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9" r:id="rId9"/>
    <p:sldId id="284" r:id="rId10"/>
    <p:sldId id="283" r:id="rId11"/>
    <p:sldId id="287" r:id="rId12"/>
    <p:sldId id="274" r:id="rId13"/>
    <p:sldId id="285" r:id="rId14"/>
    <p:sldId id="275" r:id="rId15"/>
    <p:sldId id="278" r:id="rId16"/>
    <p:sldId id="281" r:id="rId17"/>
    <p:sldId id="28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818" y="2566555"/>
            <a:ext cx="9010793" cy="1951053"/>
          </a:xfrm>
        </p:spPr>
        <p:txBody>
          <a:bodyPr>
            <a:normAutofit/>
          </a:bodyPr>
          <a:lstStyle/>
          <a:p>
            <a:r>
              <a:rPr lang="bs-Latn-BA" sz="3200" dirty="0" smtClean="0"/>
              <a:t>STRATEGIJA ZA KONTROLU MALOG I LAKOG NAORUŽANJA U BIH </a:t>
            </a:r>
            <a:r>
              <a:rPr lang="bs-Latn-BA" sz="3200" smtClean="0"/>
              <a:t>(2016-2020)</a:t>
            </a:r>
            <a:endParaRPr lang="bs-Latn-BA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bs-Latn-BA" sz="2800" dirty="0" smtClean="0"/>
              <a:t>Maj 2018. godine</a:t>
            </a:r>
            <a:endParaRPr lang="bs-Latn-BA" sz="2800" dirty="0"/>
          </a:p>
        </p:txBody>
      </p:sp>
    </p:spTree>
    <p:extLst>
      <p:ext uri="{BB962C8B-B14F-4D97-AF65-F5344CB8AC3E}">
        <p14:creationId xmlns:p14="http://schemas.microsoft.com/office/powerpoint/2010/main" val="1319128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Nedelja protiv nasilja vatrenim oružjem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bs-Latn-BA" sz="2400" dirty="0" smtClean="0"/>
              <a:t>08.05.2018. godine održan je Okrugli stol na temu “Rodna dimenzija zoupotrebe oružja u domenu nasilja u porodici“</a:t>
            </a:r>
          </a:p>
          <a:p>
            <a:pPr algn="just"/>
            <a:r>
              <a:rPr lang="bs-Latn-BA" sz="2400" dirty="0" smtClean="0"/>
              <a:t>Okruglom stolu je prisustvovalo 26 Institucija, agencija, nevladinih organizacija i međunarodnih partnera</a:t>
            </a:r>
          </a:p>
          <a:p>
            <a:pPr algn="just"/>
            <a:r>
              <a:rPr lang="bs-Latn-BA" sz="2400" dirty="0" smtClean="0"/>
              <a:t>Održana 2 sastanka u okviru Gender programa;</a:t>
            </a:r>
          </a:p>
          <a:p>
            <a:endParaRPr lang="bs-Latn-BA" sz="2000" dirty="0"/>
          </a:p>
        </p:txBody>
      </p:sp>
    </p:spTree>
    <p:extLst>
      <p:ext uri="{BB962C8B-B14F-4D97-AF65-F5344CB8AC3E}">
        <p14:creationId xmlns:p14="http://schemas.microsoft.com/office/powerpoint/2010/main" val="221531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5927" y="6700234"/>
            <a:ext cx="8915400" cy="70680"/>
          </a:xfrm>
        </p:spPr>
        <p:txBody>
          <a:bodyPr>
            <a:normAutofit fontScale="90000"/>
          </a:bodyPr>
          <a:lstStyle/>
          <a:p>
            <a:r>
              <a:rPr lang="bs-Latn-BA" sz="2000" b="1" dirty="0"/>
              <a:t>Gotovo pedeset posto žena u BiH koje su ubili partneri, ubijeno je iz vatrenog oružja. U tom kontekstu prisustvo oružja u domu predstavlja specifičan sigurnosni rizik jer povećava mogućnost smrtnog ishoda. Izjavio je to pomoćnik ministra sigurnosti BiH Ermin Pešto na okruglom stolu u Sarajevu na kojem su učesnici razmatrali pitanja koja se tiču zloupotrebe vatrenog oružja u kontekstu nasilja u porodici i nasilja prema ženama.</a:t>
            </a:r>
            <a:r>
              <a:rPr lang="bs-Latn-BA" dirty="0"/>
              <a:t/>
            </a:r>
            <a:br>
              <a:rPr lang="bs-Latn-BA" dirty="0"/>
            </a:br>
            <a:endParaRPr lang="bs-Latn-BA" dirty="0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8" r="2678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flipV="1">
            <a:off x="2589213" y="5551713"/>
            <a:ext cx="8915400" cy="370112"/>
          </a:xfrm>
        </p:spPr>
        <p:txBody>
          <a:bodyPr>
            <a:noAutofit/>
          </a:bodyPr>
          <a:lstStyle/>
          <a:p>
            <a:endParaRPr lang="bs-Latn-BA" sz="1800" dirty="0"/>
          </a:p>
        </p:txBody>
      </p:sp>
    </p:spTree>
    <p:extLst>
      <p:ext uri="{BB962C8B-B14F-4D97-AF65-F5344CB8AC3E}">
        <p14:creationId xmlns:p14="http://schemas.microsoft.com/office/powerpoint/2010/main" val="224423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UNAPREĐENJE KAPACITETA SKLADIŠTA-POLICIJSKA TIJELA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endParaRPr lang="hr-HR" sz="2000" dirty="0" smtClean="0"/>
          </a:p>
          <a:p>
            <a:r>
              <a:rPr lang="hr-HR" sz="2400" dirty="0"/>
              <a:t>Regionalni centar za kontrolu lakog naoružanja u jugoistočnoj Evropi (SEESAC) je u sklopu projekta Evropske komisije </a:t>
            </a:r>
            <a:r>
              <a:rPr lang="hr-HR" sz="2400" dirty="0" smtClean="0"/>
              <a:t>osigurao </a:t>
            </a:r>
            <a:r>
              <a:rPr lang="hr-HR" sz="2400" dirty="0"/>
              <a:t>određena novčana sredstva za poboljšanje </a:t>
            </a:r>
            <a:r>
              <a:rPr lang="hr-HR" sz="2400" dirty="0" smtClean="0"/>
              <a:t>skladišta za čuvanje SALW-a</a:t>
            </a:r>
          </a:p>
          <a:p>
            <a:r>
              <a:rPr lang="hr-HR" sz="2400" dirty="0" smtClean="0"/>
              <a:t>U </a:t>
            </a:r>
            <a:r>
              <a:rPr lang="hr-HR" sz="2400" dirty="0"/>
              <a:t>2018 godini UNDP/SEESAC je okončao tenderske procedure i izvršio odabir izvođača radova nakon usaglašavanja sa korisnicima projekta. </a:t>
            </a:r>
          </a:p>
          <a:p>
            <a:r>
              <a:rPr lang="hr-HR" sz="2400" dirty="0" smtClean="0"/>
              <a:t>Projekat </a:t>
            </a:r>
            <a:r>
              <a:rPr lang="hr-HR" sz="2400" dirty="0"/>
              <a:t>se odnosi na  rekonstrukciju skladišnih  lokacija i prostorije za čuvanje dokaza u Rakovici, Bijeljini, Orašju i Mostaru. </a:t>
            </a:r>
          </a:p>
          <a:p>
            <a:r>
              <a:rPr lang="hr-HR" sz="2400" dirty="0" smtClean="0"/>
              <a:t>Nakon </a:t>
            </a:r>
            <a:r>
              <a:rPr lang="hr-HR" sz="2400" dirty="0"/>
              <a:t>navedenog, prema slijedećem rasporedu počelo se sa radovima na lokacijama kako slijedi: </a:t>
            </a:r>
          </a:p>
          <a:p>
            <a:pPr marL="0" indent="0" algn="ctr">
              <a:buNone/>
            </a:pPr>
            <a:r>
              <a:rPr lang="hr-HR" sz="2400" dirty="0" smtClean="0"/>
              <a:t>14</a:t>
            </a:r>
            <a:r>
              <a:rPr lang="hr-HR" sz="2400" dirty="0"/>
              <a:t>. maj 2018. – Rakovica, </a:t>
            </a:r>
            <a:r>
              <a:rPr lang="hr-HR" sz="2400" dirty="0" smtClean="0"/>
              <a:t>15</a:t>
            </a:r>
            <a:r>
              <a:rPr lang="hr-HR" sz="2400" dirty="0"/>
              <a:t>. maj 2018. – Mostar, </a:t>
            </a:r>
            <a:r>
              <a:rPr lang="hr-HR" sz="2400" dirty="0" smtClean="0"/>
              <a:t> </a:t>
            </a:r>
            <a:r>
              <a:rPr lang="hr-HR" sz="2400" dirty="0"/>
              <a:t>16. maj 2018. – Bijeljina, </a:t>
            </a:r>
            <a:r>
              <a:rPr lang="hr-HR" sz="2400" dirty="0" smtClean="0"/>
              <a:t>17</a:t>
            </a:r>
            <a:r>
              <a:rPr lang="hr-HR" sz="2400" dirty="0"/>
              <a:t>. maj 2018. – </a:t>
            </a:r>
            <a:r>
              <a:rPr lang="hr-HR" sz="2400" dirty="0" smtClean="0"/>
              <a:t>Orašje </a:t>
            </a:r>
            <a:endParaRPr lang="hr-HR" sz="2400" dirty="0"/>
          </a:p>
          <a:p>
            <a:pPr algn="just"/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43600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Mapa puta u cilju kontrole SALW-a u Jugoistočnoj Europi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bs-Latn-BA" dirty="0" smtClean="0"/>
              <a:t>1.2.2018. godine u Crnoj Gori održana je Konferencija zamjenika ministara zemalja Regije;</a:t>
            </a:r>
          </a:p>
          <a:p>
            <a:pPr algn="just"/>
            <a:r>
              <a:rPr lang="bs-Latn-BA" dirty="0" smtClean="0"/>
              <a:t>Potpisana je Zajednička izjava kojom su se zemlje obavezale za provedbu mjera i ciljeva vezanih za kontrolu malog oružja i lakog naoružanja na osnovu čega je sačinjen nacrt Mape puta za kontrolu SALW-a u Jugoistočnoj Europi;</a:t>
            </a:r>
          </a:p>
          <a:p>
            <a:pPr algn="just"/>
            <a:r>
              <a:rPr lang="bs-Latn-BA" dirty="0" smtClean="0"/>
              <a:t>Na zajedničkom sastanku održanom 10.5.2018. godine u Sarajevu, institucije i agencije iz BiH su iznijele svoja mišljenja i stavove na dostavljeni nacrt Mape puta, koji su unešeni u ovaj dokument od strane SEESAC-a;</a:t>
            </a:r>
          </a:p>
          <a:p>
            <a:pPr algn="just"/>
            <a:r>
              <a:rPr lang="bs-Latn-BA" dirty="0" smtClean="0"/>
              <a:t>Nacrt Mape puta je razmatran i na Koordinacionom odboru za kontrolu SALW-a u BiH;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9955740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UPRAVLJANJE SALW U POSJEDU ORUŽANIH SNAGA BIH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bs-Latn-BA" sz="2000" dirty="0" smtClean="0"/>
              <a:t>U okviru projekta EU STAR, do prvog maja uništeno je 680 tona nestabilne municije;</a:t>
            </a:r>
          </a:p>
          <a:p>
            <a:pPr algn="just"/>
            <a:r>
              <a:rPr lang="bs-Latn-BA" sz="2000" dirty="0" smtClean="0"/>
              <a:t>Plan je do kraja juna uništiti mine koje sadrže bijeli fosfor i to 21 tonu i mine za VBR-ove i to 340 tona;</a:t>
            </a:r>
          </a:p>
          <a:p>
            <a:pPr algn="just"/>
            <a:r>
              <a:rPr lang="bs-Latn-BA" sz="2000" dirty="0" smtClean="0"/>
              <a:t>Provedena je tenderska procedura i odabrana je Italijanska firma za uklanjanje mina sa bijelim fosforom, a domaća fabrika za uklanjanje VBR granata;</a:t>
            </a:r>
          </a:p>
          <a:p>
            <a:pPr algn="just"/>
            <a:r>
              <a:rPr lang="bs-Latn-BA" sz="2000" dirty="0" smtClean="0"/>
              <a:t>Za prvu godinu provedbe ovog projekta planirano je uništavanje 1114 tona municije;</a:t>
            </a:r>
            <a:endParaRPr lang="bs-Latn-BA" sz="2000" dirty="0"/>
          </a:p>
        </p:txBody>
      </p:sp>
    </p:spTree>
    <p:extLst>
      <p:ext uri="{BB962C8B-B14F-4D97-AF65-F5344CB8AC3E}">
        <p14:creationId xmlns:p14="http://schemas.microsoft.com/office/powerpoint/2010/main" val="122226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MEĐUNARODNA I REGIONALNA SARADNJA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endParaRPr lang="bs-Latn-BA" sz="2000" dirty="0" smtClean="0"/>
          </a:p>
          <a:p>
            <a:pPr lvl="0" algn="just"/>
            <a:r>
              <a:rPr lang="bs-Latn-BA" sz="2000" dirty="0" smtClean="0"/>
              <a:t>Implementacija ATT (Arms Trade Treaty);</a:t>
            </a:r>
            <a:endParaRPr lang="bs-Latn-BA" sz="2000" dirty="0"/>
          </a:p>
          <a:p>
            <a:pPr lvl="0" algn="just"/>
            <a:r>
              <a:rPr lang="bs-Latn-BA" sz="2000" dirty="0"/>
              <a:t>Redovno izvještavanje po upitnicima UN, OSCE I ATT;</a:t>
            </a:r>
          </a:p>
          <a:p>
            <a:pPr lvl="0" algn="just"/>
            <a:r>
              <a:rPr lang="bs-Latn-BA" sz="2000" dirty="0"/>
              <a:t>Saradnja sa Programom EXBS, </a:t>
            </a:r>
          </a:p>
          <a:p>
            <a:pPr lvl="0" algn="just"/>
            <a:r>
              <a:rPr lang="bs-Latn-BA" sz="2000" dirty="0" smtClean="0"/>
              <a:t>Implementacija </a:t>
            </a:r>
            <a:r>
              <a:rPr lang="bs-Latn-BA" sz="2000" dirty="0"/>
              <a:t>SIRAS projekta – </a:t>
            </a:r>
            <a:r>
              <a:rPr lang="bs-Latn-BA" sz="2000" dirty="0" smtClean="0"/>
              <a:t>regionalni projekat;</a:t>
            </a:r>
            <a:endParaRPr lang="bs-Latn-BA" sz="2000" dirty="0"/>
          </a:p>
          <a:p>
            <a:pPr lvl="0" algn="just"/>
            <a:r>
              <a:rPr lang="bs-Latn-BA" sz="2000" dirty="0"/>
              <a:t>Implementacija CIAT projekta- saradnja sa SR </a:t>
            </a:r>
            <a:r>
              <a:rPr lang="bs-Latn-BA" sz="2000" dirty="0" smtClean="0"/>
              <a:t>Njemačkom i UNDP;</a:t>
            </a:r>
            <a:endParaRPr lang="bs-Latn-BA" sz="2000" dirty="0"/>
          </a:p>
          <a:p>
            <a:pPr lvl="0" algn="just"/>
            <a:r>
              <a:rPr lang="bs-Latn-BA" sz="2000" dirty="0" smtClean="0"/>
              <a:t>Redovna saradnja sa UNDP, SEESAC, OSCE;</a:t>
            </a:r>
            <a:endParaRPr lang="bs-Latn-BA" sz="2000" dirty="0"/>
          </a:p>
        </p:txBody>
      </p:sp>
    </p:spTree>
    <p:extLst>
      <p:ext uri="{BB962C8B-B14F-4D97-AF65-F5344CB8AC3E}">
        <p14:creationId xmlns:p14="http://schemas.microsoft.com/office/powerpoint/2010/main" val="339147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Nastavak aktivnosti u 2018. godini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Nastavak implementacije Strategije za SALW (2016-2020);</a:t>
            </a:r>
          </a:p>
          <a:p>
            <a:r>
              <a:rPr lang="bs-Latn-BA" dirty="0" smtClean="0"/>
              <a:t>Nastavak usklađivanja zakonodavstva o oružju;</a:t>
            </a:r>
          </a:p>
          <a:p>
            <a:r>
              <a:rPr lang="bs-Latn-BA" dirty="0" smtClean="0"/>
              <a:t>Nastavak uništavanja viškova oružja i municije u posjedu Oružanih snaga BIH;</a:t>
            </a:r>
          </a:p>
          <a:p>
            <a:r>
              <a:rPr lang="bs-Latn-BA" dirty="0" smtClean="0"/>
              <a:t>Jačanje kapaciteta policijskih agencija u borbi protiv ilegalne trgovine oružjem;</a:t>
            </a:r>
          </a:p>
          <a:p>
            <a:r>
              <a:rPr lang="bs-Latn-BA" dirty="0" smtClean="0"/>
              <a:t>Nastavak podizanja svijesti građana o negativnim aspektima nezakonitog posjedovanja SALW</a:t>
            </a:r>
            <a:r>
              <a:rPr lang="bs-Latn-BA" dirty="0"/>
              <a:t>;</a:t>
            </a:r>
            <a:endParaRPr lang="bs-Latn-BA" dirty="0" smtClean="0"/>
          </a:p>
          <a:p>
            <a:r>
              <a:rPr lang="bs-Latn-BA" dirty="0" smtClean="0"/>
              <a:t>Nastavak uništavanja SALW prikupljenog u operativnim akcijama policijskih agencija.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25160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PITANJA......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s-Latn-BA" sz="2400" b="1" dirty="0" smtClean="0"/>
              <a:t>HVALA NA PAŽNJI.....</a:t>
            </a:r>
          </a:p>
          <a:p>
            <a:endParaRPr lang="bs-Latn-BA" sz="2400" b="1" dirty="0"/>
          </a:p>
          <a:p>
            <a:r>
              <a:rPr lang="bs-Latn-BA" sz="2400" b="1" dirty="0" smtClean="0"/>
              <a:t>Ermin Pešto-Državni koordinator u BiH za malo i lako oružje</a:t>
            </a:r>
          </a:p>
          <a:p>
            <a:r>
              <a:rPr lang="bs-Latn-BA" sz="2400" b="1" dirty="0" smtClean="0"/>
              <a:t>Tel 0038733492764, e-mail:ermin.pesto@msb.gov.ba</a:t>
            </a:r>
            <a:endParaRPr lang="bs-Latn-BA" sz="2400" b="1" dirty="0"/>
          </a:p>
        </p:txBody>
      </p:sp>
    </p:spTree>
    <p:extLst>
      <p:ext uri="{BB962C8B-B14F-4D97-AF65-F5344CB8AC3E}">
        <p14:creationId xmlns:p14="http://schemas.microsoft.com/office/powerpoint/2010/main" val="70481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UVOD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0314" y="2133600"/>
            <a:ext cx="9534298" cy="3777622"/>
          </a:xfrm>
        </p:spPr>
        <p:txBody>
          <a:bodyPr/>
          <a:lstStyle/>
          <a:p>
            <a:r>
              <a:rPr lang="bs-Latn-BA" sz="2800" dirty="0" smtClean="0"/>
              <a:t>Aktivnosti realizovane u prvih pet mjeseci 2018 god;</a:t>
            </a:r>
          </a:p>
          <a:p>
            <a:r>
              <a:rPr lang="bs-Latn-BA" sz="2800" dirty="0" smtClean="0"/>
              <a:t>Mapa puta </a:t>
            </a:r>
          </a:p>
          <a:p>
            <a:r>
              <a:rPr lang="bs-Latn-BA" sz="2800" dirty="0" smtClean="0"/>
              <a:t>Planovi...</a:t>
            </a:r>
            <a:endParaRPr lang="bs-Latn-BA" sz="2800" dirty="0"/>
          </a:p>
        </p:txBody>
      </p:sp>
    </p:spTree>
    <p:extLst>
      <p:ext uri="{BB962C8B-B14F-4D97-AF65-F5344CB8AC3E}">
        <p14:creationId xmlns:p14="http://schemas.microsoft.com/office/powerpoint/2010/main" val="993584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7061" y="852710"/>
            <a:ext cx="8911687" cy="851399"/>
          </a:xfrm>
        </p:spPr>
        <p:txBody>
          <a:bodyPr>
            <a:normAutofit/>
          </a:bodyPr>
          <a:lstStyle/>
          <a:p>
            <a:r>
              <a:rPr lang="bs-Latn-BA" dirty="0" smtClean="0"/>
              <a:t>KOORDINACIONO TIJELO - ZADACI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bs-Latn-BA" sz="2400" dirty="0"/>
              <a:t>KO SALW </a:t>
            </a:r>
            <a:r>
              <a:rPr lang="hr-HR" sz="2400" dirty="0"/>
              <a:t>je interresorno tijelo, formirano od </a:t>
            </a:r>
            <a:r>
              <a:rPr lang="hr-HR" sz="2400" dirty="0" smtClean="0"/>
              <a:t>predstavnika iz deset </a:t>
            </a:r>
            <a:r>
              <a:rPr lang="hr-HR" sz="2400" dirty="0"/>
              <a:t>institucija i policijskih agencija iz cijele Bosne i </a:t>
            </a:r>
            <a:r>
              <a:rPr lang="hr-HR" sz="2400" dirty="0" smtClean="0"/>
              <a:t>Hercegovine;</a:t>
            </a:r>
            <a:endParaRPr lang="bs-Latn-BA" sz="2400" dirty="0"/>
          </a:p>
          <a:p>
            <a:pPr algn="just"/>
            <a:r>
              <a:rPr lang="hr-HR" sz="2400" dirty="0" smtClean="0"/>
              <a:t>Vijeće ministara je usvojilo Izvještaj o radu KO SALW za 2017 godinu;</a:t>
            </a:r>
            <a:endParaRPr lang="hr-HR" sz="2400" dirty="0"/>
          </a:p>
          <a:p>
            <a:pPr algn="just"/>
            <a:r>
              <a:rPr lang="hr-HR" sz="2400" dirty="0" smtClean="0"/>
              <a:t>Izvještaj KO SALW je razmatran i primljen k znanju u Komisiji za odbranu i sigurnost Parlamentarne skupštine Bosne i Hercegovine;</a:t>
            </a:r>
          </a:p>
          <a:p>
            <a:pPr algn="just"/>
            <a:r>
              <a:rPr lang="hr-HR" sz="2400" dirty="0"/>
              <a:t>U </a:t>
            </a:r>
            <a:r>
              <a:rPr lang="hr-HR" sz="2400" dirty="0" smtClean="0"/>
              <a:t>2018. </a:t>
            </a:r>
            <a:r>
              <a:rPr lang="hr-HR" sz="2400" dirty="0"/>
              <a:t>godini, KO SALW je održao ukupno </a:t>
            </a:r>
            <a:r>
              <a:rPr lang="hr-HR" sz="2400" dirty="0" smtClean="0"/>
              <a:t>dva (2) sastanka;</a:t>
            </a:r>
          </a:p>
          <a:p>
            <a:pPr algn="just"/>
            <a:endParaRPr lang="bs-Latn-BA" sz="2400" dirty="0"/>
          </a:p>
        </p:txBody>
      </p:sp>
    </p:spTree>
    <p:extLst>
      <p:ext uri="{BB962C8B-B14F-4D97-AF65-F5344CB8AC3E}">
        <p14:creationId xmlns:p14="http://schemas.microsoft.com/office/powerpoint/2010/main" val="2517090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322774"/>
            <a:ext cx="8911687" cy="1280890"/>
          </a:xfrm>
        </p:spPr>
        <p:txBody>
          <a:bodyPr/>
          <a:lstStyle/>
          <a:p>
            <a:r>
              <a:rPr lang="bs-Latn-BA" dirty="0" smtClean="0"/>
              <a:t>STRATEŠKI CILJEVI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965864"/>
          </a:xfrm>
        </p:spPr>
        <p:txBody>
          <a:bodyPr>
            <a:normAutofit lnSpcReduction="10000"/>
          </a:bodyPr>
          <a:lstStyle/>
          <a:p>
            <a:r>
              <a:rPr lang="hr-HR" sz="2000" dirty="0"/>
              <a:t>Strategija obuhvata četiri oblasti </a:t>
            </a:r>
            <a:r>
              <a:rPr lang="hr-HR" sz="2000" dirty="0" smtClean="0"/>
              <a:t>formulisane </a:t>
            </a:r>
            <a:r>
              <a:rPr lang="hr-HR" sz="2000" dirty="0"/>
              <a:t>u četiri strateška cilja, i to: </a:t>
            </a:r>
            <a:endParaRPr lang="bs-Latn-BA" sz="2000" dirty="0"/>
          </a:p>
          <a:p>
            <a:pPr lvl="0"/>
            <a:r>
              <a:rPr lang="hr-HR" sz="2000" dirty="0"/>
              <a:t>Unaprijeđenje pravnog okvira i implementacije SALW zakonodavstva;</a:t>
            </a:r>
            <a:endParaRPr lang="bs-Latn-BA" sz="2000" dirty="0"/>
          </a:p>
          <a:p>
            <a:pPr lvl="0"/>
            <a:r>
              <a:rPr lang="hr-HR" sz="2000" dirty="0"/>
              <a:t>Smanjenje prisustva nelegalnog SALW-a;</a:t>
            </a:r>
            <a:endParaRPr lang="bs-Latn-BA" sz="2000" dirty="0"/>
          </a:p>
          <a:p>
            <a:pPr lvl="0"/>
            <a:r>
              <a:rPr lang="hr-HR" sz="2000" dirty="0"/>
              <a:t>Upravljanje SALW-om u posjedu Oružanih snaga BiH i</a:t>
            </a:r>
            <a:endParaRPr lang="bs-Latn-BA" sz="2000" dirty="0"/>
          </a:p>
          <a:p>
            <a:pPr lvl="0"/>
            <a:r>
              <a:rPr lang="hr-HR" sz="2000" dirty="0"/>
              <a:t>Međunarodna i regionalna saradnja i saradnja sa organizacijama civilnog društva</a:t>
            </a:r>
            <a:r>
              <a:rPr lang="hr-HR" sz="2000" dirty="0" smtClean="0"/>
              <a:t>.</a:t>
            </a:r>
          </a:p>
          <a:p>
            <a:r>
              <a:rPr lang="hr-HR" sz="2000" dirty="0" smtClean="0"/>
              <a:t>Imajući </a:t>
            </a:r>
            <a:r>
              <a:rPr lang="hr-HR" sz="2000" dirty="0"/>
              <a:t>u vidu strateške oblasti navedene u akcionom planu </a:t>
            </a:r>
            <a:r>
              <a:rPr lang="hr-HR" sz="2000" dirty="0" smtClean="0"/>
              <a:t>strategije</a:t>
            </a:r>
            <a:r>
              <a:rPr lang="hr-HR" sz="2000" dirty="0"/>
              <a:t>,  </a:t>
            </a:r>
            <a:r>
              <a:rPr lang="hr-HR" sz="2000" dirty="0" smtClean="0"/>
              <a:t>od posljednjeg regionlnog sastanka realizovane </a:t>
            </a:r>
            <a:r>
              <a:rPr lang="hr-HR" sz="2000" dirty="0"/>
              <a:t>su sljedeće aktivnosti i to:</a:t>
            </a:r>
            <a:endParaRPr lang="bs-Latn-BA" sz="2000" dirty="0"/>
          </a:p>
          <a:p>
            <a:pPr lvl="0"/>
            <a:endParaRPr lang="bs-Latn-BA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774107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USKLAĐIVANJE ZAKONA O ORUŽJU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bs-Latn-BA" sz="2000" dirty="0" smtClean="0"/>
              <a:t>Devet </a:t>
            </a:r>
            <a:r>
              <a:rPr lang="bs-Latn-BA" sz="2000" dirty="0"/>
              <a:t>institucija uskladilo zakone o oružju sa Direktivom Vijeća 91/477/EEZ i 51/2008/EEZ u pitanjima koja se odnose na definicije oružja, kategorizaciju oružja, izgled isprava o oružju i kaznene odredbe. Zakoni o oružju usklađeni su u Kantonu 10</a:t>
            </a:r>
            <a:r>
              <a:rPr lang="bs-Latn-BA" sz="2000" dirty="0" smtClean="0"/>
              <a:t>,, </a:t>
            </a:r>
            <a:r>
              <a:rPr lang="bs-Latn-BA" sz="2000" dirty="0"/>
              <a:t>Tuzlanskom kantonu, Hercegovačko neretvanskom kantonu, Srednjobosanskom kantonu, Zeničko-dobojskom kantonu, Zapadnohercegovačkom Kantonu, Bosansko podrinjskom Kantonu, Republici Srpskoj i Brčko distriktu BiH.</a:t>
            </a:r>
          </a:p>
          <a:p>
            <a:r>
              <a:rPr lang="bs-Latn-BA" dirty="0" smtClean="0"/>
              <a:t>Zakon o oružju Kantona Sarajevo (ZONDIM) je stupio na snagu 3.4.2018. godine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020997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bs-Latn-BA" sz="2000" dirty="0"/>
              <a:t>Unsko sanski kanton – zakon o oružju je u skupštinsko </a:t>
            </a:r>
            <a:r>
              <a:rPr lang="bs-Latn-BA" sz="2000" dirty="0" smtClean="0"/>
              <a:t>proceduri</a:t>
            </a:r>
          </a:p>
          <a:p>
            <a:pPr algn="just"/>
            <a:r>
              <a:rPr lang="bs-Latn-BA" sz="2000" dirty="0" smtClean="0"/>
              <a:t>Posavski kanton – zakon o oružju je u fazi nacrta na vladi PK</a:t>
            </a:r>
            <a:endParaRPr lang="bs-Latn-BA" sz="2000" dirty="0"/>
          </a:p>
          <a:p>
            <a:pPr algn="just"/>
            <a:r>
              <a:rPr lang="bs-Latn-BA" sz="2000" dirty="0" smtClean="0"/>
              <a:t>U </a:t>
            </a:r>
            <a:r>
              <a:rPr lang="bs-Latn-BA" sz="2000" dirty="0"/>
              <a:t>narednom periodu, a nakon što Skupštine Unsko sanskog i Posavskog kantona usvoje Zakone o </a:t>
            </a:r>
            <a:r>
              <a:rPr lang="bs-Latn-BA" sz="2000" dirty="0" smtClean="0"/>
              <a:t>oružju </a:t>
            </a:r>
            <a:r>
              <a:rPr lang="bs-Latn-BA" sz="2000" dirty="0"/>
              <a:t>biće neophodno navedene zakone o oružju u BiH </a:t>
            </a:r>
            <a:r>
              <a:rPr lang="bs-Latn-BA" sz="2000" dirty="0" smtClean="0"/>
              <a:t>uz saradnju Direkcije za europske integracije uskladiti kroz tabele za usklađivanje sa Direktivama EU</a:t>
            </a:r>
          </a:p>
          <a:p>
            <a:pPr algn="just"/>
            <a:r>
              <a:rPr lang="bs-Latn-BA" sz="2000" dirty="0" smtClean="0"/>
              <a:t>Planira se usklađivanje sa </a:t>
            </a:r>
            <a:r>
              <a:rPr lang="bs-Latn-BA" sz="2000" dirty="0"/>
              <a:t>najnovijom Direktivom Vijeća broj </a:t>
            </a:r>
            <a:r>
              <a:rPr lang="bs-Latn-BA" sz="2000" dirty="0" smtClean="0"/>
              <a:t>2017/853</a:t>
            </a:r>
          </a:p>
          <a:p>
            <a:pPr algn="just"/>
            <a:r>
              <a:rPr lang="bs-Latn-BA" sz="2000" dirty="0" smtClean="0"/>
              <a:t>U narednom periodu potrebno obratiti pažnju i na ostale zakone; </a:t>
            </a:r>
          </a:p>
          <a:p>
            <a:pPr marL="0" indent="0" algn="just">
              <a:buNone/>
            </a:pPr>
            <a:endParaRPr lang="bs-Latn-BA" sz="2000" dirty="0"/>
          </a:p>
          <a:p>
            <a:pPr algn="just"/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36280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KRETANJE NAORUŽANJA U BIH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bs-Latn-BA" sz="2000" dirty="0" smtClean="0"/>
              <a:t>Izvještaj o provedbi Zakona o kontroli kretanja oružja i vojne opreme je usvojen na 132 sjednici Vijeća ministara BiH 8.2.2018. godine;</a:t>
            </a:r>
            <a:endParaRPr lang="bs-Latn-BA" sz="2000" dirty="0"/>
          </a:p>
          <a:p>
            <a:pPr algn="just"/>
            <a:r>
              <a:rPr lang="bs-Latn-BA" sz="2000" dirty="0" smtClean="0"/>
              <a:t>Obzirom da se podaci o kretanju oružja i vojne opreme vode kvartalno, za prva tri mjeseca 2018. godine izdato je 130 rješenja kojima se odobrava kretanje oružja i vojne opreme i to uvoz 75 odobrenja, a izvoz 55 odobrenja;</a:t>
            </a:r>
            <a:endParaRPr lang="bs-Latn-BA" sz="2000" dirty="0"/>
          </a:p>
          <a:p>
            <a:r>
              <a:rPr lang="bs-Latn-BA" sz="2000" dirty="0"/>
              <a:t>GP Aerodrom Sarajevo </a:t>
            </a:r>
            <a:r>
              <a:rPr lang="bs-Latn-BA" sz="2000" dirty="0" smtClean="0"/>
              <a:t>48, GP </a:t>
            </a:r>
            <a:r>
              <a:rPr lang="bs-Latn-BA" sz="2000" dirty="0"/>
              <a:t>Vardište </a:t>
            </a:r>
            <a:r>
              <a:rPr lang="bs-Latn-BA" sz="2000" dirty="0" smtClean="0"/>
              <a:t>38, GP </a:t>
            </a:r>
            <a:r>
              <a:rPr lang="bs-Latn-BA" sz="2000" dirty="0"/>
              <a:t>Rača </a:t>
            </a:r>
            <a:r>
              <a:rPr lang="bs-Latn-BA" sz="2000" dirty="0" smtClean="0"/>
              <a:t>7, GP </a:t>
            </a:r>
            <a:r>
              <a:rPr lang="bs-Latn-BA" sz="2000" dirty="0"/>
              <a:t>Klobuk </a:t>
            </a:r>
            <a:r>
              <a:rPr lang="bs-Latn-BA" sz="2000" dirty="0" smtClean="0"/>
              <a:t>4, GP </a:t>
            </a:r>
            <a:r>
              <a:rPr lang="bs-Latn-BA" sz="2000" dirty="0"/>
              <a:t>Orašje </a:t>
            </a:r>
            <a:r>
              <a:rPr lang="bs-Latn-BA" sz="2000" dirty="0" smtClean="0"/>
              <a:t>21, GP </a:t>
            </a:r>
            <a:r>
              <a:rPr lang="bs-Latn-BA" sz="2000" dirty="0"/>
              <a:t>Gradina  </a:t>
            </a:r>
            <a:r>
              <a:rPr lang="bs-Latn-BA" sz="2000" dirty="0" smtClean="0"/>
              <a:t>1, GP </a:t>
            </a:r>
            <a:r>
              <a:rPr lang="bs-Latn-BA" sz="2000" dirty="0"/>
              <a:t>Gradiška </a:t>
            </a:r>
            <a:r>
              <a:rPr lang="bs-Latn-BA" sz="2000" dirty="0" smtClean="0"/>
              <a:t>1, GP </a:t>
            </a:r>
            <a:r>
              <a:rPr lang="bs-Latn-BA" sz="2000" dirty="0"/>
              <a:t>Aerodrom Tuzla </a:t>
            </a:r>
            <a:r>
              <a:rPr lang="bs-Latn-BA" sz="2000" dirty="0" smtClean="0"/>
              <a:t>4, GP </a:t>
            </a:r>
            <a:r>
              <a:rPr lang="bs-Latn-BA" sz="2000" dirty="0"/>
              <a:t>Kamensko </a:t>
            </a:r>
            <a:r>
              <a:rPr lang="bs-Latn-BA" sz="2000" dirty="0" smtClean="0"/>
              <a:t>2, GP </a:t>
            </a:r>
            <a:r>
              <a:rPr lang="bs-Latn-BA" sz="2000" dirty="0"/>
              <a:t>Čapljina </a:t>
            </a:r>
            <a:r>
              <a:rPr lang="bs-Latn-BA" sz="2000" dirty="0" smtClean="0"/>
              <a:t>1, GP </a:t>
            </a:r>
            <a:r>
              <a:rPr lang="bs-Latn-BA" sz="2000" dirty="0"/>
              <a:t>Izačić </a:t>
            </a:r>
            <a:r>
              <a:rPr lang="bs-Latn-BA" sz="2000" dirty="0" smtClean="0"/>
              <a:t>3;</a:t>
            </a:r>
            <a:r>
              <a:rPr lang="bs-Latn-BA" sz="2000" dirty="0"/>
              <a:t/>
            </a:r>
            <a:br>
              <a:rPr lang="bs-Latn-BA" sz="2000" dirty="0"/>
            </a:br>
            <a:endParaRPr lang="bs-Latn-BA" sz="2000" dirty="0"/>
          </a:p>
        </p:txBody>
      </p:sp>
    </p:spTree>
    <p:extLst>
      <p:ext uri="{BB962C8B-B14F-4D97-AF65-F5344CB8AC3E}">
        <p14:creationId xmlns:p14="http://schemas.microsoft.com/office/powerpoint/2010/main" val="422672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REGIONALNO ISTRAŽIVANJE – UTICAJ – DISTRIBUCIJA</a:t>
            </a:r>
            <a:br>
              <a:rPr lang="bs-Latn-BA" dirty="0" smtClean="0"/>
            </a:br>
            <a:r>
              <a:rPr lang="bs-Latn-BA" dirty="0"/>
              <a:t/>
            </a:r>
            <a:br>
              <a:rPr lang="bs-Latn-BA" dirty="0"/>
            </a:br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bs-Latn-BA" sz="2000" dirty="0" smtClean="0"/>
          </a:p>
          <a:p>
            <a:pPr algn="just"/>
            <a:r>
              <a:rPr lang="bs-Latn-BA" sz="2000" dirty="0" smtClean="0"/>
              <a:t>U </a:t>
            </a:r>
            <a:r>
              <a:rPr lang="bs-Latn-BA" sz="2000" dirty="0"/>
              <a:t>okviru sprovođenja odluke </a:t>
            </a:r>
            <a:r>
              <a:rPr lang="bs-Latn-BA" sz="2000" dirty="0" smtClean="0"/>
              <a:t>Vijeća </a:t>
            </a:r>
            <a:r>
              <a:rPr lang="bs-Latn-BA" sz="2000" dirty="0"/>
              <a:t>Evropske unije 2016/2356/CFSP usvojene 19. decembra 2016. </a:t>
            </a:r>
            <a:r>
              <a:rPr lang="bs-Latn-BA" sz="2000" dirty="0" smtClean="0"/>
              <a:t>godine, prikupljeni su podaci za popunjavanje Regionalnog upitnika o malokalibarskom i lakom oružju (SALW); </a:t>
            </a:r>
            <a:endParaRPr lang="bs-Latn-BA" sz="2000" dirty="0"/>
          </a:p>
          <a:p>
            <a:pPr algn="just"/>
            <a:r>
              <a:rPr lang="bs-Latn-BA" sz="2000" dirty="0" smtClean="0"/>
              <a:t>Podaci su prikupljeni od oko 25 institucija i agencija rekordnom roku; </a:t>
            </a:r>
          </a:p>
          <a:p>
            <a:pPr algn="just"/>
            <a:r>
              <a:rPr lang="bs-Latn-BA" sz="2000" dirty="0"/>
              <a:t>U</a:t>
            </a:r>
            <a:r>
              <a:rPr lang="bs-Latn-BA" sz="2000" dirty="0" smtClean="0"/>
              <a:t>rađena je verifikacija prikupljenih podataka od strane stručnjaka iz SEESAC-a i službenika Ministarstva sigurnosti BiH;</a:t>
            </a:r>
            <a:endParaRPr lang="bs-Latn-BA" sz="2000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06751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CIAT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s-Latn-BA" sz="2400" dirty="0" smtClean="0"/>
              <a:t>U okviru projekta CIAT održana su dva sastanka sa IT stručnjacima; </a:t>
            </a:r>
          </a:p>
          <a:p>
            <a:r>
              <a:rPr lang="bs-Latn-BA" sz="2400" dirty="0" smtClean="0"/>
              <a:t>Aktivno se radi na uspostavi e platforme za identifikaciju oružja na graničnim prijelazima;</a:t>
            </a:r>
          </a:p>
          <a:p>
            <a:r>
              <a:rPr lang="bs-Latn-BA" sz="2400" dirty="0" smtClean="0"/>
              <a:t>Priprema se dokumentacija za uspostavu elektronske evidencije za kontrolu kretanja oružja i vojne opreme;</a:t>
            </a:r>
            <a:endParaRPr lang="bs-Latn-BA" sz="2400" dirty="0"/>
          </a:p>
        </p:txBody>
      </p:sp>
    </p:spTree>
    <p:extLst>
      <p:ext uri="{BB962C8B-B14F-4D97-AF65-F5344CB8AC3E}">
        <p14:creationId xmlns:p14="http://schemas.microsoft.com/office/powerpoint/2010/main" val="391771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579</TotalTime>
  <Words>1067</Words>
  <Application>Microsoft Office PowerPoint</Application>
  <PresentationFormat>Widescreen</PresentationFormat>
  <Paragraphs>81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Wingdings 3</vt:lpstr>
      <vt:lpstr>Wisp</vt:lpstr>
      <vt:lpstr>STRATEGIJA ZA KONTROLU MALOG I LAKOG NAORUŽANJA U BIH (2016-2020)</vt:lpstr>
      <vt:lpstr>UVOD</vt:lpstr>
      <vt:lpstr>KOORDINACIONO TIJELO - ZADACI</vt:lpstr>
      <vt:lpstr>STRATEŠKI CILJEVI</vt:lpstr>
      <vt:lpstr>USKLAĐIVANJE ZAKONA O ORUŽJU</vt:lpstr>
      <vt:lpstr>PowerPoint Presentation</vt:lpstr>
      <vt:lpstr>KRETANJE NAORUŽANJA U BIH</vt:lpstr>
      <vt:lpstr>REGIONALNO ISTRAŽIVANJE – UTICAJ – DISTRIBUCIJA     </vt:lpstr>
      <vt:lpstr>CIAT</vt:lpstr>
      <vt:lpstr>Nedelja protiv nasilja vatrenim oružjem</vt:lpstr>
      <vt:lpstr>Gotovo pedeset posto žena u BiH koje su ubili partneri, ubijeno je iz vatrenog oružja. U tom kontekstu prisustvo oružja u domu predstavlja specifičan sigurnosni rizik jer povećava mogućnost smrtnog ishoda. Izjavio je to pomoćnik ministra sigurnosti BiH Ermin Pešto na okruglom stolu u Sarajevu na kojem su učesnici razmatrali pitanja koja se tiču zloupotrebe vatrenog oružja u kontekstu nasilja u porodici i nasilja prema ženama. </vt:lpstr>
      <vt:lpstr>UNAPREĐENJE KAPACITETA SKLADIŠTA-POLICIJSKA TIJELA</vt:lpstr>
      <vt:lpstr>Mapa puta u cilju kontrole SALW-a u Jugoistočnoj Europi</vt:lpstr>
      <vt:lpstr>UPRAVLJANJE SALW U POSJEDU ORUŽANIH SNAGA BIH</vt:lpstr>
      <vt:lpstr>MEĐUNARODNA I REGIONALNA SARADNJA</vt:lpstr>
      <vt:lpstr>Nastavak aktivnosti u 2018. godini</vt:lpstr>
      <vt:lpstr>PITANJA......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STRATEGIJA ZA KONTROLU MALOG I LAKOG NAORUŽANJA U BIH (2016-2020</dc:title>
  <dc:creator>Ermin Pešto</dc:creator>
  <cp:lastModifiedBy>Andreja Elzner</cp:lastModifiedBy>
  <cp:revision>132</cp:revision>
  <dcterms:created xsi:type="dcterms:W3CDTF">2018-03-08T10:04:25Z</dcterms:created>
  <dcterms:modified xsi:type="dcterms:W3CDTF">2018-05-25T13:52:34Z</dcterms:modified>
</cp:coreProperties>
</file>