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5"/>
  </p:notesMasterIdLst>
  <p:sldIdLst>
    <p:sldId id="261" r:id="rId2"/>
    <p:sldId id="279" r:id="rId3"/>
    <p:sldId id="276" r:id="rId4"/>
    <p:sldId id="265" r:id="rId5"/>
    <p:sldId id="267" r:id="rId6"/>
    <p:sldId id="277" r:id="rId7"/>
    <p:sldId id="269" r:id="rId8"/>
    <p:sldId id="270" r:id="rId9"/>
    <p:sldId id="271" r:id="rId10"/>
    <p:sldId id="272" r:id="rId11"/>
    <p:sldId id="280" r:id="rId12"/>
    <p:sldId id="278" r:id="rId13"/>
    <p:sldId id="274" r:id="rId1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648" y="78"/>
      </p:cViewPr>
      <p:guideLst/>
    </p:cSldViewPr>
  </p:slideViewPr>
  <p:notesTextViewPr>
    <p:cViewPr>
      <p:scale>
        <a:sx n="1" d="1"/>
        <a:sy n="1" d="1"/>
      </p:scale>
      <p:origin x="0" y="0"/>
    </p:cViewPr>
  </p:notesTextViewPr>
  <p:notesViewPr>
    <p:cSldViewPr snapToGrid="0">
      <p:cViewPr varScale="1">
        <p:scale>
          <a:sx n="78" d="100"/>
          <a:sy n="78" d="100"/>
        </p:scale>
        <p:origin x="397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3B41B10-7115-4336-B59F-58BDDC05CD85}" type="datetimeFigureOut">
              <a:rPr lang="en-US" smtClean="0"/>
              <a:t>5/28/2018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45EF46A-73C0-4328-BFA9-3FEA98867952}" type="slidenum">
              <a:rPr lang="en-US" smtClean="0"/>
              <a:t>‹#›</a:t>
            </a:fld>
            <a:endParaRPr lang="en-US"/>
          </a:p>
        </p:txBody>
      </p:sp>
    </p:spTree>
    <p:extLst>
      <p:ext uri="{BB962C8B-B14F-4D97-AF65-F5344CB8AC3E}">
        <p14:creationId xmlns:p14="http://schemas.microsoft.com/office/powerpoint/2010/main" val="382945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71652-B18A-AB45-A256-763FBEF3A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37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71652-B18A-AB45-A256-763FBEF3A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869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71652-B18A-AB45-A256-763FBEF3A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054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71652-B18A-AB45-A256-763FBEF3A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783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71652-B18A-AB45-A256-763FBEF3A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47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71652-B18A-AB45-A256-763FBEF3A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88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71652-B18A-AB45-A256-763FBEF3A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583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71652-B18A-AB45-A256-763FBEF3A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957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71652-B18A-AB45-A256-763FBEF3A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94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71652-B18A-AB45-A256-763FBEF3A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379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71652-B18A-AB45-A256-763FBEF3A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58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71652-B18A-AB45-A256-763FBEF3A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72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71652-B18A-AB45-A256-763FBEF3A3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41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A417CC-83C4-C142-A8EB-9CA1178ADAEA}"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ACE86-D1AB-9B4C-8092-29C0FFD7BF36}" type="slidenum">
              <a:rPr lang="en-US" smtClean="0"/>
              <a:t>‹#›</a:t>
            </a:fld>
            <a:endParaRPr lang="en-US"/>
          </a:p>
        </p:txBody>
      </p:sp>
    </p:spTree>
    <p:extLst>
      <p:ext uri="{BB962C8B-B14F-4D97-AF65-F5344CB8AC3E}">
        <p14:creationId xmlns:p14="http://schemas.microsoft.com/office/powerpoint/2010/main" val="472078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A417CC-83C4-C142-A8EB-9CA1178ADAEA}"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ACE86-D1AB-9B4C-8092-29C0FFD7BF36}" type="slidenum">
              <a:rPr lang="en-US" smtClean="0"/>
              <a:t>‹#›</a:t>
            </a:fld>
            <a:endParaRPr lang="en-US"/>
          </a:p>
        </p:txBody>
      </p:sp>
    </p:spTree>
    <p:extLst>
      <p:ext uri="{BB962C8B-B14F-4D97-AF65-F5344CB8AC3E}">
        <p14:creationId xmlns:p14="http://schemas.microsoft.com/office/powerpoint/2010/main" val="423615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A417CC-83C4-C142-A8EB-9CA1178ADAEA}"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ACE86-D1AB-9B4C-8092-29C0FFD7BF36}" type="slidenum">
              <a:rPr lang="en-US" smtClean="0"/>
              <a:t>‹#›</a:t>
            </a:fld>
            <a:endParaRPr lang="en-US"/>
          </a:p>
        </p:txBody>
      </p:sp>
    </p:spTree>
    <p:extLst>
      <p:ext uri="{BB962C8B-B14F-4D97-AF65-F5344CB8AC3E}">
        <p14:creationId xmlns:p14="http://schemas.microsoft.com/office/powerpoint/2010/main" val="315136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A417CC-83C4-C142-A8EB-9CA1178ADAEA}"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ACE86-D1AB-9B4C-8092-29C0FFD7BF36}" type="slidenum">
              <a:rPr lang="en-US" smtClean="0"/>
              <a:t>‹#›</a:t>
            </a:fld>
            <a:endParaRPr lang="en-US"/>
          </a:p>
        </p:txBody>
      </p:sp>
    </p:spTree>
    <p:extLst>
      <p:ext uri="{BB962C8B-B14F-4D97-AF65-F5344CB8AC3E}">
        <p14:creationId xmlns:p14="http://schemas.microsoft.com/office/powerpoint/2010/main" val="315684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417CC-83C4-C142-A8EB-9CA1178ADAEA}"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ACE86-D1AB-9B4C-8092-29C0FFD7BF36}" type="slidenum">
              <a:rPr lang="en-US" smtClean="0"/>
              <a:t>‹#›</a:t>
            </a:fld>
            <a:endParaRPr lang="en-US"/>
          </a:p>
        </p:txBody>
      </p:sp>
    </p:spTree>
    <p:extLst>
      <p:ext uri="{BB962C8B-B14F-4D97-AF65-F5344CB8AC3E}">
        <p14:creationId xmlns:p14="http://schemas.microsoft.com/office/powerpoint/2010/main" val="356685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A417CC-83C4-C142-A8EB-9CA1178ADAEA}" type="datetimeFigureOut">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ACE86-D1AB-9B4C-8092-29C0FFD7BF36}" type="slidenum">
              <a:rPr lang="en-US" smtClean="0"/>
              <a:t>‹#›</a:t>
            </a:fld>
            <a:endParaRPr lang="en-US"/>
          </a:p>
        </p:txBody>
      </p:sp>
    </p:spTree>
    <p:extLst>
      <p:ext uri="{BB962C8B-B14F-4D97-AF65-F5344CB8AC3E}">
        <p14:creationId xmlns:p14="http://schemas.microsoft.com/office/powerpoint/2010/main" val="368555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A417CC-83C4-C142-A8EB-9CA1178ADAEA}" type="datetimeFigureOut">
              <a:rPr lang="en-US" smtClean="0"/>
              <a:t>5/28/2018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DACE86-D1AB-9B4C-8092-29C0FFD7BF36}" type="slidenum">
              <a:rPr lang="en-US" smtClean="0"/>
              <a:t>‹#›</a:t>
            </a:fld>
            <a:endParaRPr lang="en-US"/>
          </a:p>
        </p:txBody>
      </p:sp>
    </p:spTree>
    <p:extLst>
      <p:ext uri="{BB962C8B-B14F-4D97-AF65-F5344CB8AC3E}">
        <p14:creationId xmlns:p14="http://schemas.microsoft.com/office/powerpoint/2010/main" val="26158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A417CC-83C4-C142-A8EB-9CA1178ADAEA}" type="datetimeFigureOut">
              <a:rPr lang="en-US" smtClean="0"/>
              <a:t>5/28/2018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DACE86-D1AB-9B4C-8092-29C0FFD7BF36}" type="slidenum">
              <a:rPr lang="en-US" smtClean="0"/>
              <a:t>‹#›</a:t>
            </a:fld>
            <a:endParaRPr lang="en-US"/>
          </a:p>
        </p:txBody>
      </p:sp>
    </p:spTree>
    <p:extLst>
      <p:ext uri="{BB962C8B-B14F-4D97-AF65-F5344CB8AC3E}">
        <p14:creationId xmlns:p14="http://schemas.microsoft.com/office/powerpoint/2010/main" val="4107564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417CC-83C4-C142-A8EB-9CA1178ADAEA}" type="datetimeFigureOut">
              <a:rPr lang="en-US" smtClean="0"/>
              <a:t>5/28/2018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DACE86-D1AB-9B4C-8092-29C0FFD7BF36}" type="slidenum">
              <a:rPr lang="en-US" smtClean="0"/>
              <a:t>‹#›</a:t>
            </a:fld>
            <a:endParaRPr lang="en-US"/>
          </a:p>
        </p:txBody>
      </p:sp>
    </p:spTree>
    <p:extLst>
      <p:ext uri="{BB962C8B-B14F-4D97-AF65-F5344CB8AC3E}">
        <p14:creationId xmlns:p14="http://schemas.microsoft.com/office/powerpoint/2010/main" val="327983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417CC-83C4-C142-A8EB-9CA1178ADAEA}" type="datetimeFigureOut">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ACE86-D1AB-9B4C-8092-29C0FFD7BF36}" type="slidenum">
              <a:rPr lang="en-US" smtClean="0"/>
              <a:t>‹#›</a:t>
            </a:fld>
            <a:endParaRPr lang="en-US"/>
          </a:p>
        </p:txBody>
      </p:sp>
    </p:spTree>
    <p:extLst>
      <p:ext uri="{BB962C8B-B14F-4D97-AF65-F5344CB8AC3E}">
        <p14:creationId xmlns:p14="http://schemas.microsoft.com/office/powerpoint/2010/main" val="131520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417CC-83C4-C142-A8EB-9CA1178ADAEA}" type="datetimeFigureOut">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ACE86-D1AB-9B4C-8092-29C0FFD7BF36}" type="slidenum">
              <a:rPr lang="en-US" smtClean="0"/>
              <a:t>‹#›</a:t>
            </a:fld>
            <a:endParaRPr lang="en-US"/>
          </a:p>
        </p:txBody>
      </p:sp>
    </p:spTree>
    <p:extLst>
      <p:ext uri="{BB962C8B-B14F-4D97-AF65-F5344CB8AC3E}">
        <p14:creationId xmlns:p14="http://schemas.microsoft.com/office/powerpoint/2010/main" val="409813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417CC-83C4-C142-A8EB-9CA1178ADAEA}" type="datetimeFigureOut">
              <a:rPr lang="en-US" smtClean="0"/>
              <a:t>5/28/2018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ACE86-D1AB-9B4C-8092-29C0FFD7BF36}" type="slidenum">
              <a:rPr lang="en-US" smtClean="0"/>
              <a:t>‹#›</a:t>
            </a:fld>
            <a:endParaRPr lang="en-US"/>
          </a:p>
        </p:txBody>
      </p:sp>
    </p:spTree>
    <p:extLst>
      <p:ext uri="{BB962C8B-B14F-4D97-AF65-F5344CB8AC3E}">
        <p14:creationId xmlns:p14="http://schemas.microsoft.com/office/powerpoint/2010/main" val="44274262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jpe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1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5.png"/><Relationship Id="rId5" Type="http://schemas.openxmlformats.org/officeDocument/2006/relationships/image" Target="../media/image33.sv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5100662" y="2179527"/>
            <a:ext cx="6775287" cy="4247955"/>
          </a:xfrm>
          <a:prstGeom prst="rect">
            <a:avLst/>
          </a:prstGeom>
        </p:spPr>
        <p:txBody>
          <a:bodyPr vert="horz" lIns="91440" tIns="45720" rIns="91440" bIns="45720" rtlCol="0" anchor="ctr">
            <a:normAutofit/>
          </a:bodyPr>
          <a:lstStyle/>
          <a:p>
            <a:pPr algn="ctr"/>
            <a:r>
              <a:rPr lang="en-US" sz="3600" b="1" dirty="0">
                <a:solidFill>
                  <a:srgbClr val="0070C0"/>
                </a:solidFill>
                <a:latin typeface="+mj-lt"/>
              </a:rPr>
              <a:t>SALW </a:t>
            </a:r>
            <a:r>
              <a:rPr lang="sr-Latn-RS" sz="3600" b="1" dirty="0">
                <a:solidFill>
                  <a:srgbClr val="0070C0"/>
                </a:solidFill>
                <a:latin typeface="+mj-lt"/>
              </a:rPr>
              <a:t>SURVEY</a:t>
            </a:r>
            <a:endParaRPr lang="en-US" sz="3600" b="1" dirty="0">
              <a:solidFill>
                <a:srgbClr val="0070C0"/>
              </a:solidFill>
              <a:latin typeface="+mj-lt"/>
            </a:endParaRPr>
          </a:p>
          <a:p>
            <a:pPr algn="ctr"/>
            <a:r>
              <a:rPr lang="sr-Latn-RS" sz="3600" b="1" dirty="0">
                <a:solidFill>
                  <a:srgbClr val="0070C0"/>
                </a:solidFill>
                <a:latin typeface="+mj-lt"/>
              </a:rPr>
              <a:t>Overview of </a:t>
            </a:r>
            <a:endParaRPr lang="en-US" sz="3600" b="1" dirty="0">
              <a:solidFill>
                <a:srgbClr val="0070C0"/>
              </a:solidFill>
              <a:latin typeface="+mj-lt"/>
            </a:endParaRPr>
          </a:p>
          <a:p>
            <a:pPr algn="ctr"/>
            <a:r>
              <a:rPr lang="en-US" sz="3600" b="1" dirty="0">
                <a:solidFill>
                  <a:srgbClr val="0070C0"/>
                </a:solidFill>
                <a:latin typeface="+mj-lt"/>
              </a:rPr>
              <a:t>progress </a:t>
            </a:r>
            <a:r>
              <a:rPr lang="sr-Latn-RS" sz="3600" b="1" dirty="0">
                <a:solidFill>
                  <a:srgbClr val="0070C0"/>
                </a:solidFill>
                <a:latin typeface="+mj-lt"/>
              </a:rPr>
              <a:t>on data collection, </a:t>
            </a:r>
            <a:endParaRPr lang="en-US" sz="3600" b="1" dirty="0">
              <a:solidFill>
                <a:srgbClr val="0070C0"/>
              </a:solidFill>
              <a:latin typeface="+mj-lt"/>
            </a:endParaRPr>
          </a:p>
          <a:p>
            <a:pPr algn="ctr"/>
            <a:r>
              <a:rPr lang="sr-Latn-RS" sz="3600" b="1" dirty="0">
                <a:solidFill>
                  <a:srgbClr val="0070C0"/>
                </a:solidFill>
                <a:latin typeface="+mj-lt"/>
              </a:rPr>
              <a:t>identified challenges</a:t>
            </a:r>
            <a:r>
              <a:rPr lang="en-US" sz="3600" b="1" dirty="0">
                <a:solidFill>
                  <a:srgbClr val="0070C0"/>
                </a:solidFill>
                <a:latin typeface="+mj-lt"/>
              </a:rPr>
              <a:t> </a:t>
            </a:r>
          </a:p>
          <a:p>
            <a:pPr algn="ctr"/>
            <a:r>
              <a:rPr lang="en-US" sz="3600" b="1" dirty="0">
                <a:solidFill>
                  <a:srgbClr val="0070C0"/>
                </a:solidFill>
                <a:latin typeface="+mj-lt"/>
              </a:rPr>
              <a:t>a</a:t>
            </a:r>
            <a:r>
              <a:rPr lang="sr-Latn-RS" sz="3600" b="1" dirty="0">
                <a:solidFill>
                  <a:srgbClr val="0070C0"/>
                </a:solidFill>
                <a:latin typeface="+mj-lt"/>
              </a:rPr>
              <a:t>nd</a:t>
            </a:r>
            <a:endParaRPr lang="en-US" sz="3600" b="1" dirty="0">
              <a:solidFill>
                <a:srgbClr val="0070C0"/>
              </a:solidFill>
              <a:latin typeface="+mj-lt"/>
            </a:endParaRPr>
          </a:p>
          <a:p>
            <a:pPr algn="ctr"/>
            <a:r>
              <a:rPr lang="sr-Latn-RS" sz="3600" b="1" dirty="0">
                <a:solidFill>
                  <a:srgbClr val="0070C0"/>
                </a:solidFill>
                <a:latin typeface="+mj-lt"/>
              </a:rPr>
              <a:t> good practices</a:t>
            </a:r>
            <a:endParaRPr lang="sr-Latn-RS" altLang="en-US" sz="3600" b="1" dirty="0">
              <a:solidFill>
                <a:srgbClr val="0070C0"/>
              </a:solidFill>
              <a:latin typeface="+mj-lt"/>
            </a:endParaRPr>
          </a:p>
          <a:p>
            <a:pPr marL="5715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endParaRPr lang="en-US" altLang="en-US" sz="1400" dirty="0"/>
          </a:p>
        </p:txBody>
      </p:sp>
      <p:pic>
        <p:nvPicPr>
          <p:cNvPr id="8" name="Picture 7" descr="SEESAC logo1">
            <a:extLst>
              <a:ext uri="{FF2B5EF4-FFF2-40B4-BE49-F238E27FC236}">
                <a16:creationId xmlns:a16="http://schemas.microsoft.com/office/drawing/2014/main" id="{9E67A659-0D20-4DA5-A1A3-BA220260E4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8307" y="372296"/>
            <a:ext cx="2423160" cy="894557"/>
          </a:xfrm>
          <a:prstGeom prst="rect">
            <a:avLst/>
          </a:prstGeom>
          <a:noFill/>
          <a:ln>
            <a:noFill/>
          </a:ln>
        </p:spPr>
      </p:pic>
      <p:pic>
        <p:nvPicPr>
          <p:cNvPr id="9" name="Picture 8" descr="EU with text small ">
            <a:extLst>
              <a:ext uri="{FF2B5EF4-FFF2-40B4-BE49-F238E27FC236}">
                <a16:creationId xmlns:a16="http://schemas.microsoft.com/office/drawing/2014/main" id="{DCB88049-68A6-4A13-B8D7-88E8E094543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31080" y="59429"/>
            <a:ext cx="2133600" cy="1824277"/>
          </a:xfrm>
          <a:prstGeom prst="rect">
            <a:avLst/>
          </a:prstGeom>
          <a:noFill/>
          <a:ln>
            <a:noFill/>
          </a:ln>
        </p:spPr>
      </p:pic>
      <p:pic>
        <p:nvPicPr>
          <p:cNvPr id="10" name="Picture 9">
            <a:extLst>
              <a:ext uri="{FF2B5EF4-FFF2-40B4-BE49-F238E27FC236}">
                <a16:creationId xmlns:a16="http://schemas.microsoft.com/office/drawing/2014/main" id="{22EA14FE-681E-480A-AB01-AFC7B24B2E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1459" y="538207"/>
            <a:ext cx="3206191" cy="703412"/>
          </a:xfrm>
          <a:prstGeom prst="rect">
            <a:avLst/>
          </a:prstGeom>
        </p:spPr>
      </p:pic>
      <p:pic>
        <p:nvPicPr>
          <p:cNvPr id="6" name="Graphic 5" descr="Fax">
            <a:extLst>
              <a:ext uri="{FF2B5EF4-FFF2-40B4-BE49-F238E27FC236}">
                <a16:creationId xmlns:a16="http://schemas.microsoft.com/office/drawing/2014/main" id="{BB3032FF-804E-49F8-A6D6-DD72B443A9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9238" y="2329427"/>
            <a:ext cx="1325120" cy="1325120"/>
          </a:xfrm>
          <a:prstGeom prst="rect">
            <a:avLst/>
          </a:prstGeom>
        </p:spPr>
      </p:pic>
      <p:pic>
        <p:nvPicPr>
          <p:cNvPr id="12" name="Graphic 11" descr="Network">
            <a:extLst>
              <a:ext uri="{FF2B5EF4-FFF2-40B4-BE49-F238E27FC236}">
                <a16:creationId xmlns:a16="http://schemas.microsoft.com/office/drawing/2014/main" id="{D11339C2-A59E-46BA-8050-A3C5D80B5F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27540" y="3449680"/>
            <a:ext cx="1177290" cy="1177290"/>
          </a:xfrm>
          <a:prstGeom prst="rect">
            <a:avLst/>
          </a:prstGeom>
        </p:spPr>
      </p:pic>
      <p:pic>
        <p:nvPicPr>
          <p:cNvPr id="14" name="Graphic 13" descr="Bar chart">
            <a:extLst>
              <a:ext uri="{FF2B5EF4-FFF2-40B4-BE49-F238E27FC236}">
                <a16:creationId xmlns:a16="http://schemas.microsoft.com/office/drawing/2014/main" id="{7FFD17CC-D93E-4B2B-9955-D2BF640CCC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71004" y="1992702"/>
            <a:ext cx="1329906" cy="1329906"/>
          </a:xfrm>
          <a:prstGeom prst="rect">
            <a:avLst/>
          </a:prstGeom>
        </p:spPr>
      </p:pic>
      <p:pic>
        <p:nvPicPr>
          <p:cNvPr id="18" name="Graphic 17" descr="Downward trend">
            <a:extLst>
              <a:ext uri="{FF2B5EF4-FFF2-40B4-BE49-F238E27FC236}">
                <a16:creationId xmlns:a16="http://schemas.microsoft.com/office/drawing/2014/main" id="{05CAE11C-FC3E-4156-B361-DAEC6ABF54C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20550" y="3377242"/>
            <a:ext cx="1298276" cy="1298276"/>
          </a:xfrm>
          <a:prstGeom prst="rect">
            <a:avLst/>
          </a:prstGeom>
        </p:spPr>
      </p:pic>
      <p:pic>
        <p:nvPicPr>
          <p:cNvPr id="29" name="Graphic 28" descr="Puzzle">
            <a:extLst>
              <a:ext uri="{FF2B5EF4-FFF2-40B4-BE49-F238E27FC236}">
                <a16:creationId xmlns:a16="http://schemas.microsoft.com/office/drawing/2014/main" id="{46881283-90A3-4186-A2B9-4D0AFADB23E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99073" y="3817188"/>
            <a:ext cx="1196198" cy="1196198"/>
          </a:xfrm>
          <a:prstGeom prst="rect">
            <a:avLst/>
          </a:prstGeom>
        </p:spPr>
      </p:pic>
      <p:pic>
        <p:nvPicPr>
          <p:cNvPr id="43" name="Graphic 42" descr="Gears">
            <a:extLst>
              <a:ext uri="{FF2B5EF4-FFF2-40B4-BE49-F238E27FC236}">
                <a16:creationId xmlns:a16="http://schemas.microsoft.com/office/drawing/2014/main" id="{DE7238C1-92FB-492C-893D-61D7457887C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243401">
            <a:off x="3055391" y="4572556"/>
            <a:ext cx="1524274" cy="1524274"/>
          </a:xfrm>
          <a:prstGeom prst="rect">
            <a:avLst/>
          </a:prstGeom>
        </p:spPr>
      </p:pic>
      <p:pic>
        <p:nvPicPr>
          <p:cNvPr id="49" name="Graphic 48" descr="Paperclip">
            <a:extLst>
              <a:ext uri="{FF2B5EF4-FFF2-40B4-BE49-F238E27FC236}">
                <a16:creationId xmlns:a16="http://schemas.microsoft.com/office/drawing/2014/main" id="{6C884FB0-F59C-4785-B812-9209BACBA32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2283685">
            <a:off x="1863304" y="4804912"/>
            <a:ext cx="954657" cy="1056736"/>
          </a:xfrm>
          <a:prstGeom prst="rect">
            <a:avLst/>
          </a:prstGeom>
        </p:spPr>
      </p:pic>
    </p:spTree>
    <p:extLst>
      <p:ext uri="{BB962C8B-B14F-4D97-AF65-F5344CB8AC3E}">
        <p14:creationId xmlns:p14="http://schemas.microsoft.com/office/powerpoint/2010/main" val="3128086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eckmark">
            <a:extLst>
              <a:ext uri="{FF2B5EF4-FFF2-40B4-BE49-F238E27FC236}">
                <a16:creationId xmlns:a16="http://schemas.microsoft.com/office/drawing/2014/main" id="{130B2C3B-3D56-43CC-AC57-B584B2E963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2" name="Title 1"/>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dirty="0">
                <a:solidFill>
                  <a:schemeClr val="tx1"/>
                </a:solidFill>
                <a:latin typeface="+mj-lt"/>
                <a:ea typeface="+mj-ea"/>
                <a:cs typeface="+mj-cs"/>
              </a:rPr>
              <a:t>Good practices</a:t>
            </a:r>
          </a:p>
        </p:txBody>
      </p:sp>
      <p:sp>
        <p:nvSpPr>
          <p:cNvPr id="3" name="TextBox 2"/>
          <p:cNvSpPr txBox="1"/>
          <p:nvPr/>
        </p:nvSpPr>
        <p:spPr>
          <a:xfrm>
            <a:off x="1136429" y="2278173"/>
            <a:ext cx="7414184" cy="3450613"/>
          </a:xfrm>
          <a:prstGeom prst="rect">
            <a:avLst/>
          </a:prstGeom>
        </p:spPr>
        <p:txBody>
          <a:bodyPr vert="horz" lIns="91440" tIns="45720" rIns="91440" bIns="45720" rtlCol="0" anchor="ctr">
            <a:normAutofit fontScale="92500" lnSpcReduction="10000"/>
          </a:bodyPr>
          <a:lstStyle/>
          <a:p>
            <a:pPr marL="571500" indent="-228600">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3200" i="1" dirty="0">
                <a:solidFill>
                  <a:prstClr val="black">
                    <a:lumMod val="65000"/>
                    <a:lumOff val="35000"/>
                  </a:prstClr>
                </a:solidFill>
                <a:latin typeface="+mj-lt"/>
              </a:rPr>
              <a:t>Strong commitment from SALW Survey Working Group;</a:t>
            </a:r>
          </a:p>
          <a:p>
            <a:pPr marL="5715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3200" i="1" dirty="0">
                <a:solidFill>
                  <a:prstClr val="black">
                    <a:lumMod val="65000"/>
                    <a:lumOff val="35000"/>
                  </a:prstClr>
                </a:solidFill>
                <a:latin typeface="+mj-lt"/>
              </a:rPr>
              <a:t>Involvement of SALW Commissions from the beginning of the process;</a:t>
            </a:r>
          </a:p>
          <a:p>
            <a:pPr marL="5715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3200" i="1" dirty="0">
                <a:solidFill>
                  <a:prstClr val="black">
                    <a:lumMod val="65000"/>
                    <a:lumOff val="35000"/>
                  </a:prstClr>
                </a:solidFill>
                <a:latin typeface="+mj-lt"/>
              </a:rPr>
              <a:t>Proactive approach;</a:t>
            </a:r>
          </a:p>
          <a:p>
            <a:pPr marL="5715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3200" i="1" dirty="0">
                <a:solidFill>
                  <a:prstClr val="black">
                    <a:lumMod val="65000"/>
                    <a:lumOff val="35000"/>
                  </a:prstClr>
                </a:solidFill>
                <a:latin typeface="+mj-lt"/>
              </a:rPr>
              <a:t>On demand support;</a:t>
            </a:r>
          </a:p>
          <a:p>
            <a:pPr marL="5715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3200" i="1" dirty="0">
                <a:latin typeface="+mj-lt"/>
              </a:rPr>
              <a:t>Example of BiH.</a:t>
            </a:r>
          </a:p>
        </p:txBody>
      </p:sp>
    </p:spTree>
    <p:extLst>
      <p:ext uri="{BB962C8B-B14F-4D97-AF65-F5344CB8AC3E}">
        <p14:creationId xmlns:p14="http://schemas.microsoft.com/office/powerpoint/2010/main" val="277183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eckmark">
            <a:extLst>
              <a:ext uri="{FF2B5EF4-FFF2-40B4-BE49-F238E27FC236}">
                <a16:creationId xmlns:a16="http://schemas.microsoft.com/office/drawing/2014/main" id="{130B2C3B-3D56-43CC-AC57-B584B2E963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3" name="TextBox 2"/>
          <p:cNvSpPr txBox="1"/>
          <p:nvPr/>
        </p:nvSpPr>
        <p:spPr>
          <a:xfrm>
            <a:off x="1136429" y="2278173"/>
            <a:ext cx="7414184" cy="3450613"/>
          </a:xfrm>
          <a:prstGeom prst="rect">
            <a:avLst/>
          </a:prstGeom>
        </p:spPr>
        <p:txBody>
          <a:bodyPr vert="horz" lIns="91440" tIns="45720" rIns="91440" bIns="45720" rtlCol="0" anchor="ctr">
            <a:normAutofit/>
          </a:bodyPr>
          <a:lstStyle/>
          <a:p>
            <a:pPr marL="5715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endParaRPr lang="en-US" altLang="en-US" sz="3200" i="1" dirty="0">
              <a:latin typeface="+mj-lt"/>
            </a:endParaRPr>
          </a:p>
        </p:txBody>
      </p:sp>
      <p:sp>
        <p:nvSpPr>
          <p:cNvPr id="4" name="TextBox 3">
            <a:extLst>
              <a:ext uri="{FF2B5EF4-FFF2-40B4-BE49-F238E27FC236}">
                <a16:creationId xmlns:a16="http://schemas.microsoft.com/office/drawing/2014/main" id="{DBCA0852-FF38-46CD-A51E-5A5CC73B5140}"/>
              </a:ext>
            </a:extLst>
          </p:cNvPr>
          <p:cNvSpPr txBox="1"/>
          <p:nvPr/>
        </p:nvSpPr>
        <p:spPr>
          <a:xfrm>
            <a:off x="672860" y="621102"/>
            <a:ext cx="8203721" cy="5926347"/>
          </a:xfrm>
          <a:prstGeom prst="rect">
            <a:avLst/>
          </a:prstGeom>
          <a:noFill/>
        </p:spPr>
        <p:txBody>
          <a:bodyPr wrap="square" rtlCol="0">
            <a:spAutoFit/>
          </a:bodyPr>
          <a:lstStyle/>
          <a:p>
            <a:endParaRPr lang="en-US" dirty="0"/>
          </a:p>
        </p:txBody>
      </p:sp>
      <p:pic>
        <p:nvPicPr>
          <p:cNvPr id="6" name="Picture 5">
            <a:extLst>
              <a:ext uri="{FF2B5EF4-FFF2-40B4-BE49-F238E27FC236}">
                <a16:creationId xmlns:a16="http://schemas.microsoft.com/office/drawing/2014/main" id="{5104800C-65EB-429E-8230-FD9E6356B85F}"/>
              </a:ext>
            </a:extLst>
          </p:cNvPr>
          <p:cNvPicPr>
            <a:picLocks noChangeAspect="1"/>
          </p:cNvPicPr>
          <p:nvPr/>
        </p:nvPicPr>
        <p:blipFill>
          <a:blip r:embed="rId6"/>
          <a:stretch>
            <a:fillRect/>
          </a:stretch>
        </p:blipFill>
        <p:spPr>
          <a:xfrm>
            <a:off x="838986" y="1253766"/>
            <a:ext cx="8997234" cy="4440024"/>
          </a:xfrm>
          <a:prstGeom prst="rect">
            <a:avLst/>
          </a:prstGeom>
        </p:spPr>
      </p:pic>
      <p:graphicFrame>
        <p:nvGraphicFramePr>
          <p:cNvPr id="10" name="Object 9">
            <a:extLst>
              <a:ext uri="{FF2B5EF4-FFF2-40B4-BE49-F238E27FC236}">
                <a16:creationId xmlns:a16="http://schemas.microsoft.com/office/drawing/2014/main" id="{0F23A37F-3620-487A-9021-EE4FAF7A089A}"/>
              </a:ext>
            </a:extLst>
          </p:cNvPr>
          <p:cNvGraphicFramePr>
            <a:graphicFrameLocks noChangeAspect="1"/>
          </p:cNvGraphicFramePr>
          <p:nvPr>
            <p:extLst>
              <p:ext uri="{D42A27DB-BD31-4B8C-83A1-F6EECF244321}">
                <p14:modId xmlns:p14="http://schemas.microsoft.com/office/powerpoint/2010/main" val="3548266769"/>
              </p:ext>
            </p:extLst>
          </p:nvPr>
        </p:nvGraphicFramePr>
        <p:xfrm>
          <a:off x="934228" y="632873"/>
          <a:ext cx="7899135" cy="5845565"/>
        </p:xfrm>
        <a:graphic>
          <a:graphicData uri="http://schemas.openxmlformats.org/presentationml/2006/ole">
            <mc:AlternateContent xmlns:mc="http://schemas.openxmlformats.org/markup-compatibility/2006">
              <mc:Choice xmlns:v="urn:schemas-microsoft-com:vml" Requires="v">
                <p:oleObj spid="_x0000_s1040" name="Worksheet" r:id="rId7" imgW="18611989" imgH="13772994" progId="Excel.Sheet.12">
                  <p:embed/>
                </p:oleObj>
              </mc:Choice>
              <mc:Fallback>
                <p:oleObj name="Worksheet" r:id="rId7" imgW="18611989" imgH="13772994" progId="Excel.Sheet.12">
                  <p:embed/>
                  <p:pic>
                    <p:nvPicPr>
                      <p:cNvPr id="0" name=""/>
                      <p:cNvPicPr/>
                      <p:nvPr/>
                    </p:nvPicPr>
                    <p:blipFill>
                      <a:blip r:embed="rId8"/>
                      <a:stretch>
                        <a:fillRect/>
                      </a:stretch>
                    </p:blipFill>
                    <p:spPr>
                      <a:xfrm>
                        <a:off x="934228" y="632873"/>
                        <a:ext cx="7899135" cy="5845565"/>
                      </a:xfrm>
                      <a:prstGeom prst="rect">
                        <a:avLst/>
                      </a:prstGeom>
                    </p:spPr>
                  </p:pic>
                </p:oleObj>
              </mc:Fallback>
            </mc:AlternateContent>
          </a:graphicData>
        </a:graphic>
      </p:graphicFrame>
    </p:spTree>
    <p:extLst>
      <p:ext uri="{BB962C8B-B14F-4D97-AF65-F5344CB8AC3E}">
        <p14:creationId xmlns:p14="http://schemas.microsoft.com/office/powerpoint/2010/main" val="374519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428" y="627564"/>
            <a:ext cx="7474172" cy="1325563"/>
          </a:xfrm>
        </p:spPr>
        <p:txBody>
          <a:bodyPr vert="horz" lIns="91440" tIns="45720" rIns="91440" bIns="45720" rtlCol="0" anchor="ctr">
            <a:normAutofit/>
          </a:bodyPr>
          <a:lstStyle/>
          <a:p>
            <a:r>
              <a:rPr lang="sr-Latn-RS" dirty="0">
                <a:solidFill>
                  <a:schemeClr val="tx2"/>
                </a:solidFill>
              </a:rPr>
              <a:t>Next steps</a:t>
            </a:r>
            <a:endParaRPr lang="en-US" kern="1200" dirty="0">
              <a:solidFill>
                <a:schemeClr val="tx1"/>
              </a:solidFill>
              <a:latin typeface="+mj-lt"/>
              <a:ea typeface="+mj-ea"/>
              <a:cs typeface="+mj-cs"/>
            </a:endParaRPr>
          </a:p>
        </p:txBody>
      </p:sp>
      <p:sp>
        <p:nvSpPr>
          <p:cNvPr id="3" name="TextBox 2"/>
          <p:cNvSpPr txBox="1"/>
          <p:nvPr/>
        </p:nvSpPr>
        <p:spPr>
          <a:xfrm>
            <a:off x="762076" y="1953127"/>
            <a:ext cx="7414184" cy="3450613"/>
          </a:xfrm>
          <a:prstGeom prst="rect">
            <a:avLst/>
          </a:prstGeom>
        </p:spPr>
        <p:txBody>
          <a:bodyPr vert="horz" lIns="91440" tIns="45720" rIns="91440" bIns="45720" rtlCol="0" anchor="ctr">
            <a:normAutofit/>
          </a:bodyPr>
          <a:lstStyle/>
          <a:p>
            <a:pPr marL="571500" marR="0" lvl="0" indent="-228600">
              <a:lnSpc>
                <a:spcPct val="90000"/>
              </a:lnSpc>
              <a:spcBef>
                <a:spcPts val="0"/>
              </a:spcBef>
              <a:spcAft>
                <a:spcPts val="1200"/>
              </a:spcAft>
              <a:buFont typeface="Arial" panose="020B0604020202020204" pitchFamily="34" charset="0"/>
              <a:buChar char="•"/>
              <a:tabLst>
                <a:tab pos="457200" algn="l"/>
              </a:tabLst>
              <a:defRPr sz="1400" b="0" i="0" u="none" strike="noStrike" kern="1200" spc="0" baseline="0">
                <a:solidFill>
                  <a:prstClr val="black">
                    <a:lumMod val="65000"/>
                    <a:lumOff val="35000"/>
                  </a:prstClr>
                </a:solidFill>
                <a:latin typeface="+mn-lt"/>
                <a:ea typeface="+mn-ea"/>
                <a:cs typeface="+mn-cs"/>
              </a:defRPr>
            </a:pPr>
            <a:r>
              <a:rPr lang="en-US" sz="3200" i="1" dirty="0">
                <a:solidFill>
                  <a:prstClr val="black">
                    <a:lumMod val="65000"/>
                    <a:lumOff val="35000"/>
                  </a:prstClr>
                </a:solidFill>
                <a:latin typeface="+mj-lt"/>
              </a:rPr>
              <a:t>Finalize d</a:t>
            </a:r>
            <a:r>
              <a:rPr lang="sr-Latn-RS" sz="3200" i="1" dirty="0">
                <a:solidFill>
                  <a:prstClr val="black">
                    <a:lumMod val="65000"/>
                    <a:lumOff val="35000"/>
                  </a:prstClr>
                </a:solidFill>
                <a:latin typeface="+mj-lt"/>
              </a:rPr>
              <a:t>ata review and consolidation</a:t>
            </a:r>
            <a:r>
              <a:rPr lang="en-US" sz="3200" i="1" dirty="0">
                <a:solidFill>
                  <a:prstClr val="black">
                    <a:lumMod val="65000"/>
                    <a:lumOff val="35000"/>
                  </a:prstClr>
                </a:solidFill>
                <a:latin typeface="+mj-lt"/>
              </a:rPr>
              <a:t>;</a:t>
            </a:r>
          </a:p>
          <a:p>
            <a:pPr marL="571500" marR="0" lvl="0" indent="-228600">
              <a:lnSpc>
                <a:spcPct val="90000"/>
              </a:lnSpc>
              <a:spcBef>
                <a:spcPts val="0"/>
              </a:spcBef>
              <a:spcAft>
                <a:spcPts val="1200"/>
              </a:spcAft>
              <a:buFont typeface="Arial" panose="020B0604020202020204" pitchFamily="34" charset="0"/>
              <a:buChar char="•"/>
              <a:tabLst>
                <a:tab pos="457200" algn="l"/>
              </a:tabLst>
              <a:defRPr sz="1400" b="0" i="0" u="none" strike="noStrike" kern="1200" spc="0" baseline="0">
                <a:solidFill>
                  <a:prstClr val="black">
                    <a:lumMod val="65000"/>
                    <a:lumOff val="35000"/>
                  </a:prstClr>
                </a:solidFill>
                <a:latin typeface="+mn-lt"/>
                <a:ea typeface="+mn-ea"/>
                <a:cs typeface="+mn-cs"/>
              </a:defRPr>
            </a:pPr>
            <a:endParaRPr lang="en-US" i="1" dirty="0">
              <a:solidFill>
                <a:prstClr val="black">
                  <a:lumMod val="65000"/>
                  <a:lumOff val="35000"/>
                </a:prstClr>
              </a:solidFill>
              <a:latin typeface="+mj-lt"/>
            </a:endParaRPr>
          </a:p>
          <a:p>
            <a:pPr marL="571500" marR="0" lvl="0" indent="-228600">
              <a:lnSpc>
                <a:spcPct val="90000"/>
              </a:lnSpc>
              <a:spcBef>
                <a:spcPts val="0"/>
              </a:spcBef>
              <a:spcAft>
                <a:spcPts val="1200"/>
              </a:spcAft>
              <a:buFont typeface="Arial" panose="020B0604020202020204" pitchFamily="34" charset="0"/>
              <a:buChar char="•"/>
              <a:tabLst>
                <a:tab pos="457200" algn="l"/>
              </a:tabLst>
              <a:defRPr sz="1400" b="0" i="0" u="none" strike="noStrike" kern="1200" spc="0" baseline="0">
                <a:solidFill>
                  <a:prstClr val="black">
                    <a:lumMod val="65000"/>
                    <a:lumOff val="35000"/>
                  </a:prstClr>
                </a:solidFill>
                <a:latin typeface="+mn-lt"/>
                <a:ea typeface="+mn-ea"/>
                <a:cs typeface="+mn-cs"/>
              </a:defRPr>
            </a:pPr>
            <a:r>
              <a:rPr lang="sr-Latn-RS" sz="3200" i="1" dirty="0">
                <a:solidFill>
                  <a:prstClr val="black">
                    <a:lumMod val="65000"/>
                    <a:lumOff val="35000"/>
                  </a:prstClr>
                </a:solidFill>
                <a:latin typeface="+mj-lt"/>
              </a:rPr>
              <a:t>Conducting analysis and drafting reports</a:t>
            </a:r>
            <a:r>
              <a:rPr lang="en-US" sz="3200" i="1" dirty="0">
                <a:solidFill>
                  <a:prstClr val="black">
                    <a:lumMod val="65000"/>
                    <a:lumOff val="35000"/>
                  </a:prstClr>
                </a:solidFill>
                <a:latin typeface="+mj-lt"/>
              </a:rPr>
              <a:t>;</a:t>
            </a:r>
          </a:p>
          <a:p>
            <a:pPr marL="571500" marR="0" lvl="0" indent="-228600">
              <a:lnSpc>
                <a:spcPct val="90000"/>
              </a:lnSpc>
              <a:spcBef>
                <a:spcPts val="0"/>
              </a:spcBef>
              <a:spcAft>
                <a:spcPts val="1200"/>
              </a:spcAft>
              <a:buFont typeface="Arial" panose="020B0604020202020204" pitchFamily="34" charset="0"/>
              <a:buChar char="•"/>
              <a:tabLst>
                <a:tab pos="457200" algn="l"/>
              </a:tabLst>
              <a:defRPr sz="1400" b="0" i="0" u="none" strike="noStrike" kern="1200" spc="0" baseline="0">
                <a:solidFill>
                  <a:prstClr val="black">
                    <a:lumMod val="65000"/>
                    <a:lumOff val="35000"/>
                  </a:prstClr>
                </a:solidFill>
                <a:latin typeface="+mn-lt"/>
                <a:ea typeface="+mn-ea"/>
                <a:cs typeface="+mn-cs"/>
              </a:defRPr>
            </a:pPr>
            <a:endParaRPr lang="en-US" sz="1600" i="1" dirty="0">
              <a:solidFill>
                <a:prstClr val="black">
                  <a:lumMod val="65000"/>
                  <a:lumOff val="35000"/>
                </a:prstClr>
              </a:solidFill>
              <a:latin typeface="+mj-lt"/>
            </a:endParaRPr>
          </a:p>
          <a:p>
            <a:pPr marL="571500" marR="0" lvl="0" indent="-228600">
              <a:lnSpc>
                <a:spcPct val="90000"/>
              </a:lnSpc>
              <a:spcBef>
                <a:spcPts val="0"/>
              </a:spcBef>
              <a:spcAft>
                <a:spcPts val="1200"/>
              </a:spcAft>
              <a:buFont typeface="Arial" panose="020B0604020202020204" pitchFamily="34" charset="0"/>
              <a:buChar char="•"/>
              <a:tabLst>
                <a:tab pos="457200" algn="l"/>
              </a:tabLst>
              <a:defRPr sz="1400" b="0" i="0" u="none" strike="noStrike" kern="1200" spc="0" baseline="0">
                <a:solidFill>
                  <a:prstClr val="black">
                    <a:lumMod val="65000"/>
                    <a:lumOff val="35000"/>
                  </a:prstClr>
                </a:solidFill>
                <a:latin typeface="+mn-lt"/>
                <a:ea typeface="+mn-ea"/>
                <a:cs typeface="+mn-cs"/>
              </a:defRPr>
            </a:pPr>
            <a:r>
              <a:rPr lang="sr-Latn-RS" sz="3200" i="1" dirty="0">
                <a:solidFill>
                  <a:prstClr val="black">
                    <a:lumMod val="65000"/>
                    <a:lumOff val="35000"/>
                  </a:prstClr>
                </a:solidFill>
                <a:latin typeface="+mj-lt"/>
              </a:rPr>
              <a:t>Mapping the </a:t>
            </a:r>
            <a:r>
              <a:rPr lang="en-US" sz="3200" i="1" dirty="0">
                <a:solidFill>
                  <a:prstClr val="black">
                    <a:lumMod val="65000"/>
                    <a:lumOff val="35000"/>
                  </a:prstClr>
                </a:solidFill>
                <a:latin typeface="+mj-lt"/>
              </a:rPr>
              <a:t>needs and </a:t>
            </a:r>
            <a:r>
              <a:rPr lang="sr-Latn-RS" sz="3200" i="1" dirty="0">
                <a:solidFill>
                  <a:prstClr val="black">
                    <a:lumMod val="65000"/>
                    <a:lumOff val="35000"/>
                  </a:prstClr>
                </a:solidFill>
                <a:latin typeface="+mj-lt"/>
              </a:rPr>
              <a:t>opportunities for the improvement of data collection</a:t>
            </a:r>
            <a:r>
              <a:rPr lang="en-US" sz="3200" i="1" dirty="0">
                <a:solidFill>
                  <a:prstClr val="black">
                    <a:lumMod val="65000"/>
                    <a:lumOff val="35000"/>
                  </a:prstClr>
                </a:solidFill>
                <a:latin typeface="+mj-lt"/>
              </a:rPr>
              <a:t>.</a:t>
            </a:r>
          </a:p>
        </p:txBody>
      </p:sp>
      <p:pic>
        <p:nvPicPr>
          <p:cNvPr id="7" name="Graphic 6" descr="Bar chart">
            <a:extLst>
              <a:ext uri="{FF2B5EF4-FFF2-40B4-BE49-F238E27FC236}">
                <a16:creationId xmlns:a16="http://schemas.microsoft.com/office/drawing/2014/main" id="{D1EF8B64-9466-4880-8D0D-37A744C0AE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78112" y="2660904"/>
            <a:ext cx="1594104" cy="1594104"/>
          </a:xfrm>
          <a:prstGeom prst="rect">
            <a:avLst/>
          </a:prstGeom>
        </p:spPr>
      </p:pic>
    </p:spTree>
    <p:extLst>
      <p:ext uri="{BB962C8B-B14F-4D97-AF65-F5344CB8AC3E}">
        <p14:creationId xmlns:p14="http://schemas.microsoft.com/office/powerpoint/2010/main" val="349835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6A1773F-B397-4114-9355-5CFAA8260CF8}"/>
              </a:ext>
            </a:extLst>
          </p:cNvPr>
          <p:cNvSpPr/>
          <p:nvPr/>
        </p:nvSpPr>
        <p:spPr>
          <a:xfrm>
            <a:off x="5497902" y="2009326"/>
            <a:ext cx="6096000" cy="1323439"/>
          </a:xfrm>
          <a:prstGeom prst="rect">
            <a:avLst/>
          </a:prstGeom>
        </p:spPr>
        <p:txBody>
          <a:bodyPr>
            <a:spAutoFit/>
          </a:bodyPr>
          <a:lstStyle/>
          <a:p>
            <a:pPr marR="0" lvl="0">
              <a:spcBef>
                <a:spcPts val="0"/>
              </a:spcBef>
              <a:spcAft>
                <a:spcPts val="1200"/>
              </a:spcAft>
              <a:tabLst>
                <a:tab pos="457200" algn="l"/>
              </a:tabLst>
              <a:defRPr sz="1400" b="0" i="0" u="none" strike="noStrike" kern="1200" spc="0" baseline="0">
                <a:solidFill>
                  <a:prstClr val="black">
                    <a:lumMod val="65000"/>
                    <a:lumOff val="35000"/>
                  </a:prstClr>
                </a:solidFill>
                <a:latin typeface="+mn-lt"/>
                <a:ea typeface="+mn-ea"/>
                <a:cs typeface="+mn-cs"/>
              </a:defRPr>
            </a:pPr>
            <a:r>
              <a:rPr lang="sr-Latn-RS" sz="8000" i="1" dirty="0">
                <a:solidFill>
                  <a:srgbClr val="00B0F0"/>
                </a:solidFill>
              </a:rPr>
              <a:t>Thank you!</a:t>
            </a:r>
            <a:endParaRPr lang="en-US" sz="8000" i="1" dirty="0">
              <a:solidFill>
                <a:srgbClr val="00B0F0"/>
              </a:solidFill>
            </a:endParaRPr>
          </a:p>
        </p:txBody>
      </p:sp>
      <p:pic>
        <p:nvPicPr>
          <p:cNvPr id="5" name="Graphic 4" descr="Chat">
            <a:extLst>
              <a:ext uri="{FF2B5EF4-FFF2-40B4-BE49-F238E27FC236}">
                <a16:creationId xmlns:a16="http://schemas.microsoft.com/office/drawing/2014/main" id="{0AA28730-46EF-4F8A-8E89-D46A4C176D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0912" y="1848209"/>
            <a:ext cx="3161581" cy="3161581"/>
          </a:xfrm>
          <a:prstGeom prst="rect">
            <a:avLst/>
          </a:prstGeom>
        </p:spPr>
      </p:pic>
    </p:spTree>
    <p:extLst>
      <p:ext uri="{BB962C8B-B14F-4D97-AF65-F5344CB8AC3E}">
        <p14:creationId xmlns:p14="http://schemas.microsoft.com/office/powerpoint/2010/main" val="98955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rojector screen">
            <a:extLst>
              <a:ext uri="{FF2B5EF4-FFF2-40B4-BE49-F238E27FC236}">
                <a16:creationId xmlns:a16="http://schemas.microsoft.com/office/drawing/2014/main" id="{DF20D15E-9523-4BFE-9AC9-CF459120BE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3728" y="2697242"/>
            <a:ext cx="1463040" cy="1463040"/>
          </a:xfrm>
          <a:prstGeom prst="rect">
            <a:avLst/>
          </a:prstGeom>
        </p:spPr>
      </p:pic>
      <p:sp>
        <p:nvSpPr>
          <p:cNvPr id="2" name="Title 1"/>
          <p:cNvSpPr>
            <a:spLocks noGrp="1"/>
          </p:cNvSpPr>
          <p:nvPr>
            <p:ph type="title"/>
          </p:nvPr>
        </p:nvSpPr>
        <p:spPr>
          <a:xfrm>
            <a:off x="251211" y="296824"/>
            <a:ext cx="7474172" cy="1325563"/>
          </a:xfrm>
        </p:spPr>
        <p:txBody>
          <a:bodyPr vert="horz" lIns="91440" tIns="45720" rIns="91440" bIns="45720" rtlCol="0" anchor="ctr">
            <a:normAutofit/>
          </a:bodyPr>
          <a:lstStyle/>
          <a:p>
            <a:r>
              <a:rPr lang="en-US" altLang="en-US" sz="4000" kern="1200" dirty="0">
                <a:solidFill>
                  <a:schemeClr val="tx1"/>
                </a:solidFill>
                <a:latin typeface="+mj-lt"/>
                <a:ea typeface="+mj-ea"/>
                <a:cs typeface="+mj-cs"/>
              </a:rPr>
              <a:t>Overview of presentation</a:t>
            </a:r>
            <a:endParaRPr lang="en-US" sz="4000" kern="1200" dirty="0">
              <a:solidFill>
                <a:schemeClr val="tx1"/>
              </a:solidFill>
              <a:latin typeface="+mj-lt"/>
              <a:ea typeface="+mj-ea"/>
              <a:cs typeface="+mj-cs"/>
            </a:endParaRPr>
          </a:p>
        </p:txBody>
      </p:sp>
      <p:sp>
        <p:nvSpPr>
          <p:cNvPr id="3" name="TextBox 2"/>
          <p:cNvSpPr txBox="1"/>
          <p:nvPr/>
        </p:nvSpPr>
        <p:spPr>
          <a:xfrm>
            <a:off x="1155884" y="1926078"/>
            <a:ext cx="7316907" cy="4533088"/>
          </a:xfrm>
          <a:prstGeom prst="rect">
            <a:avLst/>
          </a:prstGeom>
        </p:spPr>
        <p:txBody>
          <a:bodyPr vert="horz" lIns="91440" tIns="45720" rIns="91440" bIns="45720" rtlCol="0" anchor="ctr">
            <a:normAutofit/>
          </a:bodyPr>
          <a:lstStyle/>
          <a:p>
            <a:pPr marL="914400" indent="-571500">
              <a:lnSpc>
                <a:spcPct val="90000"/>
              </a:lnSpc>
              <a:spcAft>
                <a:spcPts val="1200"/>
              </a:spcAft>
              <a:buSzPct val="75000"/>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3600" dirty="0">
                <a:latin typeface="+mj-lt"/>
              </a:rPr>
              <a:t>Process</a:t>
            </a:r>
          </a:p>
          <a:p>
            <a:pPr marL="914400" indent="-571500">
              <a:lnSpc>
                <a:spcPct val="90000"/>
              </a:lnSpc>
              <a:spcAft>
                <a:spcPts val="1200"/>
              </a:spcAft>
              <a:buSzPct val="75000"/>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3600" dirty="0">
                <a:latin typeface="+mj-lt"/>
              </a:rPr>
              <a:t>Progress achieved in data collection</a:t>
            </a:r>
          </a:p>
          <a:p>
            <a:pPr marL="914400" indent="-571500">
              <a:lnSpc>
                <a:spcPct val="90000"/>
              </a:lnSpc>
              <a:spcAft>
                <a:spcPts val="1200"/>
              </a:spcAft>
              <a:buSzPct val="75000"/>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3600" dirty="0">
                <a:latin typeface="+mj-lt"/>
              </a:rPr>
              <a:t>Main challenges </a:t>
            </a:r>
            <a:endParaRPr lang="sr-Latn-RS" altLang="en-US" sz="3600" dirty="0">
              <a:latin typeface="+mj-lt"/>
            </a:endParaRPr>
          </a:p>
          <a:p>
            <a:pPr marL="914400" indent="-571500">
              <a:lnSpc>
                <a:spcPct val="90000"/>
              </a:lnSpc>
              <a:spcAft>
                <a:spcPts val="1200"/>
              </a:spcAft>
              <a:buSzPct val="75000"/>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sr-Latn-RS" altLang="en-US" sz="3600" dirty="0">
                <a:latin typeface="+mj-lt"/>
              </a:rPr>
              <a:t>Next steps</a:t>
            </a:r>
            <a:endParaRPr lang="en-US" altLang="en-US" sz="3600" dirty="0">
              <a:latin typeface="+mj-lt"/>
            </a:endParaRPr>
          </a:p>
          <a:p>
            <a:pPr marL="5715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endParaRPr lang="en-US" altLang="en-US" sz="2400" dirty="0"/>
          </a:p>
        </p:txBody>
      </p:sp>
    </p:spTree>
    <p:extLst>
      <p:ext uri="{BB962C8B-B14F-4D97-AF65-F5344CB8AC3E}">
        <p14:creationId xmlns:p14="http://schemas.microsoft.com/office/powerpoint/2010/main" val="8001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428" y="627564"/>
            <a:ext cx="7474172" cy="1325563"/>
          </a:xfrm>
        </p:spPr>
        <p:txBody>
          <a:bodyPr vert="horz" lIns="91440" tIns="45720" rIns="91440" bIns="45720" rtlCol="0" anchor="ctr">
            <a:normAutofit/>
          </a:bodyPr>
          <a:lstStyle/>
          <a:p>
            <a:r>
              <a:rPr lang="en-US" altLang="en-US" sz="4000" dirty="0">
                <a:solidFill>
                  <a:srgbClr val="0070C0"/>
                </a:solidFill>
              </a:rPr>
              <a:t>Reminder</a:t>
            </a:r>
            <a:r>
              <a:rPr lang="en-US" altLang="en-US" sz="4000" dirty="0">
                <a:solidFill>
                  <a:schemeClr val="tx2"/>
                </a:solidFill>
              </a:rPr>
              <a:t>:</a:t>
            </a:r>
            <a:r>
              <a:rPr lang="en-US" altLang="en-US" sz="4000" dirty="0">
                <a:solidFill>
                  <a:srgbClr val="FF0000"/>
                </a:solidFill>
              </a:rPr>
              <a:t> </a:t>
            </a:r>
            <a:r>
              <a:rPr lang="en-US" altLang="en-US" sz="4000" dirty="0"/>
              <a:t>Why SALW Survey? </a:t>
            </a:r>
            <a:endParaRPr lang="en-US" sz="4000" kern="1200" dirty="0"/>
          </a:p>
        </p:txBody>
      </p:sp>
      <p:sp>
        <p:nvSpPr>
          <p:cNvPr id="3" name="TextBox 2"/>
          <p:cNvSpPr txBox="1"/>
          <p:nvPr/>
        </p:nvSpPr>
        <p:spPr>
          <a:xfrm>
            <a:off x="398834" y="2278173"/>
            <a:ext cx="8589523" cy="3450613"/>
          </a:xfrm>
          <a:prstGeom prst="rect">
            <a:avLst/>
          </a:prstGeom>
        </p:spPr>
        <p:txBody>
          <a:bodyPr vert="horz" lIns="91440" tIns="45720" rIns="91440" bIns="45720" rtlCol="0" anchor="ctr">
            <a:normAutofit/>
          </a:bodyPr>
          <a:lstStyle/>
          <a:p>
            <a:pPr marL="114300">
              <a:lnSpc>
                <a:spcPct val="90000"/>
              </a:lnSpc>
              <a:spcAft>
                <a:spcPts val="1200"/>
              </a:spcAft>
              <a:defRPr sz="1400" b="0" i="0" u="none" strike="noStrike" kern="1200" spc="0" baseline="0">
                <a:solidFill>
                  <a:prstClr val="black">
                    <a:lumMod val="65000"/>
                    <a:lumOff val="35000"/>
                  </a:prstClr>
                </a:solidFill>
                <a:latin typeface="+mn-lt"/>
                <a:ea typeface="+mn-ea"/>
                <a:cs typeface="+mn-cs"/>
              </a:defRPr>
            </a:pPr>
            <a:r>
              <a:rPr lang="en-US" sz="2800" i="1" dirty="0">
                <a:latin typeface="+mj-lt"/>
              </a:rPr>
              <a:t>The goal of this Regional Survey is to contribute to a comprehensive and up-to-date understanding of the arms control challenge in Southeast Europe, which will further support the relevant institutions in implementing evidence based arms control policies and more effectively respond to challenges at hand.</a:t>
            </a:r>
            <a:endParaRPr lang="en-US" altLang="en-US" sz="2800" i="1" dirty="0">
              <a:latin typeface="+mj-lt"/>
            </a:endParaRPr>
          </a:p>
          <a:p>
            <a:pPr marL="3429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endParaRPr lang="en-US" altLang="en-US" sz="1700" i="1" dirty="0"/>
          </a:p>
        </p:txBody>
      </p:sp>
      <p:pic>
        <p:nvPicPr>
          <p:cNvPr id="20" name="Graphic 19" descr="Puzzle">
            <a:extLst>
              <a:ext uri="{FF2B5EF4-FFF2-40B4-BE49-F238E27FC236}">
                <a16:creationId xmlns:a16="http://schemas.microsoft.com/office/drawing/2014/main" id="{146DE727-7D58-4D53-B773-30FBC9153C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2755" y="2699037"/>
            <a:ext cx="1645920" cy="1645920"/>
          </a:xfrm>
          <a:prstGeom prst="rect">
            <a:avLst/>
          </a:prstGeom>
        </p:spPr>
      </p:pic>
    </p:spTree>
    <p:extLst>
      <p:ext uri="{BB962C8B-B14F-4D97-AF65-F5344CB8AC3E}">
        <p14:creationId xmlns:p14="http://schemas.microsoft.com/office/powerpoint/2010/main" val="403584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9849" y="228730"/>
            <a:ext cx="7474172" cy="1325563"/>
          </a:xfrm>
        </p:spPr>
        <p:txBody>
          <a:bodyPr vert="horz" lIns="91440" tIns="45720" rIns="91440" bIns="45720" rtlCol="0" anchor="ctr">
            <a:normAutofit/>
          </a:bodyPr>
          <a:lstStyle/>
          <a:p>
            <a:r>
              <a:rPr lang="en-US" altLang="en-US" sz="4000" kern="1200" dirty="0">
                <a:solidFill>
                  <a:schemeClr val="tx1"/>
                </a:solidFill>
                <a:latin typeface="+mj-lt"/>
                <a:ea typeface="+mj-ea"/>
                <a:cs typeface="+mj-cs"/>
              </a:rPr>
              <a:t>Process </a:t>
            </a:r>
            <a:endParaRPr lang="en-US" sz="4000" kern="1200" dirty="0">
              <a:solidFill>
                <a:schemeClr val="tx1"/>
              </a:solidFill>
              <a:latin typeface="+mj-lt"/>
              <a:ea typeface="+mj-ea"/>
              <a:cs typeface="+mj-cs"/>
            </a:endParaRPr>
          </a:p>
        </p:txBody>
      </p:sp>
      <p:sp>
        <p:nvSpPr>
          <p:cNvPr id="3" name="TextBox 2"/>
          <p:cNvSpPr txBox="1"/>
          <p:nvPr/>
        </p:nvSpPr>
        <p:spPr>
          <a:xfrm>
            <a:off x="428017" y="1301262"/>
            <a:ext cx="8763117" cy="4897315"/>
          </a:xfrm>
          <a:prstGeom prst="rect">
            <a:avLst/>
          </a:prstGeom>
        </p:spPr>
        <p:txBody>
          <a:bodyPr vert="horz" lIns="91440" tIns="45720" rIns="91440" bIns="45720" rtlCol="0" anchor="ctr">
            <a:noAutofit/>
          </a:bodyPr>
          <a:lstStyle/>
          <a:p>
            <a:pPr marL="3429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sz="2400" i="1" dirty="0">
                <a:solidFill>
                  <a:srgbClr val="0070C0"/>
                </a:solidFill>
                <a:latin typeface="+mj-lt"/>
              </a:rPr>
              <a:t>A Regional Working Group was established for the implementation of the Survey; </a:t>
            </a:r>
          </a:p>
          <a:p>
            <a:pPr marL="3429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sz="2400" i="1" dirty="0">
                <a:solidFill>
                  <a:srgbClr val="0070C0"/>
                </a:solidFill>
                <a:latin typeface="+mj-lt"/>
              </a:rPr>
              <a:t>A draft methodology for the data collection in line with ISACS developed by SEESAC covering years 2012-2016;</a:t>
            </a:r>
          </a:p>
          <a:p>
            <a:pPr marL="3429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sz="2400" i="1" dirty="0">
                <a:solidFill>
                  <a:srgbClr val="0070C0"/>
                </a:solidFill>
                <a:latin typeface="+mj-lt"/>
              </a:rPr>
              <a:t>Working Group discussed, reviewed and adopted the SALW Survey Methodology (</a:t>
            </a:r>
            <a:r>
              <a:rPr lang="en-US" sz="2400" i="1" dirty="0" err="1">
                <a:solidFill>
                  <a:srgbClr val="0070C0"/>
                </a:solidFill>
                <a:latin typeface="+mj-lt"/>
              </a:rPr>
              <a:t>Šabac</a:t>
            </a:r>
            <a:r>
              <a:rPr lang="en-US" sz="2400" i="1" dirty="0">
                <a:solidFill>
                  <a:srgbClr val="0070C0"/>
                </a:solidFill>
                <a:latin typeface="+mj-lt"/>
              </a:rPr>
              <a:t>, September 2017); </a:t>
            </a:r>
          </a:p>
          <a:p>
            <a:pPr marL="3429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sz="2400" i="1" dirty="0">
                <a:solidFill>
                  <a:srgbClr val="0070C0"/>
                </a:solidFill>
                <a:latin typeface="+mj-lt"/>
              </a:rPr>
              <a:t>Questionnaire distributed in September,2017 in the respective languages covering a large range of aspects on </a:t>
            </a:r>
            <a:r>
              <a:rPr lang="en-US" sz="2400" b="1" i="1" dirty="0">
                <a:solidFill>
                  <a:srgbClr val="0070C0"/>
                </a:solidFill>
                <a:latin typeface="+mj-lt"/>
              </a:rPr>
              <a:t>distribution</a:t>
            </a:r>
            <a:r>
              <a:rPr lang="en-US" sz="2400" i="1" dirty="0">
                <a:solidFill>
                  <a:srgbClr val="0070C0"/>
                </a:solidFill>
                <a:latin typeface="+mj-lt"/>
              </a:rPr>
              <a:t> and </a:t>
            </a:r>
            <a:r>
              <a:rPr lang="en-US" sz="2400" b="1" i="1" dirty="0">
                <a:solidFill>
                  <a:srgbClr val="0070C0"/>
                </a:solidFill>
                <a:latin typeface="+mj-lt"/>
              </a:rPr>
              <a:t>impact</a:t>
            </a:r>
            <a:r>
              <a:rPr lang="en-US" sz="2400" i="1" dirty="0">
                <a:solidFill>
                  <a:srgbClr val="0070C0"/>
                </a:solidFill>
                <a:latin typeface="+mj-lt"/>
              </a:rPr>
              <a:t> of SALW;</a:t>
            </a:r>
          </a:p>
          <a:p>
            <a:pPr marL="3429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sz="2400" i="1" dirty="0">
                <a:solidFill>
                  <a:srgbClr val="0070C0"/>
                </a:solidFill>
              </a:rPr>
              <a:t>Deadline for submission of data, jointly agreed: </a:t>
            </a:r>
            <a:r>
              <a:rPr lang="en-US" sz="2400" b="1" i="1" dirty="0">
                <a:solidFill>
                  <a:srgbClr val="0070C0"/>
                </a:solidFill>
              </a:rPr>
              <a:t>31 January, 2018</a:t>
            </a:r>
            <a:r>
              <a:rPr lang="en-US" sz="2400" i="1" dirty="0">
                <a:solidFill>
                  <a:srgbClr val="0070C0"/>
                </a:solidFill>
                <a:latin typeface="+mj-lt"/>
              </a:rPr>
              <a:t>;</a:t>
            </a:r>
          </a:p>
          <a:p>
            <a:pPr marL="3429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sz="2400" i="1" dirty="0">
                <a:solidFill>
                  <a:srgbClr val="0070C0"/>
                </a:solidFill>
                <a:latin typeface="+mj-lt"/>
              </a:rPr>
              <a:t>Survey Supporting Team established by SEESAC.</a:t>
            </a:r>
            <a:endParaRPr lang="en-US" altLang="en-US" sz="2400" i="1" dirty="0">
              <a:solidFill>
                <a:srgbClr val="0070C0"/>
              </a:solidFill>
              <a:latin typeface="+mj-lt"/>
            </a:endParaRPr>
          </a:p>
        </p:txBody>
      </p:sp>
      <p:pic>
        <p:nvPicPr>
          <p:cNvPr id="16" name="Graphic 15" descr="Train">
            <a:extLst>
              <a:ext uri="{FF2B5EF4-FFF2-40B4-BE49-F238E27FC236}">
                <a16:creationId xmlns:a16="http://schemas.microsoft.com/office/drawing/2014/main" id="{8DFD4E76-E177-42D1-AA8A-C1E69C5C10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1134" y="2623216"/>
            <a:ext cx="1581139" cy="1581139"/>
          </a:xfrm>
          <a:prstGeom prst="rect">
            <a:avLst/>
          </a:prstGeom>
        </p:spPr>
      </p:pic>
    </p:spTree>
    <p:extLst>
      <p:ext uri="{BB962C8B-B14F-4D97-AF65-F5344CB8AC3E}">
        <p14:creationId xmlns:p14="http://schemas.microsoft.com/office/powerpoint/2010/main" val="427648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928" y="413556"/>
            <a:ext cx="8133945" cy="617576"/>
          </a:xfrm>
        </p:spPr>
        <p:txBody>
          <a:bodyPr vert="horz" lIns="91440" tIns="45720" rIns="91440" bIns="45720" rtlCol="0" anchor="ctr">
            <a:normAutofit fontScale="90000"/>
          </a:bodyPr>
          <a:lstStyle/>
          <a:p>
            <a:r>
              <a:rPr lang="en-US" altLang="en-US" kern="1200" dirty="0">
                <a:solidFill>
                  <a:schemeClr val="tx1"/>
                </a:solidFill>
                <a:latin typeface="+mj-lt"/>
                <a:ea typeface="+mj-ea"/>
                <a:cs typeface="+mj-cs"/>
              </a:rPr>
              <a:t>Progress </a:t>
            </a:r>
            <a:endParaRPr lang="en-US" kern="1200" dirty="0">
              <a:solidFill>
                <a:schemeClr val="tx1"/>
              </a:solidFill>
              <a:latin typeface="+mj-lt"/>
              <a:ea typeface="+mj-ea"/>
              <a:cs typeface="+mj-cs"/>
            </a:endParaRPr>
          </a:p>
        </p:txBody>
      </p:sp>
      <p:sp>
        <p:nvSpPr>
          <p:cNvPr id="3" name="TextBox 2"/>
          <p:cNvSpPr txBox="1"/>
          <p:nvPr/>
        </p:nvSpPr>
        <p:spPr>
          <a:xfrm>
            <a:off x="330740" y="1459149"/>
            <a:ext cx="8336605" cy="5097294"/>
          </a:xfrm>
          <a:prstGeom prst="rect">
            <a:avLst/>
          </a:prstGeom>
        </p:spPr>
        <p:txBody>
          <a:bodyPr vert="horz" lIns="91440" tIns="45720" rIns="91440" bIns="45720" rtlCol="0" anchor="ctr">
            <a:noAutofit/>
          </a:bodyPr>
          <a:lstStyle/>
          <a:p>
            <a:pPr marL="228600">
              <a:lnSpc>
                <a:spcPct val="90000"/>
              </a:lnSpc>
              <a:spcAft>
                <a:spcPts val="1200"/>
              </a:spcAft>
              <a:defRPr sz="1400" b="0" i="0" u="none" strike="noStrike" kern="1200" spc="0" baseline="0">
                <a:solidFill>
                  <a:prstClr val="black">
                    <a:lumMod val="65000"/>
                    <a:lumOff val="35000"/>
                  </a:prstClr>
                </a:solidFill>
                <a:latin typeface="+mn-lt"/>
                <a:ea typeface="+mn-ea"/>
                <a:cs typeface="+mn-cs"/>
              </a:defRPr>
            </a:pPr>
            <a:r>
              <a:rPr lang="en-US" altLang="en-US" sz="2400" dirty="0">
                <a:latin typeface="+mj-lt"/>
              </a:rPr>
              <a:t>Completed questionnaires submitted so far by:</a:t>
            </a:r>
          </a:p>
          <a:p>
            <a:pPr marL="800100" lvl="1" indent="-3429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000" dirty="0">
                <a:latin typeface="+mj-lt"/>
              </a:rPr>
              <a:t>Sarajevo</a:t>
            </a:r>
          </a:p>
          <a:p>
            <a:pPr marL="800100" lvl="1" indent="-3429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000" dirty="0">
                <a:latin typeface="+mj-lt"/>
              </a:rPr>
              <a:t>Tirana</a:t>
            </a:r>
          </a:p>
          <a:p>
            <a:pPr marL="800100" lvl="1" indent="-3429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000" dirty="0">
                <a:latin typeface="+mj-lt"/>
              </a:rPr>
              <a:t>Skopje</a:t>
            </a:r>
          </a:p>
          <a:p>
            <a:pPr marL="800100" lvl="1" indent="-3429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000" dirty="0">
                <a:latin typeface="+mj-lt"/>
              </a:rPr>
              <a:t>Chisinau</a:t>
            </a:r>
          </a:p>
          <a:p>
            <a:pPr marL="800100" lvl="1" indent="-3429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000" dirty="0">
                <a:latin typeface="+mj-lt"/>
              </a:rPr>
              <a:t>Podgorica</a:t>
            </a:r>
          </a:p>
          <a:p>
            <a:pPr marL="800100" lvl="1" indent="-3429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000" dirty="0">
                <a:latin typeface="+mj-lt"/>
              </a:rPr>
              <a:t>Pristina</a:t>
            </a:r>
            <a:endParaRPr lang="en-US" altLang="en-US" sz="2400" dirty="0">
              <a:solidFill>
                <a:prstClr val="black">
                  <a:lumMod val="65000"/>
                  <a:lumOff val="35000"/>
                </a:prstClr>
              </a:solidFill>
              <a:latin typeface="+mj-lt"/>
            </a:endParaRPr>
          </a:p>
          <a:p>
            <a:pPr marL="457200" indent="-228600">
              <a:lnSpc>
                <a:spcPct val="90000"/>
              </a:lnSpc>
              <a:spcAft>
                <a:spcPts val="6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400" dirty="0">
                <a:solidFill>
                  <a:prstClr val="black">
                    <a:lumMod val="65000"/>
                    <a:lumOff val="35000"/>
                  </a:prstClr>
                </a:solidFill>
                <a:latin typeface="+mj-lt"/>
              </a:rPr>
              <a:t>Data  consolidation and revision in process by SEESAC, additional consultations conducted as required</a:t>
            </a:r>
            <a:r>
              <a:rPr lang="sr-Latn-RS" altLang="en-US" sz="2400" dirty="0">
                <a:solidFill>
                  <a:prstClr val="black">
                    <a:lumMod val="65000"/>
                    <a:lumOff val="35000"/>
                  </a:prstClr>
                </a:solidFill>
                <a:latin typeface="+mj-lt"/>
              </a:rPr>
              <a:t>;</a:t>
            </a:r>
            <a:endParaRPr lang="en-US" altLang="en-US" sz="2400" dirty="0">
              <a:solidFill>
                <a:prstClr val="black">
                  <a:lumMod val="65000"/>
                  <a:lumOff val="35000"/>
                </a:prstClr>
              </a:solidFill>
              <a:latin typeface="+mj-lt"/>
            </a:endParaRPr>
          </a:p>
          <a:p>
            <a:pPr marL="457200" indent="-228600">
              <a:lnSpc>
                <a:spcPct val="90000"/>
              </a:lnSpc>
              <a:spcAft>
                <a:spcPts val="6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400" dirty="0">
                <a:solidFill>
                  <a:prstClr val="black">
                    <a:lumMod val="65000"/>
                    <a:lumOff val="35000"/>
                  </a:prstClr>
                </a:solidFill>
                <a:latin typeface="+mj-lt"/>
              </a:rPr>
              <a:t>SEESAC provided support on demand and as well as additional instructions as needed</a:t>
            </a:r>
            <a:r>
              <a:rPr lang="sr-Latn-RS" altLang="en-US" sz="2400" dirty="0">
                <a:solidFill>
                  <a:prstClr val="black">
                    <a:lumMod val="65000"/>
                    <a:lumOff val="35000"/>
                  </a:prstClr>
                </a:solidFill>
                <a:latin typeface="+mj-lt"/>
              </a:rPr>
              <a:t>.</a:t>
            </a:r>
            <a:endParaRPr lang="en-US" altLang="en-US" sz="2400" dirty="0">
              <a:solidFill>
                <a:prstClr val="black">
                  <a:lumMod val="65000"/>
                  <a:lumOff val="35000"/>
                </a:prstClr>
              </a:solidFill>
              <a:latin typeface="+mj-lt"/>
            </a:endParaRPr>
          </a:p>
        </p:txBody>
      </p:sp>
      <p:pic>
        <p:nvPicPr>
          <p:cNvPr id="7" name="Graphic 6" descr="End">
            <a:extLst>
              <a:ext uri="{FF2B5EF4-FFF2-40B4-BE49-F238E27FC236}">
                <a16:creationId xmlns:a16="http://schemas.microsoft.com/office/drawing/2014/main" id="{027FD87D-49F6-49B5-A65F-4D05516C13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72016" y="2679192"/>
            <a:ext cx="1405128" cy="1405128"/>
          </a:xfrm>
          <a:prstGeom prst="rect">
            <a:avLst/>
          </a:prstGeom>
        </p:spPr>
      </p:pic>
    </p:spTree>
    <p:extLst>
      <p:ext uri="{BB962C8B-B14F-4D97-AF65-F5344CB8AC3E}">
        <p14:creationId xmlns:p14="http://schemas.microsoft.com/office/powerpoint/2010/main" val="255538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Voice">
            <a:extLst>
              <a:ext uri="{FF2B5EF4-FFF2-40B4-BE49-F238E27FC236}">
                <a16:creationId xmlns:a16="http://schemas.microsoft.com/office/drawing/2014/main" id="{86CFAFE4-224F-48D1-8518-34E54BD148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5089" y="2636196"/>
            <a:ext cx="1867711" cy="1643974"/>
          </a:xfrm>
          <a:prstGeom prst="rect">
            <a:avLst/>
          </a:prstGeom>
        </p:spPr>
      </p:pic>
      <p:sp>
        <p:nvSpPr>
          <p:cNvPr id="2" name="Title 1"/>
          <p:cNvSpPr>
            <a:spLocks noGrp="1"/>
          </p:cNvSpPr>
          <p:nvPr>
            <p:ph type="title"/>
          </p:nvPr>
        </p:nvSpPr>
        <p:spPr>
          <a:xfrm>
            <a:off x="301557" y="194554"/>
            <a:ext cx="8309043" cy="1060314"/>
          </a:xfrm>
        </p:spPr>
        <p:txBody>
          <a:bodyPr vert="horz" lIns="91440" tIns="45720" rIns="91440" bIns="45720" rtlCol="0">
            <a:normAutofit/>
          </a:bodyPr>
          <a:lstStyle/>
          <a:p>
            <a:r>
              <a:rPr lang="en-US" altLang="en-US" kern="1200" dirty="0">
                <a:latin typeface="+mj-lt"/>
                <a:ea typeface="+mj-ea"/>
                <a:cs typeface="+mj-cs"/>
              </a:rPr>
              <a:t>Challenges related to the </a:t>
            </a:r>
            <a:r>
              <a:rPr lang="en-US" altLang="en-US" b="1" kern="1200" dirty="0">
                <a:solidFill>
                  <a:srgbClr val="FF0000"/>
                </a:solidFill>
                <a:latin typeface="+mj-lt"/>
                <a:ea typeface="+mj-ea"/>
                <a:cs typeface="+mj-cs"/>
              </a:rPr>
              <a:t>process</a:t>
            </a:r>
            <a:endParaRPr lang="en-US" b="1" kern="1200" dirty="0">
              <a:solidFill>
                <a:srgbClr val="FF0000"/>
              </a:solidFill>
              <a:latin typeface="+mj-lt"/>
              <a:ea typeface="+mj-ea"/>
              <a:cs typeface="+mj-cs"/>
            </a:endParaRPr>
          </a:p>
        </p:txBody>
      </p:sp>
      <p:sp>
        <p:nvSpPr>
          <p:cNvPr id="4" name="Rectangle 3">
            <a:extLst>
              <a:ext uri="{FF2B5EF4-FFF2-40B4-BE49-F238E27FC236}">
                <a16:creationId xmlns:a16="http://schemas.microsoft.com/office/drawing/2014/main" id="{2A603AF7-B2E4-4563-8A90-3136B9922CF3}"/>
              </a:ext>
            </a:extLst>
          </p:cNvPr>
          <p:cNvSpPr/>
          <p:nvPr/>
        </p:nvSpPr>
        <p:spPr>
          <a:xfrm>
            <a:off x="1070042" y="2028377"/>
            <a:ext cx="6860620" cy="3108543"/>
          </a:xfrm>
          <a:prstGeom prst="rect">
            <a:avLst/>
          </a:prstGeom>
        </p:spPr>
        <p:txBody>
          <a:bodyPr wrap="square">
            <a:spAutoFit/>
          </a:bodyPr>
          <a:lstStyle/>
          <a:p>
            <a:pPr marL="457200" indent="-457200">
              <a:buFont typeface="Arial" panose="020B0604020202020204" pitchFamily="34" charset="0"/>
              <a:buChar char="•"/>
            </a:pPr>
            <a:r>
              <a:rPr lang="sr-Latn-RS" sz="2800" i="1" dirty="0">
                <a:latin typeface="+mj-lt"/>
              </a:rPr>
              <a:t>Coordination of data collection</a:t>
            </a:r>
            <a:r>
              <a:rPr lang="en-US" sz="2800" i="1" dirty="0">
                <a:latin typeface="+mj-lt"/>
              </a:rPr>
              <a:t> with a number of institutions involved;</a:t>
            </a:r>
            <a:endParaRPr lang="sr-Latn-RS" sz="2800" i="1" dirty="0">
              <a:latin typeface="+mj-lt"/>
            </a:endParaRPr>
          </a:p>
          <a:p>
            <a:pPr marL="457200" lvl="0" indent="-457200">
              <a:buFont typeface="Arial" panose="020B0604020202020204" pitchFamily="34" charset="0"/>
              <a:buChar char="•"/>
            </a:pPr>
            <a:endParaRPr lang="sr-Latn-RS" sz="2000" i="1" dirty="0">
              <a:latin typeface="+mj-lt"/>
            </a:endParaRPr>
          </a:p>
          <a:p>
            <a:pPr marL="457200" indent="-457200">
              <a:buFont typeface="Arial" panose="020B0604020202020204" pitchFamily="34" charset="0"/>
              <a:buChar char="•"/>
            </a:pPr>
            <a:r>
              <a:rPr lang="sr-Latn-RS" sz="2800" i="1" dirty="0">
                <a:solidFill>
                  <a:prstClr val="black"/>
                </a:solidFill>
                <a:latin typeface="+mj-lt"/>
              </a:rPr>
              <a:t>Workload: Some data could not be collected directly and required additional work</a:t>
            </a:r>
            <a:r>
              <a:rPr lang="en-GB" sz="2800" i="1" dirty="0">
                <a:solidFill>
                  <a:prstClr val="black"/>
                </a:solidFill>
                <a:latin typeface="+mj-lt"/>
              </a:rPr>
              <a:t>.</a:t>
            </a:r>
          </a:p>
          <a:p>
            <a:endParaRPr lang="en-US" dirty="0"/>
          </a:p>
          <a:p>
            <a:pPr lvl="0"/>
            <a:endParaRPr lang="en-US" dirty="0"/>
          </a:p>
        </p:txBody>
      </p:sp>
    </p:spTree>
    <p:extLst>
      <p:ext uri="{BB962C8B-B14F-4D97-AF65-F5344CB8AC3E}">
        <p14:creationId xmlns:p14="http://schemas.microsoft.com/office/powerpoint/2010/main" val="428236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3948" y="347148"/>
            <a:ext cx="7474172" cy="1325563"/>
          </a:xfrm>
        </p:spPr>
        <p:txBody>
          <a:bodyPr vert="horz" lIns="91440" tIns="45720" rIns="91440" bIns="45720" rtlCol="0" anchor="ctr">
            <a:normAutofit/>
          </a:bodyPr>
          <a:lstStyle/>
          <a:p>
            <a:r>
              <a:rPr lang="en-US" altLang="en-US" kern="1200" dirty="0">
                <a:solidFill>
                  <a:schemeClr val="tx1"/>
                </a:solidFill>
                <a:latin typeface="+mj-lt"/>
                <a:ea typeface="+mj-ea"/>
                <a:cs typeface="+mj-cs"/>
              </a:rPr>
              <a:t>Challenges related to </a:t>
            </a:r>
            <a:r>
              <a:rPr lang="en-US" altLang="en-US" b="1" kern="1200" dirty="0">
                <a:solidFill>
                  <a:srgbClr val="FF0000"/>
                </a:solidFill>
                <a:latin typeface="+mj-lt"/>
                <a:ea typeface="+mj-ea"/>
                <a:cs typeface="+mj-cs"/>
              </a:rPr>
              <a:t>data</a:t>
            </a:r>
            <a:endParaRPr lang="en-US" b="1" kern="1200" dirty="0">
              <a:solidFill>
                <a:srgbClr val="FF0000"/>
              </a:solidFill>
              <a:latin typeface="+mj-lt"/>
              <a:ea typeface="+mj-ea"/>
              <a:cs typeface="+mj-cs"/>
            </a:endParaRPr>
          </a:p>
        </p:txBody>
      </p:sp>
      <p:sp>
        <p:nvSpPr>
          <p:cNvPr id="3" name="TextBox 2"/>
          <p:cNvSpPr txBox="1"/>
          <p:nvPr/>
        </p:nvSpPr>
        <p:spPr>
          <a:xfrm>
            <a:off x="1076293" y="1926480"/>
            <a:ext cx="7356940" cy="4403981"/>
          </a:xfrm>
          <a:prstGeom prst="rect">
            <a:avLst/>
          </a:prstGeom>
        </p:spPr>
        <p:txBody>
          <a:bodyPr vert="horz" lIns="91440" tIns="45720" rIns="91440" bIns="45720" rtlCol="0" anchor="ctr">
            <a:noAutofit/>
          </a:bodyPr>
          <a:lstStyle/>
          <a:p>
            <a:pPr>
              <a:lnSpc>
                <a:spcPct val="90000"/>
              </a:lnSpc>
              <a:spcAft>
                <a:spcPts val="1200"/>
              </a:spcAft>
              <a:defRPr sz="1400" b="0" i="0" u="none" strike="noStrike" kern="1200" spc="0" baseline="0">
                <a:solidFill>
                  <a:prstClr val="black">
                    <a:lumMod val="65000"/>
                    <a:lumOff val="35000"/>
                  </a:prstClr>
                </a:solidFill>
                <a:latin typeface="+mn-lt"/>
                <a:ea typeface="+mn-ea"/>
                <a:cs typeface="+mn-cs"/>
              </a:defRPr>
            </a:pPr>
            <a:r>
              <a:rPr lang="en-US" altLang="en-US" sz="3200" b="1" i="1" dirty="0">
                <a:latin typeface="+mj-lt"/>
              </a:rPr>
              <a:t>Distribution Survey</a:t>
            </a:r>
          </a:p>
          <a:p>
            <a:pPr marL="5715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800" i="1" dirty="0">
                <a:latin typeface="+mj-lt"/>
              </a:rPr>
              <a:t>Availability of data (e.g. ground for license rejection or revocation, stolen firearms,</a:t>
            </a:r>
            <a:r>
              <a:rPr lang="sr-Latn-RS" altLang="en-US" sz="2800" i="1" dirty="0">
                <a:latin typeface="+mj-lt"/>
              </a:rPr>
              <a:t>sales shops,</a:t>
            </a:r>
            <a:r>
              <a:rPr lang="en-US" altLang="en-US" sz="2800" i="1" dirty="0">
                <a:latin typeface="+mj-lt"/>
              </a:rPr>
              <a:t> private agencies, shooting clubs and ranges);</a:t>
            </a:r>
          </a:p>
          <a:p>
            <a:pPr marL="5715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800" i="1" dirty="0">
                <a:latin typeface="+mj-lt"/>
              </a:rPr>
              <a:t>Sex and age desegregation;</a:t>
            </a:r>
          </a:p>
          <a:p>
            <a:pPr marL="5715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800" i="1" dirty="0">
                <a:latin typeface="+mj-lt"/>
              </a:rPr>
              <a:t>Coherence of data;</a:t>
            </a:r>
          </a:p>
          <a:p>
            <a:pPr marL="5715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sz="2800" i="1" dirty="0">
                <a:solidFill>
                  <a:prstClr val="black">
                    <a:lumMod val="65000"/>
                    <a:lumOff val="35000"/>
                  </a:prstClr>
                </a:solidFill>
                <a:latin typeface="+mj-lt"/>
              </a:rPr>
              <a:t>No clear policies on data confidentiality for certain aspects producing resistance or delay of submission.</a:t>
            </a:r>
            <a:endParaRPr lang="en-US" altLang="en-US" sz="2800" i="1" dirty="0">
              <a:solidFill>
                <a:prstClr val="black">
                  <a:lumMod val="65000"/>
                  <a:lumOff val="35000"/>
                </a:prstClr>
              </a:solidFill>
              <a:latin typeface="+mj-lt"/>
            </a:endParaRPr>
          </a:p>
        </p:txBody>
      </p:sp>
      <p:pic>
        <p:nvPicPr>
          <p:cNvPr id="13" name="Graphic 12" descr="Contract">
            <a:extLst>
              <a:ext uri="{FF2B5EF4-FFF2-40B4-BE49-F238E27FC236}">
                <a16:creationId xmlns:a16="http://schemas.microsoft.com/office/drawing/2014/main" id="{CD78169D-B210-4C06-AAC7-15EEE0BD0D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4545" y="2568059"/>
            <a:ext cx="1789932" cy="1789932"/>
          </a:xfrm>
          <a:prstGeom prst="rect">
            <a:avLst/>
          </a:prstGeom>
        </p:spPr>
      </p:pic>
    </p:spTree>
    <p:extLst>
      <p:ext uri="{BB962C8B-B14F-4D97-AF65-F5344CB8AC3E}">
        <p14:creationId xmlns:p14="http://schemas.microsoft.com/office/powerpoint/2010/main" val="2645642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ontract">
            <a:extLst>
              <a:ext uri="{FF2B5EF4-FFF2-40B4-BE49-F238E27FC236}">
                <a16:creationId xmlns:a16="http://schemas.microsoft.com/office/drawing/2014/main" id="{72999B50-A527-4F45-8B98-8E1BE9F994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4545" y="2568059"/>
            <a:ext cx="1789932" cy="1789932"/>
          </a:xfrm>
          <a:prstGeom prst="rect">
            <a:avLst/>
          </a:prstGeom>
        </p:spPr>
      </p:pic>
      <p:sp>
        <p:nvSpPr>
          <p:cNvPr id="2" name="Title 1"/>
          <p:cNvSpPr>
            <a:spLocks noGrp="1"/>
          </p:cNvSpPr>
          <p:nvPr>
            <p:ph type="title"/>
          </p:nvPr>
        </p:nvSpPr>
        <p:spPr>
          <a:xfrm>
            <a:off x="109884" y="0"/>
            <a:ext cx="7474172" cy="1325563"/>
          </a:xfrm>
        </p:spPr>
        <p:txBody>
          <a:bodyPr vert="horz" lIns="91440" tIns="45720" rIns="91440" bIns="45720" rtlCol="0" anchor="ctr">
            <a:normAutofit/>
          </a:bodyPr>
          <a:lstStyle/>
          <a:p>
            <a:r>
              <a:rPr lang="en-US" altLang="en-US" kern="1200" dirty="0">
                <a:solidFill>
                  <a:schemeClr val="tx1"/>
                </a:solidFill>
                <a:latin typeface="+mj-lt"/>
                <a:ea typeface="+mj-ea"/>
                <a:cs typeface="+mj-cs"/>
              </a:rPr>
              <a:t>Challenges related to </a:t>
            </a:r>
            <a:r>
              <a:rPr lang="en-US" altLang="en-US" b="1" kern="1200" dirty="0">
                <a:solidFill>
                  <a:srgbClr val="FF0000"/>
                </a:solidFill>
                <a:latin typeface="+mj-lt"/>
                <a:ea typeface="+mj-ea"/>
                <a:cs typeface="+mj-cs"/>
              </a:rPr>
              <a:t>data</a:t>
            </a:r>
            <a:endParaRPr lang="en-US" b="1" kern="1200" dirty="0">
              <a:solidFill>
                <a:srgbClr val="FF0000"/>
              </a:solidFill>
              <a:latin typeface="+mj-lt"/>
              <a:ea typeface="+mj-ea"/>
              <a:cs typeface="+mj-cs"/>
            </a:endParaRPr>
          </a:p>
        </p:txBody>
      </p:sp>
      <p:sp>
        <p:nvSpPr>
          <p:cNvPr id="3" name="TextBox 2"/>
          <p:cNvSpPr txBox="1"/>
          <p:nvPr/>
        </p:nvSpPr>
        <p:spPr>
          <a:xfrm>
            <a:off x="752381" y="1948989"/>
            <a:ext cx="6467867" cy="3450613"/>
          </a:xfrm>
          <a:prstGeom prst="rect">
            <a:avLst/>
          </a:prstGeom>
        </p:spPr>
        <p:txBody>
          <a:bodyPr vert="horz" lIns="91440" tIns="45720" rIns="91440" bIns="45720" rtlCol="0" anchor="ctr">
            <a:noAutofit/>
          </a:bodyPr>
          <a:lstStyle/>
          <a:p>
            <a:pPr>
              <a:lnSpc>
                <a:spcPct val="90000"/>
              </a:lnSpc>
              <a:spcAft>
                <a:spcPts val="1200"/>
              </a:spcAft>
              <a:defRPr sz="1400" b="0" i="0" u="none" strike="noStrike" kern="1200" spc="0" baseline="0">
                <a:solidFill>
                  <a:prstClr val="black">
                    <a:lumMod val="65000"/>
                    <a:lumOff val="35000"/>
                  </a:prstClr>
                </a:solidFill>
                <a:latin typeface="+mn-lt"/>
                <a:ea typeface="+mn-ea"/>
                <a:cs typeface="+mn-cs"/>
              </a:defRPr>
            </a:pPr>
            <a:r>
              <a:rPr lang="en-US" altLang="en-US" sz="3200" b="1" i="1" dirty="0">
                <a:solidFill>
                  <a:prstClr val="black">
                    <a:lumMod val="65000"/>
                    <a:lumOff val="35000"/>
                  </a:prstClr>
                </a:solidFill>
                <a:latin typeface="+mj-lt"/>
              </a:rPr>
              <a:t>Impact Survey</a:t>
            </a:r>
          </a:p>
          <a:p>
            <a:pPr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800" i="1" dirty="0">
                <a:latin typeface="+mj-lt"/>
              </a:rPr>
              <a:t>Availability of data:</a:t>
            </a:r>
          </a:p>
          <a:p>
            <a:pPr marL="74295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800" i="1" dirty="0">
                <a:latin typeface="+mj-lt"/>
              </a:rPr>
              <a:t>Legal/illegal  possession;</a:t>
            </a:r>
          </a:p>
          <a:p>
            <a:pPr marL="74295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800" i="1" dirty="0">
                <a:latin typeface="+mj-lt"/>
              </a:rPr>
              <a:t>Sex and age disaggregation; </a:t>
            </a:r>
          </a:p>
          <a:p>
            <a:pPr marL="74295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800" i="1" dirty="0">
                <a:solidFill>
                  <a:prstClr val="black">
                    <a:lumMod val="65000"/>
                    <a:lumOff val="35000"/>
                  </a:prstClr>
                </a:solidFill>
                <a:latin typeface="+mj-lt"/>
              </a:rPr>
              <a:t>Lack of separate records on firearms related incidents;</a:t>
            </a:r>
          </a:p>
          <a:p>
            <a:pPr marL="74295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2800" i="1" dirty="0">
                <a:solidFill>
                  <a:prstClr val="black">
                    <a:lumMod val="65000"/>
                    <a:lumOff val="35000"/>
                  </a:prstClr>
                </a:solidFill>
                <a:latin typeface="+mj-lt"/>
              </a:rPr>
              <a:t>Inconsistency of data which needed to be addressed.</a:t>
            </a:r>
          </a:p>
        </p:txBody>
      </p:sp>
    </p:spTree>
    <p:extLst>
      <p:ext uri="{BB962C8B-B14F-4D97-AF65-F5344CB8AC3E}">
        <p14:creationId xmlns:p14="http://schemas.microsoft.com/office/powerpoint/2010/main" val="338335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562" y="578797"/>
            <a:ext cx="8409302" cy="899808"/>
          </a:xfrm>
        </p:spPr>
        <p:txBody>
          <a:bodyPr vert="horz" lIns="91440" tIns="45720" rIns="91440" bIns="45720" rtlCol="0" anchor="ctr">
            <a:normAutofit fontScale="90000"/>
          </a:bodyPr>
          <a:lstStyle/>
          <a:p>
            <a:r>
              <a:rPr lang="en-US" kern="1200" dirty="0">
                <a:solidFill>
                  <a:schemeClr val="tx1"/>
                </a:solidFill>
                <a:latin typeface="+mj-lt"/>
                <a:ea typeface="+mj-ea"/>
                <a:cs typeface="+mj-cs"/>
              </a:rPr>
              <a:t>Main achievements</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3" name="TextBox 2"/>
          <p:cNvSpPr txBox="1"/>
          <p:nvPr/>
        </p:nvSpPr>
        <p:spPr>
          <a:xfrm>
            <a:off x="642027" y="2003899"/>
            <a:ext cx="7568118" cy="3724888"/>
          </a:xfrm>
          <a:prstGeom prst="rect">
            <a:avLst/>
          </a:prstGeom>
        </p:spPr>
        <p:txBody>
          <a:bodyPr vert="horz" lIns="91440" tIns="45720" rIns="91440" bIns="45720" rtlCol="0" anchor="ctr">
            <a:normAutofit/>
          </a:bodyPr>
          <a:lstStyle/>
          <a:p>
            <a:pPr marL="4572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3200" i="1" dirty="0">
                <a:solidFill>
                  <a:prstClr val="black">
                    <a:lumMod val="65000"/>
                    <a:lumOff val="35000"/>
                  </a:prstClr>
                </a:solidFill>
                <a:latin typeface="+mj-lt"/>
              </a:rPr>
              <a:t>The first exercise of this type and scale to be conducted in this topic region wide;</a:t>
            </a:r>
          </a:p>
          <a:p>
            <a:pPr marL="4572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3200" i="1" dirty="0">
                <a:solidFill>
                  <a:prstClr val="black">
                    <a:lumMod val="65000"/>
                    <a:lumOff val="35000"/>
                  </a:prstClr>
                </a:solidFill>
                <a:latin typeface="+mj-lt"/>
              </a:rPr>
              <a:t>Significant amount of data collected throughout the region;</a:t>
            </a:r>
          </a:p>
          <a:p>
            <a:pPr marL="457200" indent="-228600">
              <a:lnSpc>
                <a:spcPct val="90000"/>
              </a:lnSpc>
              <a:spcAft>
                <a:spcPts val="1200"/>
              </a:spcAft>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altLang="en-US" sz="3200" i="1" dirty="0">
                <a:solidFill>
                  <a:prstClr val="black">
                    <a:lumMod val="65000"/>
                    <a:lumOff val="35000"/>
                  </a:prstClr>
                </a:solidFill>
                <a:latin typeface="+mj-lt"/>
              </a:rPr>
              <a:t>Better understanding of the availability of data in the region – including of existing infrastructure gaps.</a:t>
            </a:r>
          </a:p>
        </p:txBody>
      </p:sp>
      <p:pic>
        <p:nvPicPr>
          <p:cNvPr id="5" name="Graphic 4" descr="Checklist">
            <a:extLst>
              <a:ext uri="{FF2B5EF4-FFF2-40B4-BE49-F238E27FC236}">
                <a16:creationId xmlns:a16="http://schemas.microsoft.com/office/drawing/2014/main" id="{EF68B9BA-E5BA-4604-8F1C-3FF5FDCCDE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768" y="2563368"/>
            <a:ext cx="1703832" cy="1703832"/>
          </a:xfrm>
          <a:prstGeom prst="rect">
            <a:avLst/>
          </a:prstGeom>
        </p:spPr>
      </p:pic>
    </p:spTree>
    <p:extLst>
      <p:ext uri="{BB962C8B-B14F-4D97-AF65-F5344CB8AC3E}">
        <p14:creationId xmlns:p14="http://schemas.microsoft.com/office/powerpoint/2010/main" val="1666497849"/>
      </p:ext>
    </p:extLst>
  </p:cSld>
  <p:clrMapOvr>
    <a:masterClrMapping/>
  </p:clrMapOvr>
</p:sld>
</file>

<file path=ppt/theme/theme1.xml><?xml version="1.0" encoding="utf-8"?>
<a:theme xmlns:a="http://schemas.openxmlformats.org/drawingml/2006/main" name="1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3030</TotalTime>
  <Words>466</Words>
  <Application>Microsoft Office PowerPoint</Application>
  <PresentationFormat>Widescreen</PresentationFormat>
  <Paragraphs>77</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Calibri Light</vt:lpstr>
      <vt:lpstr>1_Office Theme</vt:lpstr>
      <vt:lpstr>Worksheet</vt:lpstr>
      <vt:lpstr>PowerPoint Presentation</vt:lpstr>
      <vt:lpstr>Overview of presentation</vt:lpstr>
      <vt:lpstr>Reminder: Why SALW Survey? </vt:lpstr>
      <vt:lpstr>Process </vt:lpstr>
      <vt:lpstr>Progress </vt:lpstr>
      <vt:lpstr>Challenges related to the process</vt:lpstr>
      <vt:lpstr>Challenges related to data</vt:lpstr>
      <vt:lpstr>Challenges related to data</vt:lpstr>
      <vt:lpstr>Main achievements </vt:lpstr>
      <vt:lpstr>Good practices</vt:lpstr>
      <vt:lpstr>PowerPoint Presentation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Dragan Bozanic</dc:creator>
  <cp:lastModifiedBy>Dragan Bozanic</cp:lastModifiedBy>
  <cp:revision>61</cp:revision>
  <cp:lastPrinted>2018-05-18T15:37:28Z</cp:lastPrinted>
  <dcterms:created xsi:type="dcterms:W3CDTF">2018-05-11T11:15:49Z</dcterms:created>
  <dcterms:modified xsi:type="dcterms:W3CDTF">2018-05-29T07:06:17Z</dcterms:modified>
</cp:coreProperties>
</file>