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17" r:id="rId1"/>
  </p:sldMasterIdLst>
  <p:notesMasterIdLst>
    <p:notesMasterId r:id="rId13"/>
  </p:notesMasterIdLst>
  <p:sldIdLst>
    <p:sldId id="256" r:id="rId2"/>
    <p:sldId id="257" r:id="rId3"/>
    <p:sldId id="288" r:id="rId4"/>
    <p:sldId id="292" r:id="rId5"/>
    <p:sldId id="291" r:id="rId6"/>
    <p:sldId id="289" r:id="rId7"/>
    <p:sldId id="290" r:id="rId8"/>
    <p:sldId id="285" r:id="rId9"/>
    <p:sldId id="277" r:id="rId10"/>
    <p:sldId id="278" r:id="rId11"/>
    <p:sldId id="272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4182" autoAdjust="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8A789-55E3-4178-9ED5-275838E0D01A}" type="datetimeFigureOut">
              <a:rPr lang="en-US" smtClean="0"/>
              <a:t>28-May-18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B595-4E52-46A9-BD86-7279E4B2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595-4E52-46A9-BD86-7279E4B2C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78521-0C21-470C-9055-1769799329B3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2D945-32BD-4B64-B399-2FFAAFFFF63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13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6E0C3-71A0-4BDA-8788-0394C3FCE0E8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2B5BD-4305-4F01-8ABC-9AE798A07FC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7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32879-F901-4653-A272-0D5BDDC557DD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B3362-D6F2-4E42-B2FC-DF5C382C14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3577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C9070-AF97-4BBE-B609-96CAF46939FA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7E01D-C90E-449F-8D4C-685C37A51C6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4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8D02-5594-409E-90BC-63CE22FDC952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6FCA6-F822-4A29-AF1E-417ADF7823D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607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3BC52-B1A6-45F3-86CE-F798ABDE499A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CD11C-B3E4-49C0-B75A-DBC53AA2C37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568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DDE32-4FE1-49B2-A911-CDBC0A14E9E2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82A26-16AD-460F-ACE5-F597825C53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7295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80EA3-D6F4-41E3-B95C-85557375EB72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3CD28-8EE7-4E97-B32B-91EF76B429D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8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BC6D6-4320-48B9-BF88-1D7D68728EC9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C4B4B-4A04-42A5-A371-32B8E2C4AC1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680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8F4777D-4B31-403D-BB7A-61BBAFC283AA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A13494-C746-408C-9C21-59EB23678CE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011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F25B3-6009-47AC-AF6D-79918ED46461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BD010-3058-4A06-A82B-93053B21349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321" r:id="rId4"/>
    <p:sldLayoutId id="2147485322" r:id="rId5"/>
    <p:sldLayoutId id="2147485323" r:id="rId6"/>
    <p:sldLayoutId id="2147485324" r:id="rId7"/>
    <p:sldLayoutId id="2147485325" r:id="rId8"/>
    <p:sldLayoutId id="2147485326" r:id="rId9"/>
    <p:sldLayoutId id="2147485327" r:id="rId10"/>
    <p:sldLayoutId id="21474853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90" y="-5364"/>
            <a:ext cx="9159990" cy="842075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907704" y="360362"/>
            <a:ext cx="5395913" cy="10382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b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fr-FR" sz="27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763688" y="2060848"/>
            <a:ext cx="5184576" cy="863600"/>
          </a:xfrm>
        </p:spPr>
        <p:txBody>
          <a:bodyPr>
            <a:noAutofit/>
          </a:bodyPr>
          <a:lstStyle/>
          <a:p>
            <a:pPr marL="63500" algn="r" eaLnBrk="1" hangingPunct="1"/>
            <a:r>
              <a:rPr lang="en-US" sz="4000" b="1" dirty="0" smtClean="0">
                <a:solidFill>
                  <a:schemeClr val="tx1"/>
                </a:solidFill>
              </a:rPr>
              <a:t>SALW control</a:t>
            </a:r>
          </a:p>
          <a:p>
            <a:pPr marL="63500" algn="r" eaLnBrk="1" hangingPunct="1"/>
            <a:r>
              <a:rPr lang="en-US" sz="4000" b="1" dirty="0" smtClean="0">
                <a:solidFill>
                  <a:schemeClr val="tx1"/>
                </a:solidFill>
              </a:rPr>
              <a:t>KOSOVO </a:t>
            </a:r>
          </a:p>
          <a:p>
            <a:pPr marL="63500" algn="r" eaLnBrk="1" hangingPunct="1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63500" algn="r" eaLnBrk="1" hangingPunct="1"/>
            <a:r>
              <a:rPr lang="en-US" sz="1400" dirty="0" smtClean="0">
                <a:solidFill>
                  <a:schemeClr val="tx1"/>
                </a:solidFill>
              </a:rPr>
              <a:t>Progress and challenges in </a:t>
            </a:r>
            <a:r>
              <a:rPr lang="en-US" sz="1400" dirty="0" err="1" smtClean="0">
                <a:solidFill>
                  <a:schemeClr val="tx1"/>
                </a:solidFill>
              </a:rPr>
              <a:t>armS</a:t>
            </a:r>
            <a:r>
              <a:rPr lang="en-US" sz="1400" dirty="0" smtClean="0">
                <a:solidFill>
                  <a:schemeClr val="tx1"/>
                </a:solidFill>
              </a:rPr>
              <a:t> control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95736" y="6019450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Regional meeting SALW Commissions</a:t>
            </a:r>
            <a:endParaRPr lang="en-US" sz="1600" dirty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28-29 May 2018  Tirana , Albania    </a:t>
            </a:r>
            <a:endParaRPr lang="fr-FR" sz="1600" dirty="0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-17043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 Stock Pile Management</a:t>
            </a:r>
            <a:endParaRPr lang="fr-FR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258888" y="1844675"/>
            <a:ext cx="7499350" cy="39258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Stockpile management standards in place for natural persons and legal entities in line with ISACS</a:t>
            </a:r>
          </a:p>
          <a:p>
            <a:r>
              <a:rPr lang="en-US" dirty="0" smtClean="0"/>
              <a:t> Training  in Physical security and stockpile management (PSSM).</a:t>
            </a:r>
          </a:p>
        </p:txBody>
      </p:sp>
      <p:pic>
        <p:nvPicPr>
          <p:cNvPr id="16388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39228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VI  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504237" cy="3671887"/>
          </a:xfrm>
        </p:spPr>
        <p:txBody>
          <a:bodyPr>
            <a:normAutofit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9600" dirty="0" smtClean="0">
                <a:solidFill>
                  <a:schemeClr val="tx2">
                    <a:satMod val="130000"/>
                  </a:schemeClr>
                </a:solidFill>
              </a:rPr>
              <a:t>THANK YOU </a:t>
            </a:r>
          </a:p>
        </p:txBody>
      </p:sp>
      <p:pic>
        <p:nvPicPr>
          <p:cNvPr id="20486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4824"/>
            <a:ext cx="3039548" cy="4122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Legal Framework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58813" y="1700808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 Law on Weapon </a:t>
            </a:r>
            <a:endParaRPr lang="en-US" sz="24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 Law on  Legalization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 SOP on Deactivation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ROADMAP ….</a:t>
            </a:r>
          </a:p>
          <a:p>
            <a:r>
              <a:rPr lang="en-US" sz="2400" dirty="0" smtClean="0">
                <a:latin typeface="+mj-lt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6" name="Picture 5" descr="st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62" y="6453336"/>
            <a:ext cx="912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Goal  I      </a:t>
            </a:r>
            <a:r>
              <a:rPr lang="en-GB" sz="1000" b="1" dirty="0" smtClean="0"/>
              <a:t>ROADMAP</a:t>
            </a:r>
            <a:r>
              <a:rPr lang="en-US" sz="1000" dirty="0" smtClean="0"/>
              <a:t>  </a:t>
            </a:r>
            <a:r>
              <a:rPr lang="en-GB" sz="1000" dirty="0" smtClean="0"/>
              <a:t>for </a:t>
            </a:r>
            <a:r>
              <a:rPr lang="en-GB" sz="1000" dirty="0"/>
              <a:t>a sustainable solution to the illegal possession, misuse and trafficking of Small Arms and Light Weapons </a:t>
            </a:r>
            <a:r>
              <a:rPr lang="en-GB" sz="1000" dirty="0" smtClean="0"/>
              <a:t>in </a:t>
            </a:r>
            <a:r>
              <a:rPr lang="en-GB" sz="1000" dirty="0"/>
              <a:t>the Western </a:t>
            </a:r>
            <a:r>
              <a:rPr lang="en-GB" sz="1000" dirty="0" smtClean="0"/>
              <a:t>Balkans</a:t>
            </a:r>
            <a:endParaRPr lang="en-US" sz="10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6" y="1799927"/>
            <a:ext cx="5250209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68802" y="259031"/>
            <a:ext cx="82296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 Evidence based policies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6591" y="1993571"/>
            <a:ext cx="7848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SALW Strategy 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SALW meetings </a:t>
            </a:r>
          </a:p>
          <a:p>
            <a:endParaRPr lang="en-US" sz="32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Intelligence Led Strategy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Strategic threat </a:t>
            </a:r>
            <a:r>
              <a:rPr lang="en-US" sz="3200" dirty="0" err="1" smtClean="0">
                <a:latin typeface="+mj-lt"/>
              </a:rPr>
              <a:t>assessm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sz="32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SALW </a:t>
            </a:r>
            <a:r>
              <a:rPr lang="en-US" sz="3200" dirty="0">
                <a:latin typeface="+mj-lt"/>
              </a:rPr>
              <a:t>Survey   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63" y="6453336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II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06435"/>
            <a:ext cx="4437631" cy="37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68802" y="259031"/>
            <a:ext cx="82296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 Evidence based policies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8802" y="1780683"/>
            <a:ext cx="84076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Firearm Focal Point   - Gun crime annual report </a:t>
            </a:r>
          </a:p>
          <a:p>
            <a:r>
              <a:rPr lang="en-US" sz="3200" dirty="0" smtClean="0">
                <a:latin typeface="+mj-lt"/>
              </a:rPr>
              <a:t> </a:t>
            </a:r>
          </a:p>
          <a:p>
            <a:endParaRPr lang="en-US" sz="2400" dirty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63" y="6453336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II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1719" y="3486960"/>
            <a:ext cx="95973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341015"/>
            <a:ext cx="6064952" cy="23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63" y="3941334"/>
            <a:ext cx="33661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krimet qe ndërlidhen me armë       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armët dhe municionin e  konfiskuar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trafikimin e armëve                           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gjurmimin ndërkombëtar të armëve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armët  legale                                          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shkatërrimin e armëve                       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dhënat mbi armët e  ekzaminuar nga                                   Divizioni i Balistikes – AKF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dhënat nga Këshilli Prokurorial për veprat penale te armeve                                           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dhënat nga Këshilli Gjyqësor për veprat penale te armeve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q-A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etj.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5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5"/>
            <a:ext cx="501417" cy="4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87624" y="291858"/>
            <a:ext cx="6264696" cy="86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 PREVENTION AND COUNTERING </a:t>
            </a:r>
            <a:endParaRPr lang="fr-FR" sz="3600" b="1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01105" y="1916832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 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3336"/>
            <a:ext cx="882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III 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4460" y="1911874"/>
            <a:ext cx="3593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Import control </a:t>
            </a: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 Marking </a:t>
            </a:r>
          </a:p>
          <a:p>
            <a:pPr lvl="1"/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58" y="2208329"/>
            <a:ext cx="4283894" cy="335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0" y="3178346"/>
            <a:ext cx="344946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5"/>
            <a:ext cx="501417" cy="4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87624" y="291858"/>
            <a:ext cx="6264696" cy="86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 PREVENTION AND COUNTERING </a:t>
            </a:r>
            <a:endParaRPr lang="fr-FR" sz="3600" b="1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01104" y="1916832"/>
            <a:ext cx="73593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Border </a:t>
            </a:r>
            <a:r>
              <a:rPr lang="en-US" sz="2400" b="1" dirty="0"/>
              <a:t>Control </a:t>
            </a:r>
            <a:r>
              <a:rPr lang="en-US" sz="2400" b="1" dirty="0" smtClean="0"/>
              <a:t>– Interagency cooperation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Police Operational activities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Celebratory shooting –    arrest 48hrs 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3336"/>
            <a:ext cx="882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III 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6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52616" y="185393"/>
            <a:ext cx="8229600" cy="863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 Awareness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16172" y="5297231"/>
            <a:ext cx="46878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Book Antiqua" pitchFamily="18" charset="0"/>
            </a:endParaRPr>
          </a:p>
          <a:p>
            <a:pPr lvl="1"/>
            <a:r>
              <a:rPr lang="en-US" b="1" dirty="0" smtClean="0">
                <a:latin typeface="+mj-lt"/>
              </a:rPr>
              <a:t>Legalization campaign  -  Preparation  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34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76015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IV  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20" y="1804049"/>
            <a:ext cx="5412120" cy="3430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72823"/>
            <a:ext cx="6084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1200" b="1" dirty="0" smtClean="0"/>
              <a:t> </a:t>
            </a:r>
            <a:endParaRPr lang="en-US" sz="1200" b="1" dirty="0"/>
          </a:p>
          <a:p>
            <a:pPr lvl="1"/>
            <a:r>
              <a:rPr lang="en-US" b="1" dirty="0"/>
              <a:t>  </a:t>
            </a:r>
            <a:r>
              <a:rPr lang="en-US" b="1" dirty="0" smtClean="0"/>
              <a:t>  </a:t>
            </a:r>
            <a:r>
              <a:rPr lang="en-US" b="1" dirty="0"/>
              <a:t>Celebrate with heart not with the gun </a:t>
            </a:r>
          </a:p>
        </p:txBody>
      </p: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223" y="764704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Reducing  Illicit possession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0" y="1991540"/>
            <a:ext cx="2717629" cy="15841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Confiscation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1405 weapon seized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340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98" y="0"/>
            <a:ext cx="54989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82" y="6453336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V  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5856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04" y="1985468"/>
            <a:ext cx="4803837" cy="28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5240" y="51872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Legalization planned </a:t>
            </a:r>
          </a:p>
          <a:p>
            <a:pPr marL="0" indent="0">
              <a:buNone/>
            </a:pPr>
            <a:r>
              <a:rPr lang="en-US" dirty="0"/>
              <a:t>Deactivation </a:t>
            </a:r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 SALW  Destruction</a:t>
            </a:r>
            <a:endParaRPr lang="fr-FR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172072" y="4581128"/>
            <a:ext cx="6762378" cy="1584176"/>
          </a:xfrm>
          <a:noFill/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1800" dirty="0" smtClean="0"/>
              <a:t> 2017                          105  weapons were destroyed </a:t>
            </a:r>
          </a:p>
          <a:p>
            <a:pPr>
              <a:buFont typeface="Wingdings 2" pitchFamily="18" charset="2"/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 2018                        1003 weapons selected to be destroyed  </a:t>
            </a:r>
          </a:p>
          <a:p>
            <a:pPr>
              <a:buFont typeface="Wingdings 2" pitchFamily="18" charset="2"/>
              <a:buNone/>
            </a:pPr>
            <a:endParaRPr lang="en-US" sz="1800" dirty="0" smtClean="0"/>
          </a:p>
          <a:p>
            <a:pPr>
              <a:buFont typeface="Wingdings 2" pitchFamily="18" charset="2"/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fr-FR" sz="1800" dirty="0" smtClean="0"/>
          </a:p>
        </p:txBody>
      </p:sp>
      <p:pic>
        <p:nvPicPr>
          <p:cNvPr id="15364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25344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Goal  VI                          </a:t>
            </a:r>
            <a:r>
              <a:rPr lang="en-GB" sz="800" b="1" dirty="0" smtClean="0"/>
              <a:t>ROADMAP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GB" sz="800" dirty="0" smtClean="0"/>
              <a:t>for </a:t>
            </a:r>
            <a:r>
              <a:rPr lang="en-GB" sz="800" dirty="0"/>
              <a:t>a sustainable solution to the illegal possession, misuse and trafficking of Small Arms and Light Weapons </a:t>
            </a:r>
            <a:r>
              <a:rPr lang="en-GB" sz="800" dirty="0" smtClean="0"/>
              <a:t>in </a:t>
            </a:r>
            <a:r>
              <a:rPr lang="en-GB" sz="800" dirty="0"/>
              <a:t>the Western </a:t>
            </a:r>
            <a:r>
              <a:rPr lang="en-GB" sz="800" dirty="0" smtClean="0"/>
              <a:t>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15269"/>
            <a:ext cx="3884886" cy="2585839"/>
          </a:xfrm>
          <a:prstGeom prst="rect">
            <a:avLst/>
          </a:prstGeom>
        </p:spPr>
      </p:pic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457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Georgia</vt:lpstr>
      <vt:lpstr>Symbol</vt:lpstr>
      <vt:lpstr>Times New Roman</vt:lpstr>
      <vt:lpstr>Wingdings 2</vt:lpstr>
      <vt:lpstr>Retrospect</vt:lpstr>
      <vt:lpstr>      </vt:lpstr>
      <vt:lpstr>Legal Framework</vt:lpstr>
      <vt:lpstr> Evidence based policies</vt:lpstr>
      <vt:lpstr> Evidence based policies</vt:lpstr>
      <vt:lpstr> PREVENTION AND COUNTERING </vt:lpstr>
      <vt:lpstr> PREVENTION AND COUNTERING </vt:lpstr>
      <vt:lpstr> Awareness</vt:lpstr>
      <vt:lpstr> Reducing  Illicit possession </vt:lpstr>
      <vt:lpstr> SALW  Destruction</vt:lpstr>
      <vt:lpstr> Stock Pile Management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STRUZANEC</dc:title>
  <dc:creator>john</dc:creator>
  <cp:lastModifiedBy>BS</cp:lastModifiedBy>
  <cp:revision>119</cp:revision>
  <dcterms:created xsi:type="dcterms:W3CDTF">2016-03-07T22:22:09Z</dcterms:created>
  <dcterms:modified xsi:type="dcterms:W3CDTF">2018-05-28T08:53:26Z</dcterms:modified>
</cp:coreProperties>
</file>