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284" r:id="rId3"/>
    <p:sldId id="273" r:id="rId4"/>
    <p:sldId id="277" r:id="rId5"/>
  </p:sldIdLst>
  <p:sldSz cx="9906000" cy="6858000" type="A4"/>
  <p:notesSz cx="6875463" cy="100060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35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CCCC"/>
    <a:srgbClr val="800000"/>
    <a:srgbClr val="EAEA54"/>
    <a:srgbClr val="D5E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318" y="-606"/>
      </p:cViewPr>
      <p:guideLst>
        <p:guide orient="horz" pos="93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9737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1EFF5-9CEC-493F-8DAF-4DE91456292B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18137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2975"/>
            <a:ext cx="5500687" cy="4502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4363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04363"/>
            <a:ext cx="2979737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AFCC-6C88-40C6-9B72-D866AF6857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8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7626-29AF-4731-9C0C-DDC9FC162BCE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2639-FE31-41A1-AC22-5F14FF7DD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EF30-B3C8-4D3C-8810-FF069BC5F6C8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C553-52DB-4138-A752-3D3F406E4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EB22-43CB-4C09-8214-73D5B04457BE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8037-2897-431B-BD98-BDD716159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AF7C-3D93-4AED-8889-0BD921630ACA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78B8-38F3-429D-A56D-D4742977F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2B1D-7518-4BB5-BC91-A9C6E463B157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1E5A-481D-4B5D-B7C1-2ED50D7A7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DD784-EDE2-47EE-BA38-CDE7130AAB9E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6B4-3D37-4986-A693-595623CBF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C679-83C6-4560-99C3-82B129B6CE50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05BD-1125-4564-BC47-1086D2B6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4A2F-DAAD-404D-99D8-3961EADA9C2D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933E-5A19-44BE-95D8-A02BCA7E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05B77-31CB-4C15-AAF6-77315CA7598D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824F-5A27-4B86-8740-DF802567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3DE-BCF5-45D7-9B79-61EB84F4D838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ACD5-02C1-4E30-9194-7D96C2023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0BCF-E709-4C6F-8581-BE06F2BA6D14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66C4-4692-4AB2-9C58-B4A098320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40" y="365129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40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6D40C-2E9B-463D-86B2-3591F6621675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B202E-E767-47DD-88B0-3045757DE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8"/>
            <a:ext cx="5508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6743700"/>
            <a:ext cx="9906000" cy="25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93803" y="491734"/>
            <a:ext cx="7518401" cy="87829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</a:t>
            </a:r>
            <a:endParaRPr lang="ru-RU" sz="37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808" y="2385078"/>
            <a:ext cx="9080386" cy="1068062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Отсутствие Национальной стратегии по контролю за </a:t>
            </a:r>
            <a:r>
              <a:rPr lang="ru-RU" sz="3600" b="1" dirty="0" smtClean="0">
                <a:solidFill>
                  <a:srgbClr val="002060"/>
                </a:solidFill>
              </a:rPr>
              <a:t>оружием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808" y="3556004"/>
            <a:ext cx="9080386" cy="105410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Отсутствие межведомственного органа по контролю за </a:t>
            </a:r>
            <a:r>
              <a:rPr lang="ru-RU" sz="3600" b="1" dirty="0" smtClean="0">
                <a:solidFill>
                  <a:srgbClr val="002060"/>
                </a:solidFill>
              </a:rPr>
              <a:t>оружием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808" y="4725420"/>
            <a:ext cx="9080386" cy="101396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Отсутствие </a:t>
            </a:r>
            <a:r>
              <a:rPr lang="ru-RU" sz="3600" b="1" dirty="0">
                <a:solidFill>
                  <a:srgbClr val="002060"/>
                </a:solidFill>
              </a:rPr>
              <a:t>Единого </a:t>
            </a:r>
            <a:r>
              <a:rPr lang="ru-RU" sz="3600" b="1" dirty="0" smtClean="0">
                <a:solidFill>
                  <a:srgbClr val="002060"/>
                </a:solidFill>
              </a:rPr>
              <a:t>баллистического учёта и единого реестра </a:t>
            </a:r>
            <a:r>
              <a:rPr lang="ru-RU" sz="3600" b="1" dirty="0">
                <a:solidFill>
                  <a:srgbClr val="002060"/>
                </a:solidFill>
              </a:rPr>
              <a:t>оружия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808" y="1549403"/>
            <a:ext cx="9080386" cy="711199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Отсутствие </a:t>
            </a:r>
            <a:r>
              <a:rPr lang="ru-RU" sz="3600" b="1" dirty="0" smtClean="0">
                <a:solidFill>
                  <a:srgbClr val="002060"/>
                </a:solidFill>
              </a:rPr>
              <a:t>Закона </a:t>
            </a:r>
            <a:r>
              <a:rPr lang="ru-RU" sz="3600" b="1" dirty="0">
                <a:solidFill>
                  <a:srgbClr val="002060"/>
                </a:solidFill>
              </a:rPr>
              <a:t>Украины «Об оружии»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36146" y="140114"/>
            <a:ext cx="2709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Национальная полиция Украины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188201" y="102855"/>
            <a:ext cx="27027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Департамент уголовного розыска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2808" y="5854710"/>
            <a:ext cx="9080386" cy="711199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Проведение </a:t>
            </a:r>
            <a:r>
              <a:rPr lang="ru-RU" sz="3600" b="1" dirty="0">
                <a:solidFill>
                  <a:srgbClr val="002060"/>
                </a:solidFill>
              </a:rPr>
              <a:t>ООС - </a:t>
            </a:r>
            <a:r>
              <a:rPr lang="ru-RU" sz="3600" b="1" dirty="0" smtClean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</a:rPr>
              <a:t>востоке Украины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8"/>
            <a:ext cx="5508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06665" y="1837218"/>
            <a:ext cx="9255558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Продолжается усовершенствование законодательства (Проект Закона Украины «Об оружии» в Верховной Раде Украины, проект Закону Украины «О внесении изменений к некоторым законодательным актам Украины относительно расширения границ ответственности за незаконное изготовление оружия и боеприпасов</a:t>
            </a:r>
            <a:r>
              <a:rPr lang="ru-RU" sz="1600" dirty="0">
                <a:solidFill>
                  <a:srgbClr val="002060"/>
                </a:solidFill>
              </a:rPr>
              <a:t>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Ведётся </a:t>
            </a:r>
            <a:r>
              <a:rPr lang="ru-RU" sz="1600" dirty="0">
                <a:solidFill>
                  <a:srgbClr val="002060"/>
                </a:solidFill>
              </a:rPr>
              <a:t>работа по созданию единого реестра оружия</a:t>
            </a: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Сотрудничество </a:t>
            </a:r>
            <a:r>
              <a:rPr lang="ru-RU" sz="1600" dirty="0">
                <a:solidFill>
                  <a:srgbClr val="002060"/>
                </a:solidFill>
              </a:rPr>
              <a:t>с международными организациями (OSCE, </a:t>
            </a:r>
            <a:r>
              <a:rPr lang="ru-RU" sz="1600" dirty="0" err="1">
                <a:solidFill>
                  <a:srgbClr val="002060"/>
                </a:solidFill>
              </a:rPr>
              <a:t>Europol</a:t>
            </a:r>
            <a:r>
              <a:rPr lang="ru-RU" sz="1600" dirty="0">
                <a:solidFill>
                  <a:srgbClr val="002060"/>
                </a:solidFill>
              </a:rPr>
              <a:t>, EUBAM)</a:t>
            </a:r>
            <a:endParaRPr lang="ru-RU" sz="8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Межгосударственные </a:t>
            </a:r>
            <a:r>
              <a:rPr lang="ru-RU" sz="1600" dirty="0">
                <a:solidFill>
                  <a:srgbClr val="002060"/>
                </a:solidFill>
              </a:rPr>
              <a:t>специальные операции </a:t>
            </a:r>
            <a:endParaRPr lang="ru-RU" sz="5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Профилактические меры направленные на выявление и предотвращение незаконного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оборота </a:t>
            </a:r>
            <a:r>
              <a:rPr lang="ru-RU" sz="1600" dirty="0">
                <a:solidFill>
                  <a:srgbClr val="002060"/>
                </a:solidFill>
              </a:rPr>
              <a:t>оружия </a:t>
            </a:r>
            <a:r>
              <a:rPr lang="ru-RU" sz="1600" dirty="0" smtClean="0">
                <a:solidFill>
                  <a:srgbClr val="002060"/>
                </a:solidFill>
              </a:rPr>
              <a:t>(добровольная </a:t>
            </a:r>
            <a:r>
              <a:rPr lang="ru-RU" sz="1600" dirty="0">
                <a:solidFill>
                  <a:srgbClr val="002060"/>
                </a:solidFill>
              </a:rPr>
              <a:t>сдача огнестрельного </a:t>
            </a:r>
            <a:r>
              <a:rPr lang="ru-RU" sz="1600" dirty="0" smtClean="0">
                <a:solidFill>
                  <a:srgbClr val="002060"/>
                </a:solidFill>
              </a:rPr>
              <a:t>оружия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endParaRPr lang="ru-RU" sz="500" dirty="0" smtClean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endParaRPr lang="ru-RU" sz="10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Контрольно </a:t>
            </a:r>
            <a:r>
              <a:rPr lang="ru-RU" sz="1600" dirty="0">
                <a:solidFill>
                  <a:srgbClr val="002060"/>
                </a:solidFill>
              </a:rPr>
              <a:t>пропускные пункты (на административной границе с территорией проведения ООС - "Операцию объединенных сил")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0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</a:rPr>
              <a:t>Проводятся специальные операции Национальной полиции </a:t>
            </a:r>
            <a:r>
              <a:rPr lang="ru-RU" sz="1600" dirty="0" smtClean="0">
                <a:solidFill>
                  <a:srgbClr val="002060"/>
                </a:solidFill>
              </a:rPr>
              <a:t>Украины направленные </a:t>
            </a:r>
            <a:r>
              <a:rPr lang="ru-RU" sz="1600" dirty="0">
                <a:solidFill>
                  <a:srgbClr val="002060"/>
                </a:solidFill>
              </a:rPr>
              <a:t>на выявление и </a:t>
            </a:r>
            <a:r>
              <a:rPr lang="ru-RU" sz="1600" dirty="0" smtClean="0">
                <a:solidFill>
                  <a:srgbClr val="002060"/>
                </a:solidFill>
              </a:rPr>
              <a:t>изъятие из незаконного оборота </a:t>
            </a:r>
            <a:r>
              <a:rPr lang="ru-RU" sz="1600" dirty="0">
                <a:solidFill>
                  <a:srgbClr val="002060"/>
                </a:solidFill>
              </a:rPr>
              <a:t>оружия</a:t>
            </a:r>
          </a:p>
          <a:p>
            <a:pPr marL="285750" indent="-285750" algn="just">
              <a:buFontTx/>
              <a:buChar char="-"/>
            </a:pPr>
            <a:endParaRPr lang="ru-RU" sz="10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Систематические изъятия из незаконного оборота оружия и </a:t>
            </a:r>
            <a:r>
              <a:rPr lang="ru-RU" sz="1600" dirty="0" smtClean="0">
                <a:solidFill>
                  <a:srgbClr val="002060"/>
                </a:solidFill>
              </a:rPr>
              <a:t>боеприпасов</a:t>
            </a:r>
            <a:endParaRPr lang="ru-RU" sz="1600" dirty="0" smtClean="0"/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536146" y="140114"/>
            <a:ext cx="2709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Национальная полиция Украины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7188201" y="102855"/>
            <a:ext cx="27027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smtClean="0">
                <a:solidFill>
                  <a:srgbClr val="002060"/>
                </a:solidFill>
              </a:rPr>
              <a:t>Департамент уголовного розыска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39597" y="553386"/>
            <a:ext cx="91226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Меры предпринимаемые в борьбе с незаконным </a:t>
            </a:r>
          </a:p>
          <a:p>
            <a:pPr algn="ctr"/>
            <a:r>
              <a:rPr lang="ru-RU" sz="3200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оборотом оружие</a:t>
            </a:r>
            <a:endParaRPr lang="ru-RU" sz="3200" i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-15001" y="6718300"/>
            <a:ext cx="9906000" cy="25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6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8"/>
            <a:ext cx="5508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6718300"/>
            <a:ext cx="9906000" cy="25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9018" y="753661"/>
            <a:ext cx="4188682" cy="346309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000" dirty="0">
                <a:solidFill>
                  <a:srgbClr val="333333"/>
                </a:solidFill>
                <a:latin typeface="Arial"/>
              </a:rPr>
              <a:t>Национальной полицией Украины на </a:t>
            </a:r>
            <a:r>
              <a:rPr lang="ru-RU" sz="2000" dirty="0" smtClean="0">
                <a:solidFill>
                  <a:srgbClr val="333333"/>
                </a:solidFill>
                <a:latin typeface="Arial"/>
              </a:rPr>
              <a:t>территории государства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333333"/>
                </a:solidFill>
                <a:latin typeface="Arial"/>
              </a:rPr>
              <a:t>в период с 19.03.2018 </a:t>
            </a:r>
            <a:endParaRPr lang="ru-RU" sz="2000" dirty="0" smtClean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/>
              </a:rPr>
              <a:t>по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23.05.2018 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проведена </a:t>
            </a:r>
            <a:r>
              <a:rPr lang="ru-RU" sz="2000" dirty="0" smtClean="0">
                <a:solidFill>
                  <a:srgbClr val="333333"/>
                </a:solidFill>
                <a:latin typeface="Arial"/>
              </a:rPr>
              <a:t>специальная операция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</a:t>
            </a:r>
            <a:endParaRPr lang="ru-RU" sz="2000" dirty="0" smtClean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/>
              </a:rPr>
              <a:t>направленная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на выявление </a:t>
            </a:r>
            <a:r>
              <a:rPr lang="ru-RU" sz="2000" dirty="0" smtClean="0">
                <a:solidFill>
                  <a:srgbClr val="333333"/>
                </a:solidFill>
                <a:latin typeface="Arial"/>
              </a:rPr>
              <a:t>и изъятие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из незаконного </a:t>
            </a:r>
            <a:endParaRPr lang="ru-RU" sz="2000" dirty="0" smtClean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/>
              </a:rPr>
              <a:t>оборота</a:t>
            </a:r>
            <a:r>
              <a:rPr lang="ru-RU" sz="2000" dirty="0">
                <a:solidFill>
                  <a:srgbClr val="333333"/>
                </a:solidFill>
                <a:latin typeface="Arial"/>
              </a:rPr>
              <a:t> оружия, боеприпасов и </a:t>
            </a:r>
            <a:endParaRPr lang="ru-RU" sz="2000" dirty="0" smtClean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/>
              </a:rPr>
              <a:t>взрывчатки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700" y="455213"/>
            <a:ext cx="5273831" cy="59689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>
              <a:lnSpc>
                <a:spcPts val="2500"/>
              </a:lnSpc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Изъято 1005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огнестрельного оружия </a:t>
            </a:r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868" y="4772644"/>
            <a:ext cx="400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Выявлено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3038 уголовных правонарушений связанных с незаконным обращением с оружием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01515" y="1221348"/>
            <a:ext cx="5070520" cy="5301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Arial"/>
              </a:rPr>
              <a:t>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винтовок и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карабинов 146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01515" y="1841524"/>
            <a:ext cx="5070520" cy="528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автоматов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01515" y="2441757"/>
            <a:ext cx="5070520" cy="4915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пистолетов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револьверов 379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01515" y="3017937"/>
            <a:ext cx="5070520" cy="532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самодельное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оружие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01515" y="3660812"/>
            <a:ext cx="5070520" cy="555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обрезов       119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596172" y="4310129"/>
            <a:ext cx="5070520" cy="517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Гранатометов 37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09051" y="4996387"/>
            <a:ext cx="5070520" cy="436346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изъято: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16587" y="5519670"/>
            <a:ext cx="5070520" cy="517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107346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патронов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16587" y="6127129"/>
            <a:ext cx="5070520" cy="5301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400" b="1" i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2000" b="1" i="1" dirty="0" smtClean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947           гранат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72" y="1269143"/>
            <a:ext cx="817333" cy="4393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260">
            <a:off x="5254014" y="2513079"/>
            <a:ext cx="522682" cy="3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245">
            <a:off x="4764009" y="2537173"/>
            <a:ext cx="430920" cy="3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536146" y="140114"/>
            <a:ext cx="2709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smtClean="0">
                <a:solidFill>
                  <a:srgbClr val="002060"/>
                </a:solidFill>
              </a:rPr>
              <a:t>Национальная полиция Украины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7188201" y="102855"/>
            <a:ext cx="27027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smtClean="0">
                <a:solidFill>
                  <a:srgbClr val="002060"/>
                </a:solidFill>
              </a:rPr>
              <a:t>Департамент уголовного розыска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68" y="1264407"/>
            <a:ext cx="487124" cy="4871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099">
            <a:off x="4685798" y="1946866"/>
            <a:ext cx="969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 descr="ÐÐ°ÑÑÐ¸Ð½ÐºÐ¸ Ð¿Ð¾ Ð·Ð°Ð¿ÑÐ¾ÑÑ ÑÐ°Ð¼Ð¾Ð´ÐµÐ»ÑÐ½Ð¾Ð¹  Ð¾ÑÑÐ¶Ð¸Ñ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97" y="3056830"/>
            <a:ext cx="653671" cy="45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77" y="3765154"/>
            <a:ext cx="918471" cy="34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98" y="4396223"/>
            <a:ext cx="1115399" cy="34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57" y="5563499"/>
            <a:ext cx="723311" cy="4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45" y="6181125"/>
            <a:ext cx="495196" cy="42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8"/>
            <a:ext cx="55086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6718300"/>
            <a:ext cx="9906000" cy="25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358903" y="557213"/>
            <a:ext cx="7848601" cy="67468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Систематическое изъятие нелегального оружия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36146" y="140114"/>
            <a:ext cx="27093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smtClean="0">
                <a:solidFill>
                  <a:srgbClr val="002060"/>
                </a:solidFill>
              </a:rPr>
              <a:t>Национальная полиция Украины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188201" y="102855"/>
            <a:ext cx="27027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smtClean="0">
                <a:solidFill>
                  <a:srgbClr val="002060"/>
                </a:solidFill>
              </a:rPr>
              <a:t>Департамент уголовного розыска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2" y="1483755"/>
            <a:ext cx="3012825" cy="242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61" y="1483755"/>
            <a:ext cx="3043218" cy="242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5261" y="1483755"/>
            <a:ext cx="3000315" cy="242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2" y="4028201"/>
            <a:ext cx="3012825" cy="24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61" y="4028784"/>
            <a:ext cx="3043218" cy="24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61" y="4028201"/>
            <a:ext cx="3000315" cy="24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4022</TotalTime>
  <Words>236</Words>
  <Application>Microsoft Office PowerPoint</Application>
  <PresentationFormat>Лист A4 (210x297 мм)</PresentationFormat>
  <Paragraphs>50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змея</cp:lastModifiedBy>
  <cp:revision>292</cp:revision>
  <cp:lastPrinted>2016-11-24T14:05:31Z</cp:lastPrinted>
  <dcterms:created xsi:type="dcterms:W3CDTF">2016-11-15T12:38:54Z</dcterms:created>
  <dcterms:modified xsi:type="dcterms:W3CDTF">2018-05-25T18:32:52Z</dcterms:modified>
</cp:coreProperties>
</file>