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4" r:id="rId16"/>
    <p:sldId id="275" r:id="rId17"/>
    <p:sldId id="276" r:id="rId18"/>
    <p:sldId id="277" r:id="rId19"/>
    <p:sldId id="273"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729"/>
  </p:normalViewPr>
  <p:slideViewPr>
    <p:cSldViewPr snapToGrid="0" snapToObjects="1">
      <p:cViewPr varScale="1">
        <p:scale>
          <a:sx n="115" d="100"/>
          <a:sy n="115" d="100"/>
        </p:scale>
        <p:origin x="4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cn/2hz7hc3d2x7c8fvqfqkdm2n00000gn/T/com.microsoft.Outlook/Outlook%20Temp/Grafovi%5b1%5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cn/2hz7hc3d2x7c8fvqfqkdm2n00000gn/T/com.microsoft.Outlook/Outlook%20Temp/Grafovi%5b1%5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cn/2hz7hc3d2x7c8fvqfqkdm2n00000gn/T/com.microsoft.Outlook/Outlook%20Temp/Grafovi%5b1%5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ar/folders/cn/2hz7hc3d2x7c8fvqfqkdm2n00000gn/T/com.microsoft.Outlook/Outlook%20Temp/Grafovi%5b1%5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ar/folders/cn/2hz7hc3d2x7c8fvqfqkdm2n00000gn/T/com.microsoft.Outlook/Outlook%20Temp/Grafovi%5b1%5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sp3d/>
            </c:spPr>
            <c:extLst>
              <c:ext xmlns:c16="http://schemas.microsoft.com/office/drawing/2014/chart" uri="{C3380CC4-5D6E-409C-BE32-E72D297353CC}">
                <c16:uniqueId val="{00000001-58C8-5E46-BB28-3A39BA7C7DEF}"/>
              </c:ext>
            </c:extLst>
          </c:dPt>
          <c:dPt>
            <c:idx val="1"/>
            <c:bubble3D val="0"/>
            <c:spPr>
              <a:solidFill>
                <a:schemeClr val="accent4"/>
              </a:solidFill>
              <a:ln>
                <a:noFill/>
              </a:ln>
              <a:effectLst/>
              <a:sp3d/>
            </c:spPr>
            <c:extLst>
              <c:ext xmlns:c16="http://schemas.microsoft.com/office/drawing/2014/chart" uri="{C3380CC4-5D6E-409C-BE32-E72D297353CC}">
                <c16:uniqueId val="{00000003-58C8-5E46-BB28-3A39BA7C7DEF}"/>
              </c:ext>
            </c:extLst>
          </c:dPt>
          <c:dPt>
            <c:idx val="2"/>
            <c:bubble3D val="0"/>
            <c:spPr>
              <a:solidFill>
                <a:schemeClr val="accent6"/>
              </a:solidFill>
              <a:ln>
                <a:noFill/>
              </a:ln>
              <a:effectLst/>
              <a:sp3d/>
            </c:spPr>
            <c:extLst>
              <c:ext xmlns:c16="http://schemas.microsoft.com/office/drawing/2014/chart" uri="{C3380CC4-5D6E-409C-BE32-E72D297353CC}">
                <c16:uniqueId val="{00000005-58C8-5E46-BB28-3A39BA7C7DEF}"/>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'Prvi dio upitnika'!$B$4:$B$6</c:f>
              <c:strCache>
                <c:ptCount val="3"/>
                <c:pt idx="0">
                  <c:v>No</c:v>
                </c:pt>
                <c:pt idx="1">
                  <c:v>Very little</c:v>
                </c:pt>
                <c:pt idx="2">
                  <c:v>Yes</c:v>
                </c:pt>
              </c:strCache>
            </c:strRef>
          </c:cat>
          <c:val>
            <c:numRef>
              <c:f>'Prvi dio upitnika'!$C$4:$C$6</c:f>
              <c:numCache>
                <c:formatCode>General</c:formatCode>
                <c:ptCount val="3"/>
                <c:pt idx="0">
                  <c:v>5</c:v>
                </c:pt>
                <c:pt idx="1">
                  <c:v>35</c:v>
                </c:pt>
                <c:pt idx="2">
                  <c:v>61</c:v>
                </c:pt>
              </c:numCache>
            </c:numRef>
          </c:val>
          <c:extLst>
            <c:ext xmlns:c16="http://schemas.microsoft.com/office/drawing/2014/chart" uri="{C3380CC4-5D6E-409C-BE32-E72D297353CC}">
              <c16:uniqueId val="{00000000-696F-ED45-8392-EBB2EEBAC371}"/>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prstDash val="solid"/>
    </a:ln>
    <a:effectLst/>
  </c:spPr>
  <c:txPr>
    <a:bodyPr/>
    <a:lstStyle/>
    <a:p>
      <a:pPr>
        <a:defRPr/>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sp3d/>
            </c:spPr>
            <c:extLst>
              <c:ext xmlns:c16="http://schemas.microsoft.com/office/drawing/2014/chart" uri="{C3380CC4-5D6E-409C-BE32-E72D297353CC}">
                <c16:uniqueId val="{00000001-3706-2144-8D79-90A8A0C00890}"/>
              </c:ext>
            </c:extLst>
          </c:dPt>
          <c:dPt>
            <c:idx val="1"/>
            <c:bubble3D val="0"/>
            <c:spPr>
              <a:solidFill>
                <a:schemeClr val="accent4"/>
              </a:solidFill>
              <a:ln>
                <a:noFill/>
              </a:ln>
              <a:effectLst/>
              <a:sp3d/>
            </c:spPr>
            <c:extLst>
              <c:ext xmlns:c16="http://schemas.microsoft.com/office/drawing/2014/chart" uri="{C3380CC4-5D6E-409C-BE32-E72D297353CC}">
                <c16:uniqueId val="{00000003-3706-2144-8D79-90A8A0C00890}"/>
              </c:ext>
            </c:extLst>
          </c:dPt>
          <c:dPt>
            <c:idx val="2"/>
            <c:bubble3D val="0"/>
            <c:spPr>
              <a:solidFill>
                <a:schemeClr val="accent6"/>
              </a:solidFill>
              <a:ln>
                <a:noFill/>
              </a:ln>
              <a:effectLst/>
              <a:sp3d/>
            </c:spPr>
            <c:extLst>
              <c:ext xmlns:c16="http://schemas.microsoft.com/office/drawing/2014/chart" uri="{C3380CC4-5D6E-409C-BE32-E72D297353CC}">
                <c16:uniqueId val="{00000005-3706-2144-8D79-90A8A0C00890}"/>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3706-2144-8D79-90A8A0C0089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'Prvi dio upitnika'!$B$46:$B$49</c:f>
              <c:strCache>
                <c:ptCount val="4"/>
                <c:pt idx="0">
                  <c:v>Individuals from Croatia</c:v>
                </c:pt>
                <c:pt idx="1">
                  <c:v>Organized crime groups</c:v>
                </c:pt>
                <c:pt idx="2">
                  <c:v>I do not know / I have no information</c:v>
                </c:pt>
                <c:pt idx="3">
                  <c:v>Invalid response</c:v>
                </c:pt>
              </c:strCache>
            </c:strRef>
          </c:cat>
          <c:val>
            <c:numRef>
              <c:f>'Prvi dio upitnika'!$C$46:$C$49</c:f>
              <c:numCache>
                <c:formatCode>General</c:formatCode>
                <c:ptCount val="4"/>
                <c:pt idx="0">
                  <c:v>61</c:v>
                </c:pt>
                <c:pt idx="1">
                  <c:v>19</c:v>
                </c:pt>
                <c:pt idx="2">
                  <c:v>18</c:v>
                </c:pt>
                <c:pt idx="3">
                  <c:v>2</c:v>
                </c:pt>
              </c:numCache>
            </c:numRef>
          </c:val>
          <c:extLst>
            <c:ext xmlns:c16="http://schemas.microsoft.com/office/drawing/2014/chart" uri="{C3380CC4-5D6E-409C-BE32-E72D297353CC}">
              <c16:uniqueId val="{00000000-BC53-BE4B-8AD9-BC585A9D33CC}"/>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prstDash val="solid"/>
    </a:ln>
    <a:effectLst/>
  </c:spPr>
  <c:txPr>
    <a:bodyPr/>
    <a:lstStyle/>
    <a:p>
      <a:pPr>
        <a:defRPr/>
      </a:pPr>
      <a:endParaRPr lang="sr-Latn-R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sp3d/>
            </c:spPr>
            <c:extLst>
              <c:ext xmlns:c16="http://schemas.microsoft.com/office/drawing/2014/chart" uri="{C3380CC4-5D6E-409C-BE32-E72D297353CC}">
                <c16:uniqueId val="{00000001-43E3-C742-9BB9-894CBA321809}"/>
              </c:ext>
            </c:extLst>
          </c:dPt>
          <c:dPt>
            <c:idx val="1"/>
            <c:bubble3D val="0"/>
            <c:spPr>
              <a:solidFill>
                <a:schemeClr val="accent4"/>
              </a:solidFill>
              <a:ln>
                <a:noFill/>
              </a:ln>
              <a:effectLst/>
              <a:sp3d/>
            </c:spPr>
            <c:extLst>
              <c:ext xmlns:c16="http://schemas.microsoft.com/office/drawing/2014/chart" uri="{C3380CC4-5D6E-409C-BE32-E72D297353CC}">
                <c16:uniqueId val="{00000003-43E3-C742-9BB9-894CBA321809}"/>
              </c:ext>
            </c:extLst>
          </c:dPt>
          <c:dPt>
            <c:idx val="2"/>
            <c:bubble3D val="0"/>
            <c:spPr>
              <a:solidFill>
                <a:schemeClr val="accent6"/>
              </a:solidFill>
              <a:ln>
                <a:noFill/>
              </a:ln>
              <a:effectLst/>
              <a:sp3d/>
            </c:spPr>
            <c:extLst>
              <c:ext xmlns:c16="http://schemas.microsoft.com/office/drawing/2014/chart" uri="{C3380CC4-5D6E-409C-BE32-E72D297353CC}">
                <c16:uniqueId val="{00000005-43E3-C742-9BB9-894CBA321809}"/>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43E3-C742-9BB9-894CBA32180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'Drugi dio upitnika'!$B$43:$B$46</c:f>
              <c:strCache>
                <c:ptCount val="4"/>
                <c:pt idx="0">
                  <c:v>No</c:v>
                </c:pt>
                <c:pt idx="1">
                  <c:v>Periodically</c:v>
                </c:pt>
                <c:pt idx="2">
                  <c:v>Yes</c:v>
                </c:pt>
                <c:pt idx="3">
                  <c:v>I do not know / I have no information</c:v>
                </c:pt>
              </c:strCache>
            </c:strRef>
          </c:cat>
          <c:val>
            <c:numRef>
              <c:f>'Drugi dio upitnika'!$C$43:$C$46</c:f>
              <c:numCache>
                <c:formatCode>General</c:formatCode>
                <c:ptCount val="4"/>
                <c:pt idx="0">
                  <c:v>1</c:v>
                </c:pt>
                <c:pt idx="1">
                  <c:v>23</c:v>
                </c:pt>
                <c:pt idx="2">
                  <c:v>40</c:v>
                </c:pt>
                <c:pt idx="3">
                  <c:v>38</c:v>
                </c:pt>
              </c:numCache>
            </c:numRef>
          </c:val>
          <c:extLst>
            <c:ext xmlns:c16="http://schemas.microsoft.com/office/drawing/2014/chart" uri="{C3380CC4-5D6E-409C-BE32-E72D297353CC}">
              <c16:uniqueId val="{00000000-0121-F743-98EB-D6B4A258D4E3}"/>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prstDash val="solid"/>
    </a:ln>
    <a:effectLst/>
  </c:spPr>
  <c:txPr>
    <a:bodyPr/>
    <a:lstStyle/>
    <a:p>
      <a:pPr>
        <a:defRPr/>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sp3d/>
            </c:spPr>
            <c:extLst>
              <c:ext xmlns:c16="http://schemas.microsoft.com/office/drawing/2014/chart" uri="{C3380CC4-5D6E-409C-BE32-E72D297353CC}">
                <c16:uniqueId val="{00000001-31C9-2945-B3E4-AF9E7F2434E2}"/>
              </c:ext>
            </c:extLst>
          </c:dPt>
          <c:dPt>
            <c:idx val="1"/>
            <c:bubble3D val="0"/>
            <c:spPr>
              <a:solidFill>
                <a:schemeClr val="accent4"/>
              </a:solidFill>
              <a:ln>
                <a:noFill/>
              </a:ln>
              <a:effectLst/>
              <a:sp3d/>
            </c:spPr>
            <c:extLst>
              <c:ext xmlns:c16="http://schemas.microsoft.com/office/drawing/2014/chart" uri="{C3380CC4-5D6E-409C-BE32-E72D297353CC}">
                <c16:uniqueId val="{00000003-31C9-2945-B3E4-AF9E7F2434E2}"/>
              </c:ext>
            </c:extLst>
          </c:dPt>
          <c:dPt>
            <c:idx val="2"/>
            <c:bubble3D val="0"/>
            <c:spPr>
              <a:solidFill>
                <a:schemeClr val="accent6"/>
              </a:solidFill>
              <a:ln>
                <a:noFill/>
              </a:ln>
              <a:effectLst/>
              <a:sp3d/>
            </c:spPr>
            <c:extLst>
              <c:ext xmlns:c16="http://schemas.microsoft.com/office/drawing/2014/chart" uri="{C3380CC4-5D6E-409C-BE32-E72D297353CC}">
                <c16:uniqueId val="{00000005-31C9-2945-B3E4-AF9E7F2434E2}"/>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31C9-2945-B3E4-AF9E7F2434E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'Drugi dio upitnika'!$B$6:$B$9</c:f>
              <c:strCache>
                <c:ptCount val="4"/>
                <c:pt idx="0">
                  <c:v>Not at all</c:v>
                </c:pt>
                <c:pt idx="1">
                  <c:v>Little threat</c:v>
                </c:pt>
                <c:pt idx="2">
                  <c:v>Yes</c:v>
                </c:pt>
                <c:pt idx="3">
                  <c:v>Represents large threat</c:v>
                </c:pt>
              </c:strCache>
            </c:strRef>
          </c:cat>
          <c:val>
            <c:numRef>
              <c:f>'Drugi dio upitnika'!$C$6:$C$9</c:f>
              <c:numCache>
                <c:formatCode>General</c:formatCode>
                <c:ptCount val="4"/>
                <c:pt idx="0">
                  <c:v>10</c:v>
                </c:pt>
                <c:pt idx="1">
                  <c:v>56</c:v>
                </c:pt>
                <c:pt idx="2">
                  <c:v>31</c:v>
                </c:pt>
                <c:pt idx="3">
                  <c:v>3</c:v>
                </c:pt>
              </c:numCache>
            </c:numRef>
          </c:val>
          <c:extLst>
            <c:ext xmlns:c16="http://schemas.microsoft.com/office/drawing/2014/chart" uri="{C3380CC4-5D6E-409C-BE32-E72D297353CC}">
              <c16:uniqueId val="{00000000-1BDE-7C4C-AEBB-48CFF224DC88}"/>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prstDash val="solid"/>
    </a:ln>
    <a:effectLst/>
  </c:spPr>
  <c:txPr>
    <a:bodyPr/>
    <a:lstStyle/>
    <a:p>
      <a:pPr>
        <a:defRPr/>
      </a:pPr>
      <a:endParaRPr lang="sr-Latn-R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solidFill>
              <a:ln>
                <a:noFill/>
              </a:ln>
              <a:effectLst/>
              <a:sp3d/>
            </c:spPr>
            <c:extLst>
              <c:ext xmlns:c16="http://schemas.microsoft.com/office/drawing/2014/chart" uri="{C3380CC4-5D6E-409C-BE32-E72D297353CC}">
                <c16:uniqueId val="{00000001-12EC-1F4B-A2CB-EC0AF7440D35}"/>
              </c:ext>
            </c:extLst>
          </c:dPt>
          <c:dPt>
            <c:idx val="1"/>
            <c:bubble3D val="0"/>
            <c:spPr>
              <a:solidFill>
                <a:schemeClr val="accent4"/>
              </a:solidFill>
              <a:ln>
                <a:noFill/>
              </a:ln>
              <a:effectLst/>
              <a:sp3d/>
            </c:spPr>
            <c:extLst>
              <c:ext xmlns:c16="http://schemas.microsoft.com/office/drawing/2014/chart" uri="{C3380CC4-5D6E-409C-BE32-E72D297353CC}">
                <c16:uniqueId val="{00000003-12EC-1F4B-A2CB-EC0AF7440D35}"/>
              </c:ext>
            </c:extLst>
          </c:dPt>
          <c:dPt>
            <c:idx val="2"/>
            <c:bubble3D val="0"/>
            <c:spPr>
              <a:solidFill>
                <a:schemeClr val="accent6"/>
              </a:solidFill>
              <a:ln>
                <a:noFill/>
              </a:ln>
              <a:effectLst/>
              <a:sp3d/>
            </c:spPr>
            <c:extLst>
              <c:ext xmlns:c16="http://schemas.microsoft.com/office/drawing/2014/chart" uri="{C3380CC4-5D6E-409C-BE32-E72D297353CC}">
                <c16:uniqueId val="{00000005-12EC-1F4B-A2CB-EC0AF7440D35}"/>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7-12EC-1F4B-A2CB-EC0AF7440D35}"/>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solidFill>
                  <a:prstDash val="solid"/>
                  <a:round/>
                </a:ln>
                <a:effectLst/>
              </c:spPr>
            </c:leaderLines>
            <c:extLst>
              <c:ext xmlns:c15="http://schemas.microsoft.com/office/drawing/2012/chart" uri="{CE6537A1-D6FC-4f65-9D91-7224C49458BB}"/>
            </c:extLst>
          </c:dLbls>
          <c:cat>
            <c:strRef>
              <c:f>'Treci dio upitnika'!$C$16:$C$19</c:f>
              <c:strCache>
                <c:ptCount val="4"/>
                <c:pt idx="0">
                  <c:v>Policy is inappropriate</c:v>
                </c:pt>
                <c:pt idx="1">
                  <c:v>Needs to be upgraded</c:v>
                </c:pt>
                <c:pt idx="2">
                  <c:v>Policy is satisfactory, the problem is its application</c:v>
                </c:pt>
                <c:pt idx="3">
                  <c:v>Policy is appropriate</c:v>
                </c:pt>
              </c:strCache>
            </c:strRef>
          </c:cat>
          <c:val>
            <c:numRef>
              <c:f>'Treci dio upitnika'!$D$16:$D$19</c:f>
              <c:numCache>
                <c:formatCode>General</c:formatCode>
                <c:ptCount val="4"/>
                <c:pt idx="0">
                  <c:v>9</c:v>
                </c:pt>
                <c:pt idx="1">
                  <c:v>39</c:v>
                </c:pt>
                <c:pt idx="2">
                  <c:v>29</c:v>
                </c:pt>
                <c:pt idx="3">
                  <c:v>24</c:v>
                </c:pt>
              </c:numCache>
            </c:numRef>
          </c:val>
          <c:extLst>
            <c:ext xmlns:c16="http://schemas.microsoft.com/office/drawing/2014/chart" uri="{C3380CC4-5D6E-409C-BE32-E72D297353CC}">
              <c16:uniqueId val="{00000000-9FAC-8C41-88A6-4C9D515A0754}"/>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prstDash val="solid"/>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5/28/18</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31996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8911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0874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smtClean="0"/>
              <a:t>5/28/18</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8440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1432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0963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5/28/18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18086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5/28/18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92783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408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8109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smtClean="0"/>
              <a:pPr/>
              <a:t>5/28/18</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smtClean="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945118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5/28/18</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3433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41E-2FDC-3549-9AAB-CB834D5598D8}"/>
              </a:ext>
            </a:extLst>
          </p:cNvPr>
          <p:cNvSpPr>
            <a:spLocks noGrp="1"/>
          </p:cNvSpPr>
          <p:nvPr>
            <p:ph type="ctrTitle"/>
          </p:nvPr>
        </p:nvSpPr>
        <p:spPr>
          <a:xfrm>
            <a:off x="760412" y="1492323"/>
            <a:ext cx="7212709" cy="2618554"/>
          </a:xfrm>
        </p:spPr>
        <p:txBody>
          <a:bodyPr>
            <a:normAutofit fontScale="90000"/>
          </a:bodyPr>
          <a:lstStyle/>
          <a:p>
            <a:r>
              <a:rPr lang="en-US" sz="3600" b="1" cap="none" dirty="0">
                <a:latin typeface="Arial" panose="020B0604020202020204" pitchFamily="34" charset="0"/>
                <a:cs typeface="Arial" panose="020B0604020202020204" pitchFamily="34" charset="0"/>
              </a:rPr>
              <a:t>Study on access of terrorists to illegal arms in Europe (SAFTE project)</a:t>
            </a:r>
            <a:br>
              <a:rPr lang="en-US" sz="3600" b="1" cap="none" dirty="0">
                <a:latin typeface="Arial" panose="020B0604020202020204" pitchFamily="34" charset="0"/>
                <a:cs typeface="Arial" panose="020B0604020202020204" pitchFamily="34" charset="0"/>
              </a:rPr>
            </a:br>
            <a:r>
              <a:rPr lang="en-US" sz="3600" b="1" cap="none" dirty="0">
                <a:latin typeface="Arial" panose="020B0604020202020204" pitchFamily="34" charset="0"/>
                <a:cs typeface="Arial" panose="020B0604020202020204" pitchFamily="34" charset="0"/>
              </a:rPr>
              <a:t> </a:t>
            </a:r>
            <a:br>
              <a:rPr lang="en-US" sz="3600" b="1" cap="none" dirty="0">
                <a:latin typeface="Arial" panose="020B0604020202020204" pitchFamily="34" charset="0"/>
                <a:cs typeface="Arial" panose="020B0604020202020204" pitchFamily="34" charset="0"/>
              </a:rPr>
            </a:br>
            <a:r>
              <a:rPr lang="hr-HR" sz="3600" b="1" cap="none" dirty="0">
                <a:latin typeface="Arial" panose="020B0604020202020204" pitchFamily="34" charset="0"/>
                <a:cs typeface="Arial" panose="020B0604020202020204" pitchFamily="34" charset="0"/>
              </a:rPr>
              <a:t>Croatia -</a:t>
            </a:r>
            <a:r>
              <a:rPr lang="en-US" sz="3600" b="1" cap="none" dirty="0">
                <a:latin typeface="Arial" panose="020B0604020202020204" pitchFamily="34" charset="0"/>
                <a:cs typeface="Arial" panose="020B0604020202020204" pitchFamily="34" charset="0"/>
              </a:rPr>
              <a:t> Case study</a:t>
            </a:r>
            <a:br>
              <a:rPr lang="hr-HR" sz="3600" b="1" cap="none" dirty="0">
                <a:latin typeface="Arial" panose="020B0604020202020204" pitchFamily="34" charset="0"/>
                <a:cs typeface="Arial" panose="020B0604020202020204" pitchFamily="34" charset="0"/>
              </a:rPr>
            </a:br>
            <a:endParaRPr lang="hr-HR" sz="3600" b="1" cap="none"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6A81E15-1A1E-1949-BDB4-60EF274FB015}"/>
              </a:ext>
            </a:extLst>
          </p:cNvPr>
          <p:cNvSpPr>
            <a:spLocks noGrp="1"/>
          </p:cNvSpPr>
          <p:nvPr>
            <p:ph type="subTitle" idx="1"/>
          </p:nvPr>
        </p:nvSpPr>
        <p:spPr>
          <a:xfrm>
            <a:off x="5875337" y="5056641"/>
            <a:ext cx="2528334" cy="615498"/>
          </a:xfrm>
        </p:spPr>
        <p:txBody>
          <a:bodyPr>
            <a:normAutofit/>
          </a:bodyPr>
          <a:lstStyle/>
          <a:p>
            <a:pPr algn="r"/>
            <a:r>
              <a:rPr lang="hr-HR" b="1" dirty="0" err="1"/>
              <a:t>PhD</a:t>
            </a:r>
            <a:r>
              <a:rPr lang="hr-HR" b="1" dirty="0"/>
              <a:t> Filip Dragović</a:t>
            </a:r>
          </a:p>
        </p:txBody>
      </p:sp>
      <p:pic>
        <p:nvPicPr>
          <p:cNvPr id="7" name="Picture 6">
            <a:extLst>
              <a:ext uri="{FF2B5EF4-FFF2-40B4-BE49-F238E27FC236}">
                <a16:creationId xmlns:a16="http://schemas.microsoft.com/office/drawing/2014/main" id="{D8F5C792-CA12-2A41-9227-7A3605308626}"/>
              </a:ext>
            </a:extLst>
          </p:cNvPr>
          <p:cNvPicPr>
            <a:picLocks noChangeAspect="1"/>
          </p:cNvPicPr>
          <p:nvPr/>
        </p:nvPicPr>
        <p:blipFill>
          <a:blip r:embed="rId2"/>
          <a:stretch>
            <a:fillRect/>
          </a:stretch>
        </p:blipFill>
        <p:spPr>
          <a:xfrm>
            <a:off x="8541834" y="995969"/>
            <a:ext cx="3369942" cy="4785716"/>
          </a:xfrm>
          <a:prstGeom prst="rect">
            <a:avLst/>
          </a:prstGeom>
        </p:spPr>
      </p:pic>
      <p:pic>
        <p:nvPicPr>
          <p:cNvPr id="5" name="Picture 7">
            <a:extLst>
              <a:ext uri="{FF2B5EF4-FFF2-40B4-BE49-F238E27FC236}">
                <a16:creationId xmlns:a16="http://schemas.microsoft.com/office/drawing/2014/main" id="{EE5F59C4-4024-3B4E-9047-B7BF6AEA7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354472"/>
            <a:ext cx="2108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0" descr="New-undp-logo.jpg">
            <a:extLst>
              <a:ext uri="{FF2B5EF4-FFF2-40B4-BE49-F238E27FC236}">
                <a16:creationId xmlns:a16="http://schemas.microsoft.com/office/drawing/2014/main" id="{6AC5B2E7-818D-5E4E-9215-0530CB25B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4484697"/>
            <a:ext cx="10223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9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7383939" y="83136"/>
            <a:ext cx="2542299"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Terrorist</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access</a:t>
            </a:r>
            <a:endParaRPr lang="hr-HR" sz="2400" b="1" dirty="0">
              <a:latin typeface="Arial" panose="020B0604020202020204" pitchFamily="34" charset="0"/>
              <a:cs typeface="Arial" panose="020B0604020202020204" pitchFamily="34" charset="0"/>
            </a:endParaRPr>
          </a:p>
        </p:txBody>
      </p:sp>
      <p:sp>
        <p:nvSpPr>
          <p:cNvPr id="6" name="Shape 228">
            <a:extLst>
              <a:ext uri="{FF2B5EF4-FFF2-40B4-BE49-F238E27FC236}">
                <a16:creationId xmlns:a16="http://schemas.microsoft.com/office/drawing/2014/main" id="{94E637DD-2FD4-9D41-8A5D-0D5797CD8F89}"/>
              </a:ext>
            </a:extLst>
          </p:cNvPr>
          <p:cNvSpPr/>
          <p:nvPr/>
        </p:nvSpPr>
        <p:spPr>
          <a:xfrm>
            <a:off x="892098" y="1590287"/>
            <a:ext cx="10214517" cy="2803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342900" indent="-342900" algn="l">
              <a:spcBef>
                <a:spcPts val="1800"/>
              </a:spcBef>
              <a:buFont typeface="Arial" panose="020B0604020202020204" pitchFamily="34" charset="0"/>
              <a:buChar char="•"/>
            </a:pPr>
            <a:r>
              <a:rPr lang="hr-HR" sz="2400" dirty="0">
                <a:latin typeface="Calibri" panose="020F0502020204030204" pitchFamily="34" charset="0"/>
                <a:cs typeface="Calibri" panose="020F0502020204030204" pitchFamily="34" charset="0"/>
              </a:rPr>
              <a:t>P</a:t>
            </a:r>
            <a:r>
              <a:rPr lang="en-US" sz="2400" dirty="0" err="1">
                <a:latin typeface="Calibri" panose="020F0502020204030204" pitchFamily="34" charset="0"/>
                <a:cs typeface="Calibri" panose="020F0502020204030204" pitchFamily="34" charset="0"/>
              </a:rPr>
              <a:t>otential</a:t>
            </a:r>
            <a:r>
              <a:rPr lang="en-US" sz="2400" dirty="0">
                <a:latin typeface="Calibri" panose="020F0502020204030204" pitchFamily="34" charset="0"/>
                <a:cs typeface="Calibri" panose="020F0502020204030204" pitchFamily="34" charset="0"/>
              </a:rPr>
              <a:t> and eventual terrorist activities within the Republic of Croatia regarding to the access to illegal </a:t>
            </a:r>
            <a:r>
              <a:rPr lang="hr-HR" sz="2400" dirty="0">
                <a:latin typeface="Calibri" panose="020F0502020204030204" pitchFamily="34" charset="0"/>
                <a:cs typeface="Calibri" panose="020F0502020204030204" pitchFamily="34" charset="0"/>
              </a:rPr>
              <a:t>firearms </a:t>
            </a:r>
            <a:r>
              <a:rPr lang="en-US" sz="2400" dirty="0">
                <a:latin typeface="Calibri" panose="020F0502020204030204" pitchFamily="34" charset="0"/>
                <a:cs typeface="Calibri" panose="020F0502020204030204" pitchFamily="34" charset="0"/>
              </a:rPr>
              <a:t>through cooperation with organized criminal groups or in some other ways, or the procurement of weapons from Croatia or Croatian production outside the Republic of Croatia is a </a:t>
            </a:r>
            <a:r>
              <a:rPr lang="en-US" sz="2400" b="1" dirty="0">
                <a:latin typeface="Calibri" panose="020F0502020204030204" pitchFamily="34" charset="0"/>
                <a:cs typeface="Calibri" panose="020F0502020204030204" pitchFamily="34" charset="0"/>
              </a:rPr>
              <a:t>very wide, heavily empirically demonstrable area</a:t>
            </a:r>
            <a:r>
              <a:rPr lang="hr-HR" sz="2400" b="1" dirty="0">
                <a:latin typeface="Calibri" panose="020F0502020204030204" pitchFamily="34" charset="0"/>
                <a:cs typeface="Calibri" panose="020F0502020204030204" pitchFamily="34" charset="0"/>
              </a:rPr>
              <a:t>.</a:t>
            </a:r>
          </a:p>
          <a:p>
            <a:pPr marL="342900" indent="-342900" algn="l">
              <a:spcBef>
                <a:spcPts val="1800"/>
              </a:spcBef>
              <a:buFont typeface="Arial" panose="020B0604020202020204" pitchFamily="34" charset="0"/>
              <a:buChar char="•"/>
            </a:pPr>
            <a:r>
              <a:rPr lang="en-GB" sz="2400" b="1" dirty="0">
                <a:latin typeface="Calibri" panose="020F0502020204030204" pitchFamily="34" charset="0"/>
                <a:cs typeface="Calibri" panose="020F0502020204030204" pitchFamily="34" charset="0"/>
              </a:rPr>
              <a:t>Possible future threat</a:t>
            </a:r>
            <a:endParaRPr lang="en-GB"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9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5591881" y="83136"/>
            <a:ext cx="55114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Main</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thrust</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of</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legislation</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and</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policy</a:t>
            </a:r>
            <a:r>
              <a:rPr lang="hr-HR" sz="2400" b="1" dirty="0">
                <a:latin typeface="Arial" panose="020B0604020202020204" pitchFamily="34" charset="0"/>
                <a:cs typeface="Arial" panose="020B0604020202020204" pitchFamily="34" charset="0"/>
              </a:rPr>
              <a:t> </a:t>
            </a:r>
          </a:p>
        </p:txBody>
      </p:sp>
      <p:sp>
        <p:nvSpPr>
          <p:cNvPr id="5" name="Shape 184">
            <a:extLst>
              <a:ext uri="{FF2B5EF4-FFF2-40B4-BE49-F238E27FC236}">
                <a16:creationId xmlns:a16="http://schemas.microsoft.com/office/drawing/2014/main" id="{2F019CB0-E32E-A044-A53A-BB3629186AEF}"/>
              </a:ext>
            </a:extLst>
          </p:cNvPr>
          <p:cNvSpPr/>
          <p:nvPr/>
        </p:nvSpPr>
        <p:spPr>
          <a:xfrm>
            <a:off x="610837" y="1286952"/>
            <a:ext cx="10952978" cy="42484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42900" indent="-342900" algn="l">
              <a:spcBef>
                <a:spcPts val="1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Croatian legislation is </a:t>
            </a:r>
            <a:r>
              <a:rPr lang="en-US" sz="2400" b="1" dirty="0">
                <a:latin typeface="Calibri" panose="020F0502020204030204" pitchFamily="34" charset="0"/>
                <a:cs typeface="Calibri" panose="020F0502020204030204" pitchFamily="34" charset="0"/>
              </a:rPr>
              <a:t>fully</a:t>
            </a:r>
            <a:r>
              <a:rPr lang="en-US" sz="2400"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harmonised</a:t>
            </a:r>
            <a:r>
              <a:rPr lang="en-US" sz="2400" dirty="0">
                <a:latin typeface="Calibri" panose="020F0502020204030204" pitchFamily="34" charset="0"/>
                <a:cs typeface="Calibri" panose="020F0502020204030204" pitchFamily="34" charset="0"/>
              </a:rPr>
              <a:t> with the </a:t>
            </a:r>
            <a:r>
              <a:rPr lang="hr-HR" sz="2400" dirty="0">
                <a:latin typeface="Calibri" panose="020F0502020204030204" pitchFamily="34" charset="0"/>
                <a:cs typeface="Calibri" panose="020F0502020204030204" pitchFamily="34" charset="0"/>
              </a:rPr>
              <a:t>EU </a:t>
            </a:r>
            <a:r>
              <a:rPr lang="en-US" sz="2400" dirty="0">
                <a:latin typeface="Calibri" panose="020F0502020204030204" pitchFamily="34" charset="0"/>
                <a:cs typeface="Calibri" panose="020F0502020204030204" pitchFamily="34" charset="0"/>
              </a:rPr>
              <a:t>acquis </a:t>
            </a:r>
            <a:r>
              <a:rPr lang="en-US" sz="2400" dirty="0" err="1">
                <a:latin typeface="Calibri" panose="020F0502020204030204" pitchFamily="34" charset="0"/>
                <a:cs typeface="Calibri" panose="020F0502020204030204" pitchFamily="34" charset="0"/>
              </a:rPr>
              <a:t>communautaire</a:t>
            </a:r>
            <a:endParaRPr lang="hr-HR"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The Government of the Republic of Croatia has </a:t>
            </a:r>
            <a:r>
              <a:rPr lang="en-US" sz="2400" b="1" dirty="0">
                <a:latin typeface="Calibri" panose="020F0502020204030204" pitchFamily="34" charset="0"/>
                <a:cs typeface="Calibri" panose="020F0502020204030204" pitchFamily="34" charset="0"/>
              </a:rPr>
              <a:t>adopted a several strategies and action plans </a:t>
            </a:r>
            <a:r>
              <a:rPr lang="en-US" sz="2400" dirty="0">
                <a:latin typeface="Calibri" panose="020F0502020204030204" pitchFamily="34" charset="0"/>
                <a:cs typeface="Calibri" panose="020F0502020204030204" pitchFamily="34" charset="0"/>
              </a:rPr>
              <a:t>dealing with weapons, primarily illegal weapons and ammunition, with the aim of strengthening interdepartmental action and setting policy guidelines</a:t>
            </a:r>
            <a:endParaRPr lang="hr-HR" sz="2400" dirty="0">
              <a:latin typeface="Calibri" panose="020F0502020204030204" pitchFamily="34" charset="0"/>
              <a:cs typeface="Calibri" panose="020F0502020204030204" pitchFamily="34" charset="0"/>
            </a:endParaRPr>
          </a:p>
          <a:p>
            <a:pPr marL="342900" indent="-342900" algn="l">
              <a:spcBef>
                <a:spcPts val="6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It is not a key issue of the normative character but the </a:t>
            </a:r>
            <a:r>
              <a:rPr lang="en-US" sz="2400" b="1" dirty="0">
                <a:latin typeface="Calibri" panose="020F0502020204030204" pitchFamily="34" charset="0"/>
                <a:cs typeface="Calibri" panose="020F0502020204030204" pitchFamily="34" charset="0"/>
              </a:rPr>
              <a:t>implementation</a:t>
            </a:r>
            <a:r>
              <a:rPr lang="en-US" sz="2400" dirty="0">
                <a:latin typeface="Calibri" panose="020F0502020204030204" pitchFamily="34" charset="0"/>
                <a:cs typeface="Calibri" panose="020F0502020204030204" pitchFamily="34" charset="0"/>
              </a:rPr>
              <a:t> of the mentioned regulations</a:t>
            </a:r>
            <a:endParaRPr lang="hr-HR" sz="2400" dirty="0">
              <a:latin typeface="Calibri" panose="020F0502020204030204" pitchFamily="34" charset="0"/>
              <a:cs typeface="Calibri" panose="020F0502020204030204" pitchFamily="34" charset="0"/>
            </a:endParaRPr>
          </a:p>
          <a:p>
            <a:pPr marL="342900" indent="-342900" algn="l">
              <a:spcBef>
                <a:spcPts val="6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National policies towards the possibility of terrorists entering on the illegal </a:t>
            </a:r>
            <a:r>
              <a:rPr lang="hr-HR" sz="2400" dirty="0">
                <a:latin typeface="Calibri" panose="020F0502020204030204" pitchFamily="34" charset="0"/>
                <a:cs typeface="Calibri" panose="020F0502020204030204" pitchFamily="34" charset="0"/>
              </a:rPr>
              <a:t>firearms </a:t>
            </a:r>
            <a:r>
              <a:rPr lang="en-US" sz="2400" dirty="0">
                <a:latin typeface="Calibri" panose="020F0502020204030204" pitchFamily="34" charset="0"/>
                <a:cs typeface="Calibri" panose="020F0502020204030204" pitchFamily="34" charset="0"/>
              </a:rPr>
              <a:t>market are </a:t>
            </a:r>
            <a:r>
              <a:rPr lang="en-US" sz="2400" b="1" dirty="0">
                <a:latin typeface="Calibri" panose="020F0502020204030204" pitchFamily="34" charset="0"/>
                <a:cs typeface="Calibri" panose="020F0502020204030204" pitchFamily="34" charset="0"/>
              </a:rPr>
              <a:t>very strict and are trying to maximum disable </a:t>
            </a:r>
            <a:r>
              <a:rPr lang="en-US" sz="2400" dirty="0">
                <a:latin typeface="Calibri" panose="020F0502020204030204" pitchFamily="34" charset="0"/>
                <a:cs typeface="Calibri" panose="020F0502020204030204" pitchFamily="34" charset="0"/>
              </a:rPr>
              <a:t>such activities</a:t>
            </a:r>
            <a:endParaRPr lang="hr-HR" sz="2400" dirty="0">
              <a:latin typeface="Calibri" panose="020F0502020204030204" pitchFamily="34" charset="0"/>
              <a:cs typeface="Calibri" panose="020F0502020204030204" pitchFamily="34" charset="0"/>
            </a:endParaRPr>
          </a:p>
          <a:p>
            <a:pPr marL="342900" indent="-342900" algn="l">
              <a:spcBef>
                <a:spcPts val="300"/>
              </a:spcBef>
              <a:buFont typeface="Arial" panose="020B0604020202020204" pitchFamily="34" charset="0"/>
              <a:buChar char="•"/>
            </a:pPr>
            <a:endParaRPr lang="hr-HR" sz="2400" b="1"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5080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5591881" y="83136"/>
            <a:ext cx="3911648" cy="461665"/>
          </a:xfrm>
          <a:prstGeom prst="rect">
            <a:avLst/>
          </a:prstGeom>
        </p:spPr>
        <p:txBody>
          <a:bodyPr wrap="none">
            <a:spAutoFit/>
          </a:bodyPr>
          <a:lstStyle/>
          <a:p>
            <a:r>
              <a:rPr lang="hr-HR" sz="2400" b="1" dirty="0">
                <a:latin typeface="Arial" panose="020B0604020202020204" pitchFamily="34" charset="0"/>
                <a:cs typeface="Arial" panose="020B0604020202020204" pitchFamily="34" charset="0"/>
              </a:rPr>
              <a:t>Inter-</a:t>
            </a:r>
            <a:r>
              <a:rPr lang="hr-HR" sz="2400" b="1" dirty="0" err="1">
                <a:latin typeface="Arial" panose="020B0604020202020204" pitchFamily="34" charset="0"/>
                <a:cs typeface="Arial" panose="020B0604020202020204" pitchFamily="34" charset="0"/>
              </a:rPr>
              <a:t>agency</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Cooperation</a:t>
            </a:r>
            <a:endParaRPr lang="hr-HR" sz="2400" b="1" dirty="0">
              <a:latin typeface="Arial" panose="020B0604020202020204" pitchFamily="34" charset="0"/>
              <a:cs typeface="Arial" panose="020B0604020202020204" pitchFamily="34" charset="0"/>
            </a:endParaRPr>
          </a:p>
        </p:txBody>
      </p:sp>
      <p:sp>
        <p:nvSpPr>
          <p:cNvPr id="6" name="Shape 228">
            <a:extLst>
              <a:ext uri="{FF2B5EF4-FFF2-40B4-BE49-F238E27FC236}">
                <a16:creationId xmlns:a16="http://schemas.microsoft.com/office/drawing/2014/main" id="{CFAE814E-62A8-FD4A-B13B-37B2D537C481}"/>
              </a:ext>
            </a:extLst>
          </p:cNvPr>
          <p:cNvSpPr/>
          <p:nvPr/>
        </p:nvSpPr>
        <p:spPr>
          <a:xfrm>
            <a:off x="791737" y="1330608"/>
            <a:ext cx="10738624" cy="36526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342900" indent="-342900" algn="l">
              <a:spcBef>
                <a:spcPts val="600"/>
              </a:spcBef>
              <a:buFont typeface="Arial" panose="020B0604020202020204" pitchFamily="34" charset="0"/>
              <a:buChar char="•"/>
            </a:pPr>
            <a:r>
              <a:rPr lang="en-US" sz="2400" b="1" dirty="0">
                <a:latin typeface="Calibri" panose="020F0502020204030204" pitchFamily="34" charset="0"/>
                <a:cs typeface="Calibri" panose="020F0502020204030204" pitchFamily="34" charset="0"/>
              </a:rPr>
              <a:t>The most important actors </a:t>
            </a:r>
            <a:r>
              <a:rPr lang="en-US" sz="2400" dirty="0">
                <a:latin typeface="Calibri" panose="020F0502020204030204" pitchFamily="34" charset="0"/>
                <a:cs typeface="Calibri" panose="020F0502020204030204" pitchFamily="34" charset="0"/>
              </a:rPr>
              <a:t>in this area beside the Government of the Republic of Croatia as the legislator, are the Ministry of the Interior and the Police, the State Attorney's Office, the Security and Intelligence Agency, the ministries concerned with export permits, the Ministry of Foreign and European Affairs</a:t>
            </a:r>
            <a:endParaRPr lang="hr-HR"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r>
              <a:rPr lang="hr-HR" sz="2400" b="1" dirty="0">
                <a:latin typeface="Calibri" panose="020F0502020204030204" pitchFamily="34" charset="0"/>
                <a:cs typeface="Calibri" panose="020F0502020204030204" pitchFamily="34" charset="0"/>
              </a:rPr>
              <a:t>T</a:t>
            </a:r>
            <a:r>
              <a:rPr lang="en-US" sz="2400" b="1" dirty="0">
                <a:latin typeface="Calibri" panose="020F0502020204030204" pitchFamily="34" charset="0"/>
                <a:cs typeface="Calibri" panose="020F0502020204030204" pitchFamily="34" charset="0"/>
              </a:rPr>
              <a:t>he most important cooperation </a:t>
            </a:r>
            <a:r>
              <a:rPr lang="en-US" sz="2400" dirty="0">
                <a:latin typeface="Calibri" panose="020F0502020204030204" pitchFamily="34" charset="0"/>
                <a:cs typeface="Calibri" panose="020F0502020204030204" pitchFamily="34" charset="0"/>
              </a:rPr>
              <a:t>is the cooperation between the police and security intelligence agencies - the Security and Intelligence Agency and the Military Security and Intelligence Agency, the cooperation with the State Attorney's Office as well as cooperation between the police and the Customs Administration</a:t>
            </a:r>
            <a:endParaRPr lang="hr-HR"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524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5591881" y="83136"/>
            <a:ext cx="3926075" cy="461665"/>
          </a:xfrm>
          <a:prstGeom prst="rect">
            <a:avLst/>
          </a:prstGeom>
        </p:spPr>
        <p:txBody>
          <a:bodyPr wrap="none">
            <a:spAutoFit/>
          </a:bodyPr>
          <a:lstStyle/>
          <a:p>
            <a:r>
              <a:rPr lang="hr-HR" sz="2400" b="1" dirty="0">
                <a:latin typeface="Arial" panose="020B0604020202020204" pitchFamily="34" charset="0"/>
                <a:cs typeface="Arial" panose="020B0604020202020204" pitchFamily="34" charset="0"/>
              </a:rPr>
              <a:t>International </a:t>
            </a:r>
            <a:r>
              <a:rPr lang="hr-HR" sz="2400" b="1" dirty="0" err="1">
                <a:latin typeface="Arial" panose="020B0604020202020204" pitchFamily="34" charset="0"/>
                <a:cs typeface="Arial" panose="020B0604020202020204" pitchFamily="34" charset="0"/>
              </a:rPr>
              <a:t>Cooperation</a:t>
            </a:r>
            <a:endParaRPr lang="hr-HR" sz="1600" b="1" dirty="0">
              <a:latin typeface="Arial" panose="020B060402020202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E029674B-EA27-B741-BA34-89F3FB28B520}"/>
              </a:ext>
            </a:extLst>
          </p:cNvPr>
          <p:cNvSpPr txBox="1">
            <a:spLocks/>
          </p:cNvSpPr>
          <p:nvPr/>
        </p:nvSpPr>
        <p:spPr>
          <a:xfrm>
            <a:off x="658601" y="1526229"/>
            <a:ext cx="11200183" cy="4259967"/>
          </a:xfrm>
          <a:prstGeom prst="rect">
            <a:avLst/>
          </a:prstGeom>
        </p:spPr>
        <p:txBody>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a:spcBef>
                <a:spcPts val="600"/>
              </a:spcBef>
            </a:pPr>
            <a:r>
              <a:rPr lang="en-US" sz="2000" b="1" dirty="0">
                <a:latin typeface="Arial" panose="020B0604020202020204" pitchFamily="34" charset="0"/>
                <a:cs typeface="Arial" panose="020B0604020202020204" pitchFamily="34" charset="0"/>
              </a:rPr>
              <a:t>European and international cooperation </a:t>
            </a:r>
            <a:r>
              <a:rPr lang="en-US" sz="2000" dirty="0">
                <a:latin typeface="Arial" panose="020B0604020202020204" pitchFamily="34" charset="0"/>
                <a:cs typeface="Arial" panose="020B0604020202020204" pitchFamily="34" charset="0"/>
              </a:rPr>
              <a:t>determined by the membership </a:t>
            </a:r>
            <a:r>
              <a:rPr lang="hr-HR" sz="2000" dirty="0">
                <a:latin typeface="Arial" panose="020B0604020202020204" pitchFamily="34" charset="0"/>
                <a:cs typeface="Arial" panose="020B0604020202020204" pitchFamily="34" charset="0"/>
              </a:rPr>
              <a:t>in UN, EU and NATO</a:t>
            </a:r>
          </a:p>
          <a:p>
            <a:pPr>
              <a:spcBef>
                <a:spcPts val="600"/>
              </a:spcBef>
            </a:pPr>
            <a:r>
              <a:rPr lang="hr-HR" sz="2000" b="1" dirty="0">
                <a:latin typeface="Arial" panose="020B0604020202020204" pitchFamily="34" charset="0"/>
                <a:cs typeface="Arial" panose="020B0604020202020204" pitchFamily="34" charset="0"/>
              </a:rPr>
              <a:t>E</a:t>
            </a:r>
            <a:r>
              <a:rPr lang="en-US" sz="2000" b="1" dirty="0" err="1">
                <a:latin typeface="Arial" panose="020B0604020202020204" pitchFamily="34" charset="0"/>
                <a:cs typeface="Arial" panose="020B0604020202020204" pitchFamily="34" charset="0"/>
              </a:rPr>
              <a:t>mphasis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should be put on cooperation within Europol, Interpol and UN</a:t>
            </a:r>
            <a:endParaRPr lang="hr-HR" sz="2000" dirty="0">
              <a:latin typeface="Arial" panose="020B0604020202020204" pitchFamily="34" charset="0"/>
              <a:cs typeface="Arial" panose="020B0604020202020204" pitchFamily="34" charset="0"/>
            </a:endParaRPr>
          </a:p>
          <a:p>
            <a:pPr>
              <a:spcBef>
                <a:spcPts val="600"/>
              </a:spcBef>
            </a:pPr>
            <a:r>
              <a:rPr lang="hr-HR" sz="2000" dirty="0">
                <a:latin typeface="Arial" panose="020B0604020202020204" pitchFamily="34" charset="0"/>
                <a:cs typeface="Arial" panose="020B0604020202020204" pitchFamily="34" charset="0"/>
              </a:rPr>
              <a:t>S</a:t>
            </a:r>
            <a:r>
              <a:rPr lang="en-US" sz="2000" dirty="0" err="1">
                <a:latin typeface="Arial" panose="020B0604020202020204" pitchFamily="34" charset="0"/>
                <a:cs typeface="Arial" panose="020B0604020202020204" pitchFamily="34" charset="0"/>
              </a:rPr>
              <a:t>pecially</a:t>
            </a:r>
            <a:r>
              <a:rPr lang="en-US" sz="2000" dirty="0">
                <a:latin typeface="Arial" panose="020B0604020202020204" pitchFamily="34" charset="0"/>
                <a:cs typeface="Arial" panose="020B0604020202020204" pitchFamily="34" charset="0"/>
              </a:rPr>
              <a:t> emphasize t</a:t>
            </a:r>
            <a:r>
              <a:rPr lang="en-US" sz="2000" b="1" dirty="0">
                <a:latin typeface="Arial" panose="020B0604020202020204" pitchFamily="34" charset="0"/>
                <a:cs typeface="Arial" panose="020B0604020202020204" pitchFamily="34" charset="0"/>
              </a:rPr>
              <a:t>he role of Focal Point </a:t>
            </a:r>
            <a:r>
              <a:rPr lang="en-US" sz="2000" dirty="0">
                <a:latin typeface="Arial" panose="020B0604020202020204" pitchFamily="34" charset="0"/>
                <a:cs typeface="Arial" panose="020B0604020202020204" pitchFamily="34" charset="0"/>
              </a:rPr>
              <a:t>Firearms Europol, UNTOC (United Nations Convention against Transnational Organized Crime) and UNODC (United Nations Office on Drugs and Crime) as well as </a:t>
            </a:r>
            <a:r>
              <a:rPr lang="en-US" sz="2000" dirty="0" err="1">
                <a:latin typeface="Arial" panose="020B0604020202020204" pitchFamily="34" charset="0"/>
                <a:cs typeface="Arial" panose="020B0604020202020204" pitchFamily="34" charset="0"/>
              </a:rPr>
              <a:t>iARMS</a:t>
            </a:r>
            <a:r>
              <a:rPr lang="en-US" sz="2000" dirty="0">
                <a:latin typeface="Arial" panose="020B0604020202020204" pitchFamily="34" charset="0"/>
                <a:cs typeface="Arial" panose="020B0604020202020204" pitchFamily="34" charset="0"/>
              </a:rPr>
              <a:t> (INTERPOL Illicit Arms Records and Tracing Management System) and </a:t>
            </a:r>
            <a:r>
              <a:rPr lang="en-US" sz="2000" dirty="0" err="1">
                <a:latin typeface="Arial" panose="020B0604020202020204" pitchFamily="34" charset="0"/>
                <a:cs typeface="Arial" panose="020B0604020202020204" pitchFamily="34" charset="0"/>
              </a:rPr>
              <a:t>iBIN</a:t>
            </a:r>
            <a:r>
              <a:rPr lang="en-US" sz="2000" dirty="0">
                <a:latin typeface="Arial" panose="020B0604020202020204" pitchFamily="34" charset="0"/>
                <a:cs typeface="Arial" panose="020B0604020202020204" pitchFamily="34" charset="0"/>
              </a:rPr>
              <a:t> (INTERPOL Ballistic Information Network) Interpolates</a:t>
            </a:r>
            <a:endParaRPr lang="hr-HR" sz="2000" dirty="0">
              <a:latin typeface="Arial" panose="020B0604020202020204" pitchFamily="34" charset="0"/>
              <a:cs typeface="Arial" panose="020B0604020202020204" pitchFamily="34" charset="0"/>
            </a:endParaRPr>
          </a:p>
          <a:p>
            <a:pPr>
              <a:spcBef>
                <a:spcPts val="600"/>
              </a:spcBef>
            </a:pPr>
            <a:r>
              <a:rPr lang="hr-HR" sz="2000"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he Republic of Croatia </a:t>
            </a:r>
            <a:r>
              <a:rPr lang="en-US" sz="2000" b="1" dirty="0">
                <a:latin typeface="Arial" panose="020B0604020202020204" pitchFamily="34" charset="0"/>
                <a:cs typeface="Arial" panose="020B0604020202020204" pitchFamily="34" charset="0"/>
              </a:rPr>
              <a:t>on a daily basis </a:t>
            </a:r>
            <a:r>
              <a:rPr lang="en-US" sz="2000" dirty="0">
                <a:latin typeface="Arial" panose="020B0604020202020204" pitchFamily="34" charset="0"/>
                <a:cs typeface="Arial" panose="020B0604020202020204" pitchFamily="34" charset="0"/>
              </a:rPr>
              <a:t>through the aforementioned platforms, but </a:t>
            </a:r>
            <a:r>
              <a:rPr lang="en-US" sz="2000" b="1" dirty="0">
                <a:latin typeface="Arial" panose="020B0604020202020204" pitchFamily="34" charset="0"/>
                <a:cs typeface="Arial" panose="020B0604020202020204" pitchFamily="34" charset="0"/>
              </a:rPr>
              <a:t>also bilaterally </a:t>
            </a:r>
            <a:r>
              <a:rPr lang="en-US" sz="2000" dirty="0">
                <a:latin typeface="Arial" panose="020B0604020202020204" pitchFamily="34" charset="0"/>
                <a:cs typeface="Arial" panose="020B0604020202020204" pitchFamily="34" charset="0"/>
              </a:rPr>
              <a:t>with other countries and their respective authorities, </a:t>
            </a:r>
            <a:r>
              <a:rPr lang="en-US" sz="2000" b="1" dirty="0">
                <a:latin typeface="Arial" panose="020B0604020202020204" pitchFamily="34" charset="0"/>
                <a:cs typeface="Arial" panose="020B0604020202020204" pitchFamily="34" charset="0"/>
              </a:rPr>
              <a:t>exchange all security information</a:t>
            </a:r>
            <a:r>
              <a:rPr lang="en-US" sz="2000" dirty="0">
                <a:latin typeface="Arial" panose="020B0604020202020204" pitchFamily="34" charset="0"/>
                <a:cs typeface="Arial" panose="020B0604020202020204" pitchFamily="34" charset="0"/>
              </a:rPr>
              <a:t> regarding to the illegal weapons market</a:t>
            </a:r>
            <a:endParaRPr lang="hr-HR" sz="2000" dirty="0">
              <a:latin typeface="Arial" panose="020B0604020202020204" pitchFamily="34" charset="0"/>
              <a:cs typeface="Arial" panose="020B0604020202020204" pitchFamily="34" charset="0"/>
            </a:endParaRPr>
          </a:p>
          <a:p>
            <a:pPr>
              <a:spcBef>
                <a:spcPts val="600"/>
              </a:spcBef>
            </a:pPr>
            <a:endParaRPr lang="hr-HR"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6519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17748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Perception</a:t>
            </a:r>
            <a:endParaRPr lang="hr-HR" sz="16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2133309533"/>
              </p:ext>
            </p:extLst>
          </p:nvPr>
        </p:nvGraphicFramePr>
        <p:xfrm>
          <a:off x="1326995" y="971550"/>
          <a:ext cx="6573024" cy="37686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C7F78DC2-21F7-654D-9BE1-C8914C0D1487}"/>
              </a:ext>
            </a:extLst>
          </p:cNvPr>
          <p:cNvSpPr/>
          <p:nvPr/>
        </p:nvSpPr>
        <p:spPr>
          <a:xfrm>
            <a:off x="1804019" y="4740160"/>
            <a:ext cx="8176322" cy="400110"/>
          </a:xfrm>
          <a:prstGeom prst="rect">
            <a:avLst/>
          </a:prstGeom>
        </p:spPr>
        <p:txBody>
          <a:bodyPr wrap="square">
            <a:spAutoFit/>
          </a:bodyPr>
          <a:lstStyle/>
          <a:p>
            <a:r>
              <a:rPr lang="hr-HR" sz="2000" dirty="0" err="1">
                <a:latin typeface="Arial" panose="020B0604020202020204" pitchFamily="34" charset="0"/>
                <a:cs typeface="Arial" panose="020B0604020202020204" pitchFamily="34" charset="0"/>
              </a:rPr>
              <a:t>Is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there</a:t>
            </a:r>
            <a:r>
              <a:rPr lang="hr-HR" sz="2000" dirty="0">
                <a:latin typeface="Arial" panose="020B0604020202020204" pitchFamily="34" charset="0"/>
                <a:cs typeface="Arial" panose="020B0604020202020204" pitchFamily="34" charset="0"/>
              </a:rPr>
              <a:t> a problem </a:t>
            </a:r>
            <a:r>
              <a:rPr lang="hr-HR" sz="2000" dirty="0" err="1">
                <a:latin typeface="Arial" panose="020B0604020202020204" pitchFamily="34" charset="0"/>
                <a:cs typeface="Arial" panose="020B0604020202020204" pitchFamily="34" charset="0"/>
              </a:rPr>
              <a:t>with</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illegal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weapons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in</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Republic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Croatia? </a:t>
            </a:r>
          </a:p>
        </p:txBody>
      </p:sp>
    </p:spTree>
    <p:extLst>
      <p:ext uri="{BB962C8B-B14F-4D97-AF65-F5344CB8AC3E}">
        <p14:creationId xmlns:p14="http://schemas.microsoft.com/office/powerpoint/2010/main" val="2912634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17748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Perception</a:t>
            </a:r>
            <a:endParaRPr lang="hr-HR" sz="1600" b="1" dirty="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146913805"/>
              </p:ext>
            </p:extLst>
          </p:nvPr>
        </p:nvGraphicFramePr>
        <p:xfrm>
          <a:off x="1527174" y="957263"/>
          <a:ext cx="7445375" cy="41433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44EA270-1EC7-BD48-92E4-8C680A8F4258}"/>
              </a:ext>
            </a:extLst>
          </p:cNvPr>
          <p:cNvSpPr txBox="1"/>
          <p:nvPr/>
        </p:nvSpPr>
        <p:spPr>
          <a:xfrm>
            <a:off x="2443163" y="5329238"/>
            <a:ext cx="6287299" cy="400110"/>
          </a:xfrm>
          <a:prstGeom prst="rect">
            <a:avLst/>
          </a:prstGeom>
          <a:noFill/>
        </p:spPr>
        <p:txBody>
          <a:bodyPr wrap="none" rtlCol="0">
            <a:spAutoFit/>
          </a:bodyPr>
          <a:lstStyle/>
          <a:p>
            <a:r>
              <a:rPr lang="hr-HR" sz="2000" dirty="0">
                <a:latin typeface="Arial" panose="020B0604020202020204" pitchFamily="34" charset="0"/>
                <a:cs typeface="Arial" panose="020B0604020202020204" pitchFamily="34" charset="0"/>
              </a:rPr>
              <a:t>Who </a:t>
            </a:r>
            <a:r>
              <a:rPr lang="hr-HR" sz="2000" dirty="0" err="1">
                <a:latin typeface="Arial" panose="020B0604020202020204" pitchFamily="34" charset="0"/>
                <a:cs typeface="Arial" panose="020B0604020202020204" pitchFamily="34" charset="0"/>
              </a:rPr>
              <a:t>sells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illegal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weapons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in</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Republic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Croatia? </a:t>
            </a:r>
          </a:p>
        </p:txBody>
      </p:sp>
    </p:spTree>
    <p:extLst>
      <p:ext uri="{BB962C8B-B14F-4D97-AF65-F5344CB8AC3E}">
        <p14:creationId xmlns:p14="http://schemas.microsoft.com/office/powerpoint/2010/main" val="257010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17748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Perception</a:t>
            </a:r>
            <a:endParaRPr lang="hr-HR"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4EA270-1EC7-BD48-92E4-8C680A8F4258}"/>
              </a:ext>
            </a:extLst>
          </p:cNvPr>
          <p:cNvSpPr txBox="1"/>
          <p:nvPr/>
        </p:nvSpPr>
        <p:spPr>
          <a:xfrm>
            <a:off x="438381" y="5072060"/>
            <a:ext cx="10639451" cy="400110"/>
          </a:xfrm>
          <a:prstGeom prst="rect">
            <a:avLst/>
          </a:prstGeom>
          <a:noFill/>
        </p:spPr>
        <p:txBody>
          <a:bodyPr wrap="none" rtlCol="0">
            <a:spAutoFit/>
          </a:bodyPr>
          <a:lstStyle/>
          <a:p>
            <a:r>
              <a:rPr lang="hr-HR" sz="2000" dirty="0" err="1">
                <a:latin typeface="Arial" panose="020B0604020202020204" pitchFamily="34" charset="0"/>
                <a:cs typeface="Arial" panose="020B0604020202020204" pitchFamily="34" charset="0"/>
              </a:rPr>
              <a:t>Did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terrorists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come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and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still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come</a:t>
            </a:r>
            <a:r>
              <a:rPr lang="hr-HR" sz="2000" dirty="0">
                <a:latin typeface="Arial" panose="020B0604020202020204" pitchFamily="34" charset="0"/>
                <a:cs typeface="Arial" panose="020B0604020202020204" pitchFamily="34" charset="0"/>
              </a:rPr>
              <a:t> to </a:t>
            </a:r>
            <a:r>
              <a:rPr lang="hr-HR" sz="2000" dirty="0" err="1">
                <a:latin typeface="Arial" panose="020B0604020202020204" pitchFamily="34" charset="0"/>
                <a:cs typeface="Arial" panose="020B0604020202020204" pitchFamily="34" charset="0"/>
              </a:rPr>
              <a:t>weapons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with</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help</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links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with</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criminal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groups</a:t>
            </a:r>
            <a:r>
              <a:rPr lang="hr-HR" sz="2000" dirty="0">
                <a:latin typeface="Arial" panose="020B0604020202020204" pitchFamily="34" charset="0"/>
                <a:cs typeface="Arial" panose="020B0604020202020204" pitchFamily="34" charset="0"/>
              </a:rPr>
              <a:t>?</a:t>
            </a:r>
          </a:p>
        </p:txBody>
      </p:sp>
      <p:graphicFrame>
        <p:nvGraphicFramePr>
          <p:cNvPr id="8" name="Chart 7">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1502352679"/>
              </p:ext>
            </p:extLst>
          </p:nvPr>
        </p:nvGraphicFramePr>
        <p:xfrm>
          <a:off x="1844674" y="1158874"/>
          <a:ext cx="6885787" cy="3870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7582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17748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Perception</a:t>
            </a:r>
            <a:endParaRPr lang="hr-HR"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4EA270-1EC7-BD48-92E4-8C680A8F4258}"/>
              </a:ext>
            </a:extLst>
          </p:cNvPr>
          <p:cNvSpPr txBox="1"/>
          <p:nvPr/>
        </p:nvSpPr>
        <p:spPr>
          <a:xfrm>
            <a:off x="1300164" y="5141595"/>
            <a:ext cx="6005170" cy="400110"/>
          </a:xfrm>
          <a:prstGeom prst="rect">
            <a:avLst/>
          </a:prstGeom>
          <a:noFill/>
        </p:spPr>
        <p:txBody>
          <a:bodyPr wrap="none" rtlCol="0">
            <a:spAutoFit/>
          </a:bodyPr>
          <a:lstStyle/>
          <a:p>
            <a:r>
              <a:rPr lang="hr-HR" sz="2000" dirty="0" err="1">
                <a:latin typeface="Arial" panose="020B0604020202020204" pitchFamily="34" charset="0"/>
                <a:cs typeface="Arial" panose="020B0604020202020204" pitchFamily="34" charset="0"/>
              </a:rPr>
              <a:t>Is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terrorism</a:t>
            </a:r>
            <a:r>
              <a:rPr lang="hr-HR" sz="2000" dirty="0">
                <a:latin typeface="Arial" panose="020B0604020202020204" pitchFamily="34" charset="0"/>
                <a:cs typeface="Arial" panose="020B0604020202020204" pitchFamily="34" charset="0"/>
              </a:rPr>
              <a:t> a </a:t>
            </a:r>
            <a:r>
              <a:rPr lang="hr-HR" sz="2000" dirty="0" err="1">
                <a:latin typeface="Arial" panose="020B0604020202020204" pitchFamily="34" charset="0"/>
                <a:cs typeface="Arial" panose="020B0604020202020204" pitchFamily="34" charset="0"/>
              </a:rPr>
              <a:t>real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threat</a:t>
            </a:r>
            <a:r>
              <a:rPr lang="hr-HR" sz="2000" dirty="0">
                <a:latin typeface="Arial" panose="020B0604020202020204" pitchFamily="34" charset="0"/>
                <a:cs typeface="Arial" panose="020B0604020202020204" pitchFamily="34" charset="0"/>
              </a:rPr>
              <a:t> to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Republic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Croatia?</a:t>
            </a:r>
          </a:p>
        </p:txBody>
      </p:sp>
      <p:graphicFrame>
        <p:nvGraphicFramePr>
          <p:cNvPr id="6" name="Chart 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377478347"/>
              </p:ext>
            </p:extLst>
          </p:nvPr>
        </p:nvGraphicFramePr>
        <p:xfrm>
          <a:off x="1300164" y="1042988"/>
          <a:ext cx="6315074" cy="3800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136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1774845"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Perception</a:t>
            </a:r>
            <a:endParaRPr lang="hr-HR"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4EA270-1EC7-BD48-92E4-8C680A8F4258}"/>
              </a:ext>
            </a:extLst>
          </p:cNvPr>
          <p:cNvSpPr txBox="1"/>
          <p:nvPr/>
        </p:nvSpPr>
        <p:spPr>
          <a:xfrm>
            <a:off x="1157289" y="5075019"/>
            <a:ext cx="9349251" cy="707886"/>
          </a:xfrm>
          <a:prstGeom prst="rect">
            <a:avLst/>
          </a:prstGeom>
          <a:noFill/>
        </p:spPr>
        <p:txBody>
          <a:bodyPr wrap="square" rtlCol="0">
            <a:spAutoFit/>
          </a:bodyPr>
          <a:lstStyle/>
          <a:p>
            <a:r>
              <a:rPr lang="hr-HR" sz="2000" dirty="0" err="1">
                <a:latin typeface="Arial" panose="020B0604020202020204" pitchFamily="34" charset="0"/>
                <a:cs typeface="Arial" panose="020B0604020202020204" pitchFamily="34" charset="0"/>
              </a:rPr>
              <a:t>What</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national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policy</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toward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illegal</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weapons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market</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in</a:t>
            </a:r>
            <a:r>
              <a:rPr lang="hr-HR" sz="2000" dirty="0">
                <a:latin typeface="Arial" panose="020B0604020202020204" pitchFamily="34" charset="0"/>
                <a:cs typeface="Arial" panose="020B0604020202020204" pitchFamily="34" charset="0"/>
              </a:rPr>
              <a:t> general </a:t>
            </a:r>
            <a:r>
              <a:rPr lang="hr-HR" sz="2000" dirty="0" err="1">
                <a:latin typeface="Arial" panose="020B0604020202020204" pitchFamily="34" charset="0"/>
                <a:cs typeface="Arial" panose="020B0604020202020204" pitchFamily="34" charset="0"/>
              </a:rPr>
              <a:t>and</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specifically</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in</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terms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possibilities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of</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terrorists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entering</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market</a:t>
            </a:r>
            <a:r>
              <a:rPr lang="hr-HR" sz="2000" dirty="0">
                <a:latin typeface="Arial" panose="020B0604020202020204" pitchFamily="34" charset="0"/>
                <a:cs typeface="Arial" panose="020B0604020202020204" pitchFamily="34" charset="0"/>
              </a:rPr>
              <a:t>?</a:t>
            </a:r>
          </a:p>
        </p:txBody>
      </p:sp>
      <p:graphicFrame>
        <p:nvGraphicFramePr>
          <p:cNvPr id="8" name="Chart 7">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359595926"/>
              </p:ext>
            </p:extLst>
          </p:nvPr>
        </p:nvGraphicFramePr>
        <p:xfrm>
          <a:off x="1300164" y="942975"/>
          <a:ext cx="6486524" cy="41320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156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8056301" y="83136"/>
            <a:ext cx="2029723"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Conclusions</a:t>
            </a:r>
            <a:endParaRPr lang="hr-HR" sz="1600" b="1" dirty="0">
              <a:latin typeface="Arial" panose="020B0604020202020204" pitchFamily="34" charset="0"/>
              <a:cs typeface="Arial" panose="020B0604020202020204" pitchFamily="34" charset="0"/>
            </a:endParaRPr>
          </a:p>
        </p:txBody>
      </p:sp>
      <p:sp>
        <p:nvSpPr>
          <p:cNvPr id="6" name="Shape 228">
            <a:extLst>
              <a:ext uri="{FF2B5EF4-FFF2-40B4-BE49-F238E27FC236}">
                <a16:creationId xmlns:a16="http://schemas.microsoft.com/office/drawing/2014/main" id="{88ED1B52-B9D1-CE44-B976-BC6ADF5B51C1}"/>
              </a:ext>
            </a:extLst>
          </p:cNvPr>
          <p:cNvSpPr/>
          <p:nvPr/>
        </p:nvSpPr>
        <p:spPr>
          <a:xfrm>
            <a:off x="986930" y="1007790"/>
            <a:ext cx="10585946" cy="42484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342900" indent="-342900" algn="l">
              <a:buFont typeface="Arial" panose="020B0604020202020204" pitchFamily="34" charset="0"/>
              <a:buChar char="•"/>
            </a:pPr>
            <a:r>
              <a:rPr lang="hr-HR" sz="2800" dirty="0">
                <a:latin typeface="Calibri" panose="020F0502020204030204" pitchFamily="34" charset="0"/>
                <a:cs typeface="Calibri" panose="020F0502020204030204" pitchFamily="34" charset="0"/>
              </a:rPr>
              <a:t>T</a:t>
            </a:r>
            <a:r>
              <a:rPr lang="en-US" sz="2800" dirty="0">
                <a:latin typeface="Calibri" panose="020F0502020204030204" pitchFamily="34" charset="0"/>
                <a:cs typeface="Calibri" panose="020F0502020204030204" pitchFamily="34" charset="0"/>
              </a:rPr>
              <a:t>here is a </a:t>
            </a:r>
            <a:r>
              <a:rPr lang="en-US" sz="2800" b="1" dirty="0">
                <a:latin typeface="Calibri" panose="020F0502020204030204" pitchFamily="34" charset="0"/>
                <a:cs typeface="Calibri" panose="020F0502020204030204" pitchFamily="34" charset="0"/>
              </a:rPr>
              <a:t>larger amount of illegal  </a:t>
            </a:r>
            <a:r>
              <a:rPr lang="hr-HR" sz="2800" b="1" dirty="0">
                <a:latin typeface="Calibri" panose="020F0502020204030204" pitchFamily="34" charset="0"/>
                <a:cs typeface="Calibri" panose="020F0502020204030204" pitchFamily="34" charset="0"/>
              </a:rPr>
              <a:t>firearms </a:t>
            </a:r>
            <a:r>
              <a:rPr lang="en-US" sz="2800" dirty="0">
                <a:latin typeface="Calibri" panose="020F0502020204030204" pitchFamily="34" charset="0"/>
                <a:cs typeface="Calibri" panose="020F0502020204030204" pitchFamily="34" charset="0"/>
              </a:rPr>
              <a:t>in the possession of citizens of the Republic of Croatia as a result mostly as a legacy from the Homeland War (1991-1995)</a:t>
            </a:r>
            <a:endParaRPr lang="hr-HR" sz="2800" dirty="0">
              <a:latin typeface="Calibri" panose="020F0502020204030204" pitchFamily="34" charset="0"/>
              <a:cs typeface="Calibri" panose="020F0502020204030204" pitchFamily="34" charset="0"/>
            </a:endParaRPr>
          </a:p>
          <a:p>
            <a:pPr marL="342900" indent="-342900" algn="l">
              <a:spcBef>
                <a:spcPts val="2400"/>
              </a:spcBef>
              <a:buFont typeface="Arial" panose="020B0604020202020204" pitchFamily="34" charset="0"/>
              <a:buChar char="•"/>
            </a:pPr>
            <a:r>
              <a:rPr lang="hr-HR" sz="2800" dirty="0">
                <a:latin typeface="Calibri" panose="020F0502020204030204" pitchFamily="34" charset="0"/>
                <a:cs typeface="Calibri" panose="020F0502020204030204" pitchFamily="34" charset="0"/>
              </a:rPr>
              <a:t>I</a:t>
            </a:r>
            <a:r>
              <a:rPr lang="en-US" sz="2800" dirty="0" err="1">
                <a:latin typeface="Calibri" panose="020F0502020204030204" pitchFamily="34" charset="0"/>
                <a:cs typeface="Calibri" panose="020F0502020204030204" pitchFamily="34" charset="0"/>
              </a:rPr>
              <a:t>llegal</a:t>
            </a:r>
            <a:r>
              <a:rPr lang="en-US" sz="2800" dirty="0">
                <a:latin typeface="Calibri" panose="020F0502020204030204" pitchFamily="34" charset="0"/>
                <a:cs typeface="Calibri" panose="020F0502020204030204" pitchFamily="34" charset="0"/>
              </a:rPr>
              <a:t> </a:t>
            </a:r>
            <a:r>
              <a:rPr lang="hr-HR" sz="2800" dirty="0">
                <a:latin typeface="Calibri" panose="020F0502020204030204" pitchFamily="34" charset="0"/>
                <a:cs typeface="Calibri" panose="020F0502020204030204" pitchFamily="34" charset="0"/>
              </a:rPr>
              <a:t>firearms </a:t>
            </a:r>
            <a:r>
              <a:rPr lang="en-US" sz="2800" b="1" dirty="0">
                <a:latin typeface="Calibri" panose="020F0502020204030204" pitchFamily="34" charset="0"/>
                <a:cs typeface="Calibri" panose="020F0502020204030204" pitchFamily="34" charset="0"/>
              </a:rPr>
              <a:t>market is small and weakly dynamic</a:t>
            </a:r>
            <a:endParaRPr lang="hr-HR" sz="2800" b="1" dirty="0">
              <a:latin typeface="Calibri" panose="020F0502020204030204" pitchFamily="34" charset="0"/>
              <a:cs typeface="Calibri" panose="020F0502020204030204" pitchFamily="34" charset="0"/>
            </a:endParaRPr>
          </a:p>
          <a:p>
            <a:pPr marL="342900" indent="-342900" algn="l">
              <a:spcBef>
                <a:spcPts val="2400"/>
              </a:spcBef>
              <a:buFont typeface="Arial" panose="020B0604020202020204" pitchFamily="34" charset="0"/>
              <a:buChar char="•"/>
            </a:pPr>
            <a:r>
              <a:rPr lang="en-US" sz="2800" dirty="0">
                <a:latin typeface="Calibri" panose="020F0502020204030204" pitchFamily="34" charset="0"/>
                <a:cs typeface="Calibri" panose="020F0502020204030204" pitchFamily="34" charset="0"/>
              </a:rPr>
              <a:t>Republic of Croatia </a:t>
            </a:r>
            <a:r>
              <a:rPr lang="en-US" sz="2800" b="1" dirty="0">
                <a:latin typeface="Calibri" panose="020F0502020204030204" pitchFamily="34" charset="0"/>
                <a:cs typeface="Calibri" panose="020F0502020204030204" pitchFamily="34" charset="0"/>
              </a:rPr>
              <a:t>currently is not a suitable ground</a:t>
            </a:r>
            <a:r>
              <a:rPr lang="en-US" sz="2800" dirty="0">
                <a:latin typeface="Calibri" panose="020F0502020204030204" pitchFamily="34" charset="0"/>
                <a:cs typeface="Calibri" panose="020F0502020204030204" pitchFamily="34" charset="0"/>
              </a:rPr>
              <a:t> for the purchase of illegal </a:t>
            </a:r>
            <a:r>
              <a:rPr lang="hr-HR" sz="2800" dirty="0">
                <a:latin typeface="Calibri" panose="020F0502020204030204" pitchFamily="34" charset="0"/>
                <a:cs typeface="Calibri" panose="020F0502020204030204" pitchFamily="34" charset="0"/>
              </a:rPr>
              <a:t>firearms </a:t>
            </a:r>
            <a:r>
              <a:rPr lang="en-US" sz="2800" dirty="0">
                <a:latin typeface="Calibri" panose="020F0502020204030204" pitchFamily="34" charset="0"/>
                <a:cs typeface="Calibri" panose="020F0502020204030204" pitchFamily="34" charset="0"/>
              </a:rPr>
              <a:t>by terrorists</a:t>
            </a:r>
          </a:p>
          <a:p>
            <a:pPr marL="342900" indent="-342900" algn="l">
              <a:spcBef>
                <a:spcPts val="2400"/>
              </a:spcBef>
              <a:buFont typeface="Arial" panose="020B0604020202020204" pitchFamily="34" charset="0"/>
              <a:buChar char="•"/>
            </a:pPr>
            <a:r>
              <a:rPr lang="en-US" sz="2800" b="1" dirty="0">
                <a:latin typeface="Calibri" panose="020F0502020204030204" pitchFamily="34" charset="0"/>
                <a:cs typeface="Calibri" panose="020F0502020204030204" pitchFamily="34" charset="0"/>
              </a:rPr>
              <a:t>Implementations need to be strengthened/ new </a:t>
            </a:r>
            <a:r>
              <a:rPr lang="en-US" sz="2800" b="1">
                <a:latin typeface="Calibri" panose="020F0502020204030204" pitchFamily="34" charset="0"/>
                <a:cs typeface="Calibri" panose="020F0502020204030204" pitchFamily="34" charset="0"/>
              </a:rPr>
              <a:t>SALW Strategy? </a:t>
            </a:r>
            <a:endParaRPr lang="en-US" sz="2800" b="1" dirty="0">
              <a:latin typeface="Calibri" panose="020F0502020204030204" pitchFamily="34" charset="0"/>
              <a:cs typeface="Calibri" panose="020F0502020204030204" pitchFamily="34" charset="0"/>
            </a:endParaRPr>
          </a:p>
          <a:p>
            <a:pPr marL="342900" indent="-342900" algn="l">
              <a:spcBef>
                <a:spcPts val="2400"/>
              </a:spcBef>
              <a:buFont typeface="Arial" panose="020B0604020202020204" pitchFamily="34" charset="0"/>
              <a:buChar char="•"/>
            </a:pPr>
            <a:r>
              <a:rPr lang="en-US" sz="2800" b="1" dirty="0">
                <a:latin typeface="Calibri" panose="020F0502020204030204" pitchFamily="34" charset="0"/>
                <a:cs typeface="Calibri" panose="020F0502020204030204" pitchFamily="34" charset="0"/>
              </a:rPr>
              <a:t>Further </a:t>
            </a:r>
            <a:r>
              <a:rPr lang="en-US" sz="2800" b="1" dirty="0" err="1">
                <a:latin typeface="Calibri" panose="020F0502020204030204" pitchFamily="34" charset="0"/>
                <a:cs typeface="Calibri" panose="020F0502020204030204" pitchFamily="34" charset="0"/>
              </a:rPr>
              <a:t>researchs</a:t>
            </a:r>
            <a:r>
              <a:rPr lang="en-US" sz="2800" b="1" dirty="0">
                <a:latin typeface="Calibri" panose="020F0502020204030204" pitchFamily="34" charset="0"/>
                <a:cs typeface="Calibri" panose="020F0502020204030204" pitchFamily="34" charset="0"/>
              </a:rPr>
              <a:t> are needed</a:t>
            </a:r>
            <a:endParaRPr lang="hr-HR" sz="2400" b="1"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800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41E-2FDC-3549-9AAB-CB834D5598D8}"/>
              </a:ext>
            </a:extLst>
          </p:cNvPr>
          <p:cNvSpPr>
            <a:spLocks noGrp="1"/>
          </p:cNvSpPr>
          <p:nvPr>
            <p:ph type="ctrTitle"/>
          </p:nvPr>
        </p:nvSpPr>
        <p:spPr>
          <a:xfrm>
            <a:off x="1128403" y="1817648"/>
            <a:ext cx="8637073" cy="2446905"/>
          </a:xfrm>
        </p:spPr>
        <p:txBody>
          <a:bodyPr>
            <a:normAutofit fontScale="90000"/>
          </a:bodyPr>
          <a:lstStyle/>
          <a:p>
            <a:br>
              <a:rPr lang="hr-HR" sz="3600" cap="none" dirty="0"/>
            </a:br>
            <a:br>
              <a:rPr lang="hr-HR" sz="3600" cap="none" dirty="0"/>
            </a:br>
            <a:br>
              <a:rPr lang="hr-HR" sz="3600" cap="none" dirty="0"/>
            </a:br>
            <a:r>
              <a:rPr lang="hr-HR" sz="3600" cap="none" dirty="0"/>
              <a:t>			</a:t>
            </a:r>
            <a:br>
              <a:rPr lang="hr-HR" sz="3600" cap="none" dirty="0"/>
            </a:br>
            <a:br>
              <a:rPr lang="hr-HR" sz="3600" cap="none" dirty="0"/>
            </a:br>
            <a:br>
              <a:rPr lang="hr-HR" sz="3600" cap="none" dirty="0"/>
            </a:br>
            <a:r>
              <a:rPr lang="hr-HR" sz="3600" cap="none" dirty="0"/>
              <a:t>				</a:t>
            </a:r>
            <a:r>
              <a:rPr lang="hr-HR" sz="4400" cap="none" dirty="0">
                <a:latin typeface="Arial" panose="020B0604020202020204" pitchFamily="34" charset="0"/>
                <a:cs typeface="Arial" panose="020B0604020202020204" pitchFamily="34" charset="0"/>
              </a:rPr>
              <a:t>Team</a:t>
            </a:r>
            <a:br>
              <a:rPr lang="hr-HR" sz="3600" cap="none" dirty="0"/>
            </a:br>
            <a:r>
              <a:rPr lang="hr-HR" sz="4000" b="1" cap="none" dirty="0">
                <a:latin typeface="Arial" panose="020B0604020202020204" pitchFamily="34" charset="0"/>
                <a:cs typeface="Arial" panose="020B0604020202020204" pitchFamily="34" charset="0"/>
              </a:rPr>
              <a:t>Croatia 				UK</a:t>
            </a:r>
            <a:br>
              <a:rPr lang="hr-HR" sz="3600" cap="none" dirty="0">
                <a:latin typeface="Arial" panose="020B0604020202020204" pitchFamily="34" charset="0"/>
                <a:cs typeface="Arial" panose="020B0604020202020204" pitchFamily="34" charset="0"/>
              </a:rPr>
            </a:br>
            <a:br>
              <a:rPr lang="hr-HR" sz="3600" cap="none" dirty="0">
                <a:latin typeface="Arial" panose="020B0604020202020204" pitchFamily="34" charset="0"/>
                <a:cs typeface="Arial" panose="020B0604020202020204" pitchFamily="34" charset="0"/>
              </a:rPr>
            </a:br>
            <a:br>
              <a:rPr lang="hr-HR" sz="3600" cap="none" dirty="0">
                <a:latin typeface="Arial" panose="020B0604020202020204" pitchFamily="34" charset="0"/>
                <a:cs typeface="Arial" panose="020B0604020202020204" pitchFamily="34" charset="0"/>
              </a:rPr>
            </a:br>
            <a:r>
              <a:rPr lang="hr-HR" sz="3600" cap="none" dirty="0" err="1">
                <a:latin typeface="Arial" panose="020B0604020202020204" pitchFamily="34" charset="0"/>
                <a:cs typeface="Arial" panose="020B0604020202020204" pitchFamily="34" charset="0"/>
              </a:rPr>
              <a:t>PhD</a:t>
            </a:r>
            <a:r>
              <a:rPr lang="hr-HR" sz="3600" cap="none" dirty="0">
                <a:latin typeface="Arial" panose="020B0604020202020204" pitchFamily="34" charset="0"/>
                <a:cs typeface="Arial" panose="020B0604020202020204" pitchFamily="34" charset="0"/>
              </a:rPr>
              <a:t> Filip Dragović		</a:t>
            </a:r>
            <a:r>
              <a:rPr lang="hr-HR" sz="3600" cap="none" dirty="0" err="1">
                <a:latin typeface="Arial" panose="020B0604020202020204" pitchFamily="34" charset="0"/>
                <a:cs typeface="Arial" panose="020B0604020202020204" pitchFamily="34" charset="0"/>
              </a:rPr>
              <a:t>Arquebus</a:t>
            </a:r>
            <a:r>
              <a:rPr lang="hr-HR" sz="3600" cap="none" dirty="0">
                <a:latin typeface="Arial" panose="020B0604020202020204" pitchFamily="34" charset="0"/>
                <a:cs typeface="Arial" panose="020B0604020202020204" pitchFamily="34" charset="0"/>
              </a:rPr>
              <a:t> </a:t>
            </a:r>
            <a:r>
              <a:rPr lang="hr-HR" sz="3600" cap="none" dirty="0" err="1">
                <a:latin typeface="Arial" panose="020B0604020202020204" pitchFamily="34" charset="0"/>
                <a:cs typeface="Arial" panose="020B0604020202020204" pitchFamily="34" charset="0"/>
              </a:rPr>
              <a:t>Solution</a:t>
            </a:r>
            <a:br>
              <a:rPr lang="hr-HR" sz="3600" cap="none" dirty="0">
                <a:latin typeface="Arial" panose="020B0604020202020204" pitchFamily="34" charset="0"/>
                <a:cs typeface="Arial" panose="020B0604020202020204" pitchFamily="34" charset="0"/>
              </a:rPr>
            </a:br>
            <a:r>
              <a:rPr lang="hr-HR" sz="3600" cap="none" dirty="0" err="1">
                <a:latin typeface="Arial" panose="020B0604020202020204" pitchFamily="34" charset="0"/>
                <a:cs typeface="Arial" panose="020B0604020202020204" pitchFamily="34" charset="0"/>
              </a:rPr>
              <a:t>PhD</a:t>
            </a:r>
            <a:r>
              <a:rPr lang="hr-HR" sz="3600" cap="none" dirty="0">
                <a:latin typeface="Arial" panose="020B0604020202020204" pitchFamily="34" charset="0"/>
                <a:cs typeface="Arial" panose="020B0604020202020204" pitchFamily="34" charset="0"/>
              </a:rPr>
              <a:t> Robert </a:t>
            </a:r>
            <a:r>
              <a:rPr lang="hr-HR" sz="3600" cap="none" dirty="0" err="1">
                <a:latin typeface="Arial" panose="020B0604020202020204" pitchFamily="34" charset="0"/>
                <a:cs typeface="Arial" panose="020B0604020202020204" pitchFamily="34" charset="0"/>
              </a:rPr>
              <a:t>Mikac</a:t>
            </a:r>
            <a:r>
              <a:rPr lang="hr-HR" sz="3600" cap="none" dirty="0">
                <a:latin typeface="Arial" panose="020B0604020202020204" pitchFamily="34" charset="0"/>
                <a:cs typeface="Arial" panose="020B0604020202020204" pitchFamily="34" charset="0"/>
              </a:rPr>
              <a:t>		Paul James</a:t>
            </a:r>
            <a:br>
              <a:rPr lang="hr-HR" sz="3600" cap="none" dirty="0">
                <a:latin typeface="Arial" panose="020B0604020202020204" pitchFamily="34" charset="0"/>
                <a:cs typeface="Arial" panose="020B0604020202020204" pitchFamily="34" charset="0"/>
              </a:rPr>
            </a:br>
            <a:r>
              <a:rPr lang="hr-HR" sz="3600" cap="none" dirty="0">
                <a:latin typeface="Arial" panose="020B0604020202020204" pitchFamily="34" charset="0"/>
                <a:cs typeface="Arial" panose="020B0604020202020204" pitchFamily="34" charset="0"/>
              </a:rPr>
              <a:t>Krešimir Mamić</a:t>
            </a:r>
            <a:endParaRPr lang="hr-HR" sz="3600" b="1"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69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649452" y="4152105"/>
            <a:ext cx="1875835" cy="1200329"/>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Questions</a:t>
            </a:r>
            <a:r>
              <a:rPr lang="hr-HR" sz="2400" b="1" dirty="0">
                <a:latin typeface="Arial" panose="020B0604020202020204" pitchFamily="34" charset="0"/>
                <a:cs typeface="Arial" panose="020B0604020202020204" pitchFamily="34" charset="0"/>
              </a:rPr>
              <a:t>?</a:t>
            </a:r>
          </a:p>
          <a:p>
            <a:endParaRPr lang="hr-HR" sz="2400" b="1" dirty="0">
              <a:latin typeface="Arial" panose="020B0604020202020204" pitchFamily="34" charset="0"/>
              <a:cs typeface="Arial" panose="020B0604020202020204" pitchFamily="34" charset="0"/>
            </a:endParaRPr>
          </a:p>
          <a:p>
            <a:r>
              <a:rPr lang="hr-HR" sz="2400" b="1" dirty="0" err="1">
                <a:latin typeface="Arial" panose="020B0604020202020204" pitchFamily="34" charset="0"/>
                <a:cs typeface="Arial" panose="020B0604020202020204" pitchFamily="34" charset="0"/>
              </a:rPr>
              <a:t>Thank</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you</a:t>
            </a:r>
            <a:endParaRPr lang="hr-HR" sz="1600" b="1" dirty="0">
              <a:latin typeface="Arial" panose="020B0604020202020204" pitchFamily="34" charset="0"/>
              <a:cs typeface="Arial" panose="020B0604020202020204" pitchFamily="34" charset="0"/>
            </a:endParaRPr>
          </a:p>
        </p:txBody>
      </p:sp>
      <p:sp>
        <p:nvSpPr>
          <p:cNvPr id="6" name="Shape 228">
            <a:extLst>
              <a:ext uri="{FF2B5EF4-FFF2-40B4-BE49-F238E27FC236}">
                <a16:creationId xmlns:a16="http://schemas.microsoft.com/office/drawing/2014/main" id="{88ED1B52-B9D1-CE44-B976-BC6ADF5B51C1}"/>
              </a:ext>
            </a:extLst>
          </p:cNvPr>
          <p:cNvSpPr/>
          <p:nvPr/>
        </p:nvSpPr>
        <p:spPr>
          <a:xfrm>
            <a:off x="1029792" y="1636440"/>
            <a:ext cx="11521280" cy="42484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342900" indent="-342900" algn="l">
              <a:buFont typeface="Arial" panose="020B0604020202020204" pitchFamily="34" charset="0"/>
              <a:buChar char="•"/>
            </a:pPr>
            <a:endParaRPr lang="hr-HR"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DFB3BE-FB35-4D4B-945F-29A6577E9AE2}"/>
              </a:ext>
            </a:extLst>
          </p:cNvPr>
          <p:cNvPicPr>
            <a:picLocks noChangeAspect="1"/>
          </p:cNvPicPr>
          <p:nvPr/>
        </p:nvPicPr>
        <p:blipFill>
          <a:blip r:embed="rId2"/>
          <a:stretch>
            <a:fillRect/>
          </a:stretch>
        </p:blipFill>
        <p:spPr>
          <a:xfrm>
            <a:off x="506371" y="1112584"/>
            <a:ext cx="3709926" cy="2471738"/>
          </a:xfrm>
          <a:prstGeom prst="rect">
            <a:avLst/>
          </a:prstGeom>
        </p:spPr>
      </p:pic>
      <p:pic>
        <p:nvPicPr>
          <p:cNvPr id="7" name="Picture 6">
            <a:extLst>
              <a:ext uri="{FF2B5EF4-FFF2-40B4-BE49-F238E27FC236}">
                <a16:creationId xmlns:a16="http://schemas.microsoft.com/office/drawing/2014/main" id="{50D10817-FE64-9B44-8B87-3B6DCB08978C}"/>
              </a:ext>
            </a:extLst>
          </p:cNvPr>
          <p:cNvPicPr>
            <a:picLocks noChangeAspect="1"/>
          </p:cNvPicPr>
          <p:nvPr/>
        </p:nvPicPr>
        <p:blipFill>
          <a:blip r:embed="rId3"/>
          <a:stretch>
            <a:fillRect/>
          </a:stretch>
        </p:blipFill>
        <p:spPr>
          <a:xfrm>
            <a:off x="5029200" y="1054368"/>
            <a:ext cx="6543675" cy="4283777"/>
          </a:xfrm>
          <a:prstGeom prst="rect">
            <a:avLst/>
          </a:prstGeom>
        </p:spPr>
      </p:pic>
    </p:spTree>
    <p:extLst>
      <p:ext uri="{BB962C8B-B14F-4D97-AF65-F5344CB8AC3E}">
        <p14:creationId xmlns:p14="http://schemas.microsoft.com/office/powerpoint/2010/main" val="82230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41E-2FDC-3549-9AAB-CB834D5598D8}"/>
              </a:ext>
            </a:extLst>
          </p:cNvPr>
          <p:cNvSpPr>
            <a:spLocks noGrp="1"/>
          </p:cNvSpPr>
          <p:nvPr>
            <p:ph type="ctrTitle"/>
          </p:nvPr>
        </p:nvSpPr>
        <p:spPr>
          <a:xfrm>
            <a:off x="747133" y="1025912"/>
            <a:ext cx="9902282" cy="4612682"/>
          </a:xfrm>
        </p:spPr>
        <p:txBody>
          <a:bodyPr>
            <a:normAutofit fontScale="90000"/>
          </a:bodyPr>
          <a:lstStyle/>
          <a:p>
            <a:pPr>
              <a:spcBef>
                <a:spcPts val="1200"/>
              </a:spcBef>
              <a:spcAft>
                <a:spcPts val="1200"/>
              </a:spcAft>
            </a:pPr>
            <a:r>
              <a:rPr lang="en-GB" sz="3100" b="1" dirty="0">
                <a:latin typeface="Arial" panose="020B0604020202020204" pitchFamily="34" charset="0"/>
                <a:cs typeface="Arial" panose="020B0604020202020204" pitchFamily="34" charset="0"/>
              </a:rPr>
              <a:t>- First</a:t>
            </a:r>
            <a:r>
              <a:rPr lang="en-GB" sz="3100" dirty="0">
                <a:latin typeface="Arial" panose="020B0604020202020204" pitchFamily="34" charset="0"/>
                <a:cs typeface="Arial" panose="020B0604020202020204" pitchFamily="34" charset="0"/>
              </a:rPr>
              <a:t>, an extensive literature review and document analysis</a:t>
            </a:r>
            <a:br>
              <a:rPr lang="en-GB" sz="3100" dirty="0">
                <a:latin typeface="Arial" panose="020B0604020202020204" pitchFamily="34" charset="0"/>
                <a:cs typeface="Arial" panose="020B0604020202020204" pitchFamily="34" charset="0"/>
              </a:rPr>
            </a:br>
            <a:br>
              <a:rPr lang="hr-HR" sz="3100" dirty="0">
                <a:latin typeface="Arial" panose="020B0604020202020204" pitchFamily="34" charset="0"/>
                <a:cs typeface="Arial" panose="020B0604020202020204" pitchFamily="34" charset="0"/>
              </a:rPr>
            </a:br>
            <a:r>
              <a:rPr lang="hr-HR" sz="3100" dirty="0">
                <a:latin typeface="Arial" panose="020B0604020202020204" pitchFamily="34" charset="0"/>
                <a:cs typeface="Arial" panose="020B0604020202020204" pitchFamily="34" charset="0"/>
              </a:rPr>
              <a:t>- </a:t>
            </a:r>
            <a:r>
              <a:rPr lang="en-GB" sz="3100" b="1" dirty="0">
                <a:latin typeface="Arial" panose="020B0604020202020204" pitchFamily="34" charset="0"/>
                <a:cs typeface="Arial" panose="020B0604020202020204" pitchFamily="34" charset="0"/>
              </a:rPr>
              <a:t>Second</a:t>
            </a:r>
            <a:r>
              <a:rPr lang="hr-HR" sz="3100" b="1" dirty="0">
                <a:latin typeface="Arial" panose="020B0604020202020204" pitchFamily="34" charset="0"/>
                <a:cs typeface="Arial" panose="020B0604020202020204" pitchFamily="34" charset="0"/>
              </a:rPr>
              <a:t>,</a:t>
            </a:r>
            <a:r>
              <a:rPr lang="en-GB" sz="3100" dirty="0">
                <a:latin typeface="Arial" panose="020B0604020202020204" pitchFamily="34" charset="0"/>
                <a:cs typeface="Arial" panose="020B0604020202020204" pitchFamily="34" charset="0"/>
              </a:rPr>
              <a:t> collection and analysis Ministry of the Interior quantitative data and publicly available statistical data</a:t>
            </a:r>
            <a:br>
              <a:rPr lang="hr-HR" sz="3100" dirty="0">
                <a:latin typeface="Arial" panose="020B0604020202020204" pitchFamily="34" charset="0"/>
                <a:cs typeface="Arial" panose="020B0604020202020204" pitchFamily="34" charset="0"/>
              </a:rPr>
            </a:br>
            <a:br>
              <a:rPr lang="hr-HR" sz="3100" dirty="0">
                <a:latin typeface="Arial" panose="020B0604020202020204" pitchFamily="34" charset="0"/>
                <a:cs typeface="Arial" panose="020B0604020202020204" pitchFamily="34" charset="0"/>
              </a:rPr>
            </a:br>
            <a:r>
              <a:rPr lang="hr-HR" sz="3100" dirty="0">
                <a:latin typeface="Arial" panose="020B0604020202020204" pitchFamily="34" charset="0"/>
                <a:cs typeface="Arial" panose="020B0604020202020204" pitchFamily="34" charset="0"/>
              </a:rPr>
              <a:t>- </a:t>
            </a:r>
            <a:r>
              <a:rPr lang="en-GB" sz="3100" b="1" dirty="0">
                <a:latin typeface="Arial" panose="020B0604020202020204" pitchFamily="34" charset="0"/>
                <a:cs typeface="Arial" panose="020B0604020202020204" pitchFamily="34" charset="0"/>
              </a:rPr>
              <a:t>Third</a:t>
            </a:r>
            <a:r>
              <a:rPr lang="hr-HR" sz="3100" b="1" dirty="0">
                <a:latin typeface="Arial" panose="020B0604020202020204" pitchFamily="34" charset="0"/>
                <a:cs typeface="Arial" panose="020B0604020202020204" pitchFamily="34" charset="0"/>
              </a:rPr>
              <a:t>,</a:t>
            </a:r>
            <a:r>
              <a:rPr lang="en-GB" sz="3100" dirty="0">
                <a:latin typeface="Arial" panose="020B0604020202020204" pitchFamily="34" charset="0"/>
                <a:cs typeface="Arial" panose="020B0604020202020204" pitchFamily="34" charset="0"/>
              </a:rPr>
              <a:t> </a:t>
            </a:r>
            <a:r>
              <a:rPr lang="hr-HR" sz="3100" dirty="0" err="1">
                <a:latin typeface="Arial" panose="020B0604020202020204" pitchFamily="34" charset="0"/>
                <a:cs typeface="Arial" panose="020B0604020202020204" pitchFamily="34" charset="0"/>
              </a:rPr>
              <a:t>key</a:t>
            </a:r>
            <a:r>
              <a:rPr lang="hr-HR" sz="3100" dirty="0">
                <a:latin typeface="Arial" panose="020B0604020202020204" pitchFamily="34" charset="0"/>
                <a:cs typeface="Arial" panose="020B0604020202020204" pitchFamily="34" charset="0"/>
              </a:rPr>
              <a:t> </a:t>
            </a:r>
            <a:r>
              <a:rPr lang="hr-HR" sz="3100" dirty="0" err="1">
                <a:latin typeface="Arial" panose="020B0604020202020204" pitchFamily="34" charset="0"/>
                <a:cs typeface="Arial" panose="020B0604020202020204" pitchFamily="34" charset="0"/>
              </a:rPr>
              <a:t>expert</a:t>
            </a:r>
            <a:r>
              <a:rPr lang="hr-HR" sz="3100" dirty="0">
                <a:latin typeface="Arial" panose="020B0604020202020204" pitchFamily="34" charset="0"/>
                <a:cs typeface="Arial" panose="020B0604020202020204" pitchFamily="34" charset="0"/>
              </a:rPr>
              <a:t> </a:t>
            </a:r>
            <a:r>
              <a:rPr lang="hr-HR" sz="3100" dirty="0" err="1">
                <a:latin typeface="Arial" panose="020B0604020202020204" pitchFamily="34" charset="0"/>
                <a:cs typeface="Arial" panose="020B0604020202020204" pitchFamily="34" charset="0"/>
              </a:rPr>
              <a:t>interviews</a:t>
            </a:r>
            <a:br>
              <a:rPr lang="hr-HR" sz="3100" dirty="0">
                <a:latin typeface="Arial" panose="020B0604020202020204" pitchFamily="34" charset="0"/>
                <a:cs typeface="Arial" panose="020B0604020202020204" pitchFamily="34" charset="0"/>
              </a:rPr>
            </a:br>
            <a:br>
              <a:rPr lang="hr-HR" sz="3100" dirty="0">
                <a:latin typeface="Arial" panose="020B0604020202020204" pitchFamily="34" charset="0"/>
                <a:cs typeface="Arial" panose="020B0604020202020204" pitchFamily="34" charset="0"/>
              </a:rPr>
            </a:br>
            <a:r>
              <a:rPr lang="hr-HR" sz="3100" dirty="0">
                <a:latin typeface="Arial" panose="020B0604020202020204" pitchFamily="34" charset="0"/>
                <a:cs typeface="Arial" panose="020B0604020202020204" pitchFamily="34" charset="0"/>
              </a:rPr>
              <a:t>- </a:t>
            </a:r>
            <a:r>
              <a:rPr lang="en-GB" sz="3100" b="1" dirty="0">
                <a:latin typeface="Arial" panose="020B0604020202020204" pitchFamily="34" charset="0"/>
                <a:cs typeface="Arial" panose="020B0604020202020204" pitchFamily="34" charset="0"/>
              </a:rPr>
              <a:t>Fourth</a:t>
            </a:r>
            <a:r>
              <a:rPr lang="en-GB" sz="3100" dirty="0">
                <a:latin typeface="Arial" panose="020B0604020202020204" pitchFamily="34" charset="0"/>
                <a:cs typeface="Arial" panose="020B0604020202020204" pitchFamily="34" charset="0"/>
              </a:rPr>
              <a:t>, collected and analysed data gathered via </a:t>
            </a:r>
            <a:r>
              <a:rPr lang="hr-HR" sz="3100" b="1" dirty="0">
                <a:solidFill>
                  <a:srgbClr val="FF0000"/>
                </a:solidFill>
                <a:latin typeface="Arial" panose="020B0604020202020204" pitchFamily="34" charset="0"/>
                <a:cs typeface="Arial" panose="020B0604020202020204" pitchFamily="34" charset="0"/>
              </a:rPr>
              <a:t>2 </a:t>
            </a:r>
            <a:r>
              <a:rPr lang="hr-HR" sz="3100" b="1" dirty="0" err="1">
                <a:solidFill>
                  <a:srgbClr val="FF0000"/>
                </a:solidFill>
                <a:latin typeface="Arial" panose="020B0604020202020204" pitchFamily="34" charset="0"/>
                <a:cs typeface="Arial" panose="020B0604020202020204" pitchFamily="34" charset="0"/>
              </a:rPr>
              <a:t>diffrent</a:t>
            </a:r>
            <a:r>
              <a:rPr lang="hr-HR" sz="3100" b="1" dirty="0">
                <a:solidFill>
                  <a:srgbClr val="FF0000"/>
                </a:solidFill>
                <a:latin typeface="Arial" panose="020B0604020202020204" pitchFamily="34" charset="0"/>
                <a:cs typeface="Arial" panose="020B0604020202020204" pitchFamily="34" charset="0"/>
              </a:rPr>
              <a:t> </a:t>
            </a:r>
            <a:r>
              <a:rPr lang="en-GB" sz="3100" dirty="0">
                <a:latin typeface="Arial" panose="020B0604020202020204" pitchFamily="34" charset="0"/>
                <a:cs typeface="Arial" panose="020B0604020202020204" pitchFamily="34" charset="0"/>
              </a:rPr>
              <a:t>questionnaires </a:t>
            </a:r>
            <a:r>
              <a:rPr lang="hr-HR" sz="3100" dirty="0">
                <a:latin typeface="Arial" panose="020B0604020202020204" pitchFamily="34" charset="0"/>
                <a:cs typeface="Arial" panose="020B0604020202020204" pitchFamily="34" charset="0"/>
              </a:rPr>
              <a:t>(</a:t>
            </a:r>
            <a:r>
              <a:rPr lang="en-GB" sz="3100" dirty="0">
                <a:latin typeface="Arial" panose="020B0604020202020204" pitchFamily="34" charset="0"/>
                <a:cs typeface="Arial" panose="020B0604020202020204" pitchFamily="34" charset="0"/>
              </a:rPr>
              <a:t>law enforcement officials, </a:t>
            </a:r>
            <a:r>
              <a:rPr lang="en-US" sz="3100" dirty="0">
                <a:latin typeface="Arial" panose="020B0604020202020204" pitchFamily="34" charset="0"/>
                <a:cs typeface="Arial" panose="020B0604020202020204" pitchFamily="34" charset="0"/>
              </a:rPr>
              <a:t>government officials, military and security analysts, civil sector expert, weapons business practitioners</a:t>
            </a:r>
            <a:r>
              <a:rPr lang="hr-HR" sz="3100" dirty="0">
                <a:latin typeface="Arial" panose="020B0604020202020204" pitchFamily="34" charset="0"/>
                <a:cs typeface="Arial" panose="020B0604020202020204" pitchFamily="34" charset="0"/>
              </a:rPr>
              <a:t>)</a:t>
            </a:r>
            <a:endParaRPr lang="hr-HR" sz="3600" b="1" cap="none" dirty="0">
              <a:latin typeface="Arial" panose="020B0604020202020204" pitchFamily="34" charset="0"/>
              <a:cs typeface="Arial" panose="020B0604020202020204" pitchFamily="34" charset="0"/>
            </a:endParaRPr>
          </a:p>
        </p:txBody>
      </p:sp>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r>
              <a:rPr lang="en-GB" sz="2800" b="1" dirty="0"/>
              <a:t>The research methodology </a:t>
            </a:r>
            <a:r>
              <a:rPr lang="en-GB" sz="2800" dirty="0"/>
              <a:t>  </a:t>
            </a:r>
            <a:endParaRPr sz="2800" dirty="0"/>
          </a:p>
        </p:txBody>
      </p:sp>
    </p:spTree>
    <p:extLst>
      <p:ext uri="{BB962C8B-B14F-4D97-AF65-F5344CB8AC3E}">
        <p14:creationId xmlns:p14="http://schemas.microsoft.com/office/powerpoint/2010/main" val="186086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241E-2FDC-3549-9AAB-CB834D5598D8}"/>
              </a:ext>
            </a:extLst>
          </p:cNvPr>
          <p:cNvSpPr>
            <a:spLocks noGrp="1"/>
          </p:cNvSpPr>
          <p:nvPr>
            <p:ph type="ctrTitle"/>
          </p:nvPr>
        </p:nvSpPr>
        <p:spPr>
          <a:xfrm>
            <a:off x="893493" y="1071563"/>
            <a:ext cx="9902282" cy="4850431"/>
          </a:xfrm>
        </p:spPr>
        <p:txBody>
          <a:bodyPr>
            <a:noAutofit/>
          </a:bodyPr>
          <a:lstStyle/>
          <a:p>
            <a:pPr marL="438911" marR="438911" indent="-438911" defTabSz="438911">
              <a:lnSpc>
                <a:spcPct val="115000"/>
              </a:lnSpc>
              <a:spcBef>
                <a:spcPts val="900"/>
              </a:spcBef>
              <a:buSzPct val="125000"/>
              <a:buFontTx/>
              <a:buChar char="•"/>
              <a:defRPr sz="1919">
                <a:latin typeface="Calibri Light"/>
                <a:ea typeface="Calibri Light"/>
                <a:cs typeface="Calibri Light"/>
                <a:sym typeface="Calibri Light"/>
              </a:defRPr>
            </a:pPr>
            <a:r>
              <a:rPr lang="en-US" sz="2000" dirty="0">
                <a:latin typeface="Arial" panose="020B0604020202020204" pitchFamily="34" charset="0"/>
                <a:cs typeface="Arial" panose="020B0604020202020204" pitchFamily="34" charset="0"/>
              </a:rPr>
              <a:t>By 21 April 2017, a total of </a:t>
            </a:r>
            <a:r>
              <a:rPr lang="en-US" sz="2000" b="1" dirty="0">
                <a:latin typeface="Arial" panose="020B0604020202020204" pitchFamily="34" charset="0"/>
                <a:cs typeface="Arial" panose="020B0604020202020204" pitchFamily="34" charset="0"/>
              </a:rPr>
              <a:t>102 statistical questionnaires</a:t>
            </a:r>
            <a:r>
              <a:rPr lang="en-US" sz="2000" dirty="0">
                <a:latin typeface="Arial" panose="020B0604020202020204" pitchFamily="34" charset="0"/>
                <a:cs typeface="Arial" panose="020B0604020202020204" pitchFamily="34" charset="0"/>
              </a:rPr>
              <a:t> are collected, which are processed by the scientific methodology, through the IBM SPSS Software tool</a:t>
            </a:r>
            <a:br>
              <a:rPr lang="en-US" sz="2000" dirty="0">
                <a:latin typeface="Arial" panose="020B0604020202020204" pitchFamily="34" charset="0"/>
                <a:cs typeface="Arial" panose="020B0604020202020204" pitchFamily="34" charset="0"/>
              </a:rPr>
            </a:b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Q</a:t>
            </a:r>
            <a:r>
              <a:rPr lang="en-US" sz="2000" dirty="0" err="1">
                <a:latin typeface="Arial" panose="020B0604020202020204" pitchFamily="34" charset="0"/>
                <a:cs typeface="Arial" panose="020B0604020202020204" pitchFamily="34" charset="0"/>
              </a:rPr>
              <a:t>uestionnaires</a:t>
            </a:r>
            <a:r>
              <a:rPr lang="en-US" sz="2000" dirty="0">
                <a:latin typeface="Arial" panose="020B0604020202020204" pitchFamily="34" charset="0"/>
                <a:cs typeface="Arial" panose="020B0604020202020204" pitchFamily="34" charset="0"/>
              </a:rPr>
              <a:t> w</a:t>
            </a:r>
            <a:r>
              <a:rPr lang="hr-HR" sz="2000" dirty="0">
                <a:latin typeface="Arial" panose="020B0604020202020204" pitchFamily="34" charset="0"/>
                <a:cs typeface="Arial" panose="020B0604020202020204" pitchFamily="34" charset="0"/>
              </a:rPr>
              <a:t>ere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sen</a:t>
            </a:r>
            <a:r>
              <a:rPr lang="hr-HR" sz="2000"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only to people who were professionally engaged or are still dealing with the research area </a:t>
            </a:r>
            <a:r>
              <a:rPr lang="hr-HR" sz="2000" dirty="0">
                <a:latin typeface="Arial" panose="020B0604020202020204" pitchFamily="34" charset="0"/>
                <a:cs typeface="Arial" panose="020B0604020202020204" pitchFamily="34" charset="0"/>
              </a:rPr>
              <a:t>- </a:t>
            </a:r>
            <a:r>
              <a:rPr lang="en-US" sz="2000" b="1" dirty="0">
                <a:solidFill>
                  <a:srgbClr val="FF0000"/>
                </a:solidFill>
                <a:latin typeface="Arial" panose="020B0604020202020204" pitchFamily="34" charset="0"/>
                <a:cs typeface="Arial" panose="020B0604020202020204" pitchFamily="34" charset="0"/>
              </a:rPr>
              <a:t>PERCEPTION STUDY</a:t>
            </a:r>
            <a:br>
              <a:rPr lang="hr-HR" sz="2000" b="1" dirty="0">
                <a:solidFill>
                  <a:srgbClr val="FF0000"/>
                </a:solidFill>
                <a:latin typeface="Arial" panose="020B0604020202020204" pitchFamily="34" charset="0"/>
                <a:cs typeface="Arial" panose="020B0604020202020204" pitchFamily="34" charset="0"/>
              </a:rPr>
            </a:br>
            <a:br>
              <a:rPr lang="hr-HR" sz="2000" b="1" dirty="0">
                <a:solidFill>
                  <a:srgbClr val="FF0000"/>
                </a:solidFill>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Key experts interviews</a:t>
            </a:r>
            <a:r>
              <a:rPr lang="hr-HR" sz="2000" b="1"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government officials</a:t>
            </a:r>
            <a:r>
              <a:rPr lang="hr-H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military and security analysts, weapons business practitioners, weapons museum managers</a:t>
            </a:r>
            <a:br>
              <a:rPr lang="hr-HR" sz="2000" dirty="0">
                <a:latin typeface="Arial" panose="020B0604020202020204" pitchFamily="34" charset="0"/>
                <a:cs typeface="Arial" panose="020B0604020202020204" pitchFamily="34" charset="0"/>
              </a:rPr>
            </a:br>
            <a:br>
              <a:rPr lang="hr-HR" sz="2000" dirty="0">
                <a:latin typeface="Arial" panose="020B0604020202020204" pitchFamily="34" charset="0"/>
                <a:cs typeface="Arial" panose="020B0604020202020204" pitchFamily="34" charset="0"/>
              </a:rPr>
            </a:br>
            <a:r>
              <a:rPr lang="hr-HR" sz="2000" dirty="0">
                <a:latin typeface="Arial" panose="020B0604020202020204" pitchFamily="34" charset="0"/>
                <a:cs typeface="Arial" panose="020B0604020202020204" pitchFamily="34" charset="0"/>
              </a:rPr>
              <a:t>F</a:t>
            </a:r>
            <a:r>
              <a:rPr lang="en-US" sz="2000" dirty="0" err="1">
                <a:latin typeface="Arial" panose="020B0604020202020204" pitchFamily="34" charset="0"/>
                <a:cs typeface="Arial" panose="020B0604020202020204" pitchFamily="34" charset="0"/>
              </a:rPr>
              <a:t>ield</a:t>
            </a:r>
            <a:r>
              <a:rPr lang="en-US"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visit</a:t>
            </a:r>
            <a:r>
              <a:rPr lang="hr-HR" sz="2000" dirty="0">
                <a:latin typeface="Arial" panose="020B0604020202020204" pitchFamily="34" charset="0"/>
                <a:cs typeface="Arial" panose="020B0604020202020204" pitchFamily="34" charset="0"/>
              </a:rPr>
              <a:t> to </a:t>
            </a:r>
            <a:r>
              <a:rPr lang="hr-HR" sz="2000" dirty="0" err="1">
                <a:latin typeface="Arial" panose="020B0604020202020204" pitchFamily="34" charset="0"/>
                <a:cs typeface="Arial" panose="020B0604020202020204" pitchFamily="34" charset="0"/>
              </a:rPr>
              <a:t>the</a:t>
            </a:r>
            <a:r>
              <a:rPr lang="hr-H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largest Croatian company small arms and light </a:t>
            </a:r>
            <a:r>
              <a:rPr lang="hr-HR" sz="2000" dirty="0" err="1">
                <a:latin typeface="Arial" panose="020B0604020202020204" pitchFamily="34" charset="0"/>
                <a:cs typeface="Arial" panose="020B0604020202020204" pitchFamily="34" charset="0"/>
              </a:rPr>
              <a:t>firearms</a:t>
            </a:r>
            <a:r>
              <a:rPr lang="hr-H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HS Product Ltd</a:t>
            </a:r>
            <a:endParaRPr lang="hr-HR" sz="2000" b="1" cap="none" dirty="0">
              <a:latin typeface="Arial" panose="020B0604020202020204" pitchFamily="34" charset="0"/>
              <a:cs typeface="Arial" panose="020B0604020202020204" pitchFamily="34" charset="0"/>
            </a:endParaRPr>
          </a:p>
        </p:txBody>
      </p:sp>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r>
              <a:rPr lang="en-GB" sz="2800" b="1" dirty="0"/>
              <a:t>Statistical </a:t>
            </a:r>
            <a:r>
              <a:rPr lang="en-GB" sz="2800" b="1" dirty="0" err="1"/>
              <a:t>Questionnarie</a:t>
            </a:r>
            <a:endParaRPr sz="2800" dirty="0"/>
          </a:p>
        </p:txBody>
      </p:sp>
    </p:spTree>
    <p:extLst>
      <p:ext uri="{BB962C8B-B14F-4D97-AF65-F5344CB8AC3E}">
        <p14:creationId xmlns:p14="http://schemas.microsoft.com/office/powerpoint/2010/main" val="4130022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r>
              <a:rPr lang="en-GB" sz="2800" b="1" dirty="0"/>
              <a:t>Outline</a:t>
            </a:r>
            <a:endParaRPr sz="2800" dirty="0"/>
          </a:p>
        </p:txBody>
      </p:sp>
      <p:sp>
        <p:nvSpPr>
          <p:cNvPr id="6" name="Text Placeholder 3">
            <a:extLst>
              <a:ext uri="{FF2B5EF4-FFF2-40B4-BE49-F238E27FC236}">
                <a16:creationId xmlns:a16="http://schemas.microsoft.com/office/drawing/2014/main" id="{3ED61E6B-D1C7-ED45-96BF-9275F7A30DA0}"/>
              </a:ext>
            </a:extLst>
          </p:cNvPr>
          <p:cNvSpPr txBox="1">
            <a:spLocks/>
          </p:cNvSpPr>
          <p:nvPr/>
        </p:nvSpPr>
        <p:spPr>
          <a:xfrm>
            <a:off x="561669" y="1360677"/>
            <a:ext cx="11272192" cy="6451600"/>
          </a:xfrm>
          <a:prstGeom prst="rect">
            <a:avLst/>
          </a:prstGeom>
        </p:spPr>
        <p:txBody>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hangingPunct="1">
              <a:spcBef>
                <a:spcPts val="1200"/>
              </a:spcBef>
              <a:spcAft>
                <a:spcPts val="1200"/>
              </a:spcAft>
            </a:pPr>
            <a:r>
              <a:rPr lang="en-GB" sz="2400" dirty="0">
                <a:latin typeface="Arial" panose="020B0604020202020204" pitchFamily="34" charset="0"/>
                <a:cs typeface="Arial" panose="020B0604020202020204" pitchFamily="34" charset="0"/>
              </a:rPr>
              <a:t>Challenges</a:t>
            </a:r>
          </a:p>
          <a:p>
            <a:pPr hangingPunct="1">
              <a:spcBef>
                <a:spcPts val="1200"/>
              </a:spcBef>
              <a:spcAft>
                <a:spcPts val="1200"/>
              </a:spcAft>
              <a:buSzPct val="100000"/>
            </a:pPr>
            <a:r>
              <a:rPr lang="en-GB" sz="2400" dirty="0">
                <a:latin typeface="Arial" panose="020B0604020202020204" pitchFamily="34" charset="0"/>
                <a:cs typeface="Arial" panose="020B0604020202020204" pitchFamily="34" charset="0"/>
              </a:rPr>
              <a:t>Characteristics of the illegal firearms market</a:t>
            </a:r>
          </a:p>
          <a:p>
            <a:pPr hangingPunct="1">
              <a:spcBef>
                <a:spcPts val="1200"/>
              </a:spcBef>
              <a:spcAft>
                <a:spcPts val="1200"/>
              </a:spcAft>
              <a:buSzPct val="100000"/>
            </a:pPr>
            <a:r>
              <a:rPr lang="en-GB" sz="2400" dirty="0">
                <a:latin typeface="Arial" panose="020B0604020202020204" pitchFamily="34" charset="0"/>
                <a:cs typeface="Arial" panose="020B0604020202020204" pitchFamily="34" charset="0"/>
              </a:rPr>
              <a:t>Terrorist access to the illegal firearms market</a:t>
            </a:r>
          </a:p>
          <a:p>
            <a:pPr hangingPunct="1">
              <a:spcBef>
                <a:spcPts val="1200"/>
              </a:spcBef>
              <a:spcAft>
                <a:spcPts val="1200"/>
              </a:spcAft>
              <a:buSzPct val="100000"/>
            </a:pPr>
            <a:r>
              <a:rPr lang="en-GB" sz="2400" dirty="0">
                <a:latin typeface="Arial" panose="020B0604020202020204" pitchFamily="34" charset="0"/>
                <a:cs typeface="Arial" panose="020B0604020202020204" pitchFamily="34" charset="0"/>
              </a:rPr>
              <a:t>National policy to fight terrorist access to the illegal firearms market</a:t>
            </a:r>
          </a:p>
          <a:p>
            <a:pPr hangingPunct="1">
              <a:spcBef>
                <a:spcPts val="1200"/>
              </a:spcBef>
              <a:spcAft>
                <a:spcPts val="1200"/>
              </a:spcAft>
            </a:pPr>
            <a:r>
              <a:rPr lang="en-GB" sz="2400" dirty="0">
                <a:latin typeface="Arial" panose="020B0604020202020204" pitchFamily="34" charset="0"/>
                <a:cs typeface="Arial" panose="020B0604020202020204" pitchFamily="34" charset="0"/>
              </a:rPr>
              <a:t>Next steps</a:t>
            </a:r>
          </a:p>
        </p:txBody>
      </p:sp>
    </p:spTree>
    <p:extLst>
      <p:ext uri="{BB962C8B-B14F-4D97-AF65-F5344CB8AC3E}">
        <p14:creationId xmlns:p14="http://schemas.microsoft.com/office/powerpoint/2010/main" val="303518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r>
              <a:rPr lang="en-GB" sz="2800" b="1" dirty="0"/>
              <a:t>Challenges</a:t>
            </a:r>
            <a:endParaRPr sz="2800" dirty="0"/>
          </a:p>
        </p:txBody>
      </p:sp>
      <p:sp>
        <p:nvSpPr>
          <p:cNvPr id="4" name="Shape 228">
            <a:extLst>
              <a:ext uri="{FF2B5EF4-FFF2-40B4-BE49-F238E27FC236}">
                <a16:creationId xmlns:a16="http://schemas.microsoft.com/office/drawing/2014/main" id="{E506670A-6934-1F4B-90B0-7C033A3F7240}"/>
              </a:ext>
            </a:extLst>
          </p:cNvPr>
          <p:cNvSpPr/>
          <p:nvPr/>
        </p:nvSpPr>
        <p:spPr>
          <a:xfrm>
            <a:off x="738335" y="1116485"/>
            <a:ext cx="11005990" cy="46128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endParaRPr sz="2000" dirty="0"/>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L</a:t>
            </a:r>
            <a:r>
              <a:rPr lang="en-US" sz="2000" dirty="0" err="1">
                <a:latin typeface="Arial" panose="020B0604020202020204" pitchFamily="34" charset="0"/>
                <a:cs typeface="Arial" panose="020B0604020202020204" pitchFamily="34" charset="0"/>
                <a:sym typeface="Calibri Light"/>
              </a:rPr>
              <a:t>ack</a:t>
            </a:r>
            <a:r>
              <a:rPr lang="en-US" sz="2000" dirty="0">
                <a:latin typeface="Arial" panose="020B0604020202020204" pitchFamily="34" charset="0"/>
                <a:cs typeface="Arial" panose="020B0604020202020204" pitchFamily="34" charset="0"/>
                <a:sym typeface="Calibri Light"/>
              </a:rPr>
              <a:t> of earlier deep research on this issue</a:t>
            </a:r>
            <a:endParaRPr sz="2000" dirty="0">
              <a:latin typeface="Arial" panose="020B0604020202020204" pitchFamily="34" charset="0"/>
              <a:cs typeface="Arial" panose="020B0604020202020204" pitchFamily="34" charset="0"/>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F</a:t>
            </a:r>
            <a:r>
              <a:rPr lang="en-US" sz="2000" dirty="0" err="1">
                <a:latin typeface="Arial" panose="020B0604020202020204" pitchFamily="34" charset="0"/>
                <a:cs typeface="Arial" panose="020B0604020202020204" pitchFamily="34" charset="0"/>
                <a:sym typeface="Calibri Light"/>
              </a:rPr>
              <a:t>ragmentation</a:t>
            </a:r>
            <a:r>
              <a:rPr lang="en-US" sz="2000" dirty="0">
                <a:latin typeface="Arial" panose="020B0604020202020204" pitchFamily="34" charset="0"/>
                <a:cs typeface="Arial" panose="020B0604020202020204" pitchFamily="34" charset="0"/>
                <a:sym typeface="Calibri Light"/>
              </a:rPr>
              <a:t> of available data</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L</a:t>
            </a:r>
            <a:r>
              <a:rPr lang="en-US" sz="2000" dirty="0" err="1">
                <a:latin typeface="Arial" panose="020B0604020202020204" pitchFamily="34" charset="0"/>
                <a:cs typeface="Arial" panose="020B0604020202020204" pitchFamily="34" charset="0"/>
                <a:sym typeface="Calibri Light"/>
              </a:rPr>
              <a:t>imited</a:t>
            </a:r>
            <a:r>
              <a:rPr lang="en-US" sz="2000" dirty="0">
                <a:latin typeface="Arial" panose="020B0604020202020204" pitchFamily="34" charset="0"/>
                <a:cs typeface="Arial" panose="020B0604020202020204" pitchFamily="34" charset="0"/>
                <a:sym typeface="Calibri Light"/>
              </a:rPr>
              <a:t> availability of empirical knowledge</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G</a:t>
            </a:r>
            <a:r>
              <a:rPr lang="en-US" sz="2000" dirty="0" err="1">
                <a:latin typeface="Arial" panose="020B0604020202020204" pitchFamily="34" charset="0"/>
                <a:cs typeface="Arial" panose="020B0604020202020204" pitchFamily="34" charset="0"/>
                <a:sym typeface="Calibri Light"/>
              </a:rPr>
              <a:t>reat</a:t>
            </a:r>
            <a:r>
              <a:rPr lang="en-US" sz="2000" dirty="0">
                <a:latin typeface="Arial" panose="020B0604020202020204" pitchFamily="34" charset="0"/>
                <a:cs typeface="Arial" panose="020B0604020202020204" pitchFamily="34" charset="0"/>
                <a:sym typeface="Calibri Light"/>
              </a:rPr>
              <a:t> reluctance of experts to communicate with researchers</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G</a:t>
            </a:r>
            <a:r>
              <a:rPr lang="en-US" sz="2000" dirty="0" err="1">
                <a:latin typeface="Arial" panose="020B0604020202020204" pitchFamily="34" charset="0"/>
                <a:cs typeface="Arial" panose="020B0604020202020204" pitchFamily="34" charset="0"/>
                <a:sym typeface="Calibri Light"/>
              </a:rPr>
              <a:t>enerally</a:t>
            </a:r>
            <a:r>
              <a:rPr lang="en-US" sz="2000" dirty="0">
                <a:latin typeface="Arial" panose="020B0604020202020204" pitchFamily="34" charset="0"/>
                <a:cs typeface="Arial" panose="020B0604020202020204" pitchFamily="34" charset="0"/>
                <a:sym typeface="Calibri Light"/>
              </a:rPr>
              <a:t>, publicly available materials contain little data relevant to the research of this type</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L</a:t>
            </a:r>
            <a:r>
              <a:rPr lang="en-US" sz="2000" dirty="0" err="1">
                <a:latin typeface="Arial" panose="020B0604020202020204" pitchFamily="34" charset="0"/>
                <a:cs typeface="Arial" panose="020B0604020202020204" pitchFamily="34" charset="0"/>
                <a:sym typeface="Calibri Light"/>
              </a:rPr>
              <a:t>ack</a:t>
            </a:r>
            <a:r>
              <a:rPr lang="en-US" sz="2000" dirty="0">
                <a:latin typeface="Arial" panose="020B0604020202020204" pitchFamily="34" charset="0"/>
                <a:cs typeface="Arial" panose="020B0604020202020204" pitchFamily="34" charset="0"/>
                <a:sym typeface="Calibri Light"/>
              </a:rPr>
              <a:t> of national databases that contain material of relevance for this project</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en-US" sz="2000" dirty="0">
                <a:latin typeface="Arial" panose="020B0604020202020204" pitchFamily="34" charset="0"/>
                <a:cs typeface="Arial" panose="020B0604020202020204" pitchFamily="34" charset="0"/>
                <a:sym typeface="Calibri Light"/>
              </a:rPr>
              <a:t>Concerning the collected data there was also a challenge of comparing and verifying datasets</a:t>
            </a:r>
            <a:endParaRPr lang="hr-HR" sz="2000" dirty="0">
              <a:latin typeface="Arial" panose="020B0604020202020204" pitchFamily="34" charset="0"/>
              <a:cs typeface="Arial" panose="020B0604020202020204" pitchFamily="34" charset="0"/>
              <a:sym typeface="Calibri Light"/>
            </a:endParaRPr>
          </a:p>
          <a:p>
            <a:pPr marL="438911" marR="438911" indent="-438911" algn="l" defTabSz="438911">
              <a:lnSpc>
                <a:spcPct val="115000"/>
              </a:lnSpc>
              <a:spcBef>
                <a:spcPts val="900"/>
              </a:spcBef>
              <a:buSzPct val="125000"/>
              <a:buChar char="•"/>
              <a:defRPr sz="1919">
                <a:latin typeface="Calibri Light"/>
                <a:ea typeface="Calibri Light"/>
                <a:cs typeface="Calibri Light"/>
                <a:sym typeface="Calibri Light"/>
              </a:defRPr>
            </a:pPr>
            <a:r>
              <a:rPr lang="hr-HR" sz="2000" dirty="0">
                <a:latin typeface="Arial" panose="020B0604020202020204" pitchFamily="34" charset="0"/>
                <a:cs typeface="Arial" panose="020B0604020202020204" pitchFamily="34" charset="0"/>
                <a:sym typeface="Calibri Light"/>
              </a:rPr>
              <a:t>I</a:t>
            </a:r>
            <a:r>
              <a:rPr lang="en-US" sz="2000" dirty="0">
                <a:latin typeface="Arial" panose="020B0604020202020204" pitchFamily="34" charset="0"/>
                <a:cs typeface="Arial" panose="020B0604020202020204" pitchFamily="34" charset="0"/>
                <a:sym typeface="Calibri Light"/>
              </a:rPr>
              <a:t>t took a lot of time to try to obtain relevant data</a:t>
            </a:r>
            <a:r>
              <a:rPr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062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5" name="Shape 184">
            <a:extLst>
              <a:ext uri="{FF2B5EF4-FFF2-40B4-BE49-F238E27FC236}">
                <a16:creationId xmlns:a16="http://schemas.microsoft.com/office/drawing/2014/main" id="{A46DE97E-49E7-1740-8B20-618FEB5666F5}"/>
              </a:ext>
            </a:extLst>
          </p:cNvPr>
          <p:cNvSpPr/>
          <p:nvPr/>
        </p:nvSpPr>
        <p:spPr>
          <a:xfrm>
            <a:off x="750796" y="1070517"/>
            <a:ext cx="10589995" cy="47169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lnSpcReduction="10000"/>
          </a:bodyPr>
          <a:lstStyle/>
          <a:p>
            <a:pPr marL="342900" indent="-342900" algn="l">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 Republic of Croatia, due to </a:t>
            </a:r>
            <a:r>
              <a:rPr lang="hr-HR" sz="2000" dirty="0">
                <a:latin typeface="Arial" panose="020B0604020202020204" pitchFamily="34" charset="0"/>
                <a:cs typeface="Arial" panose="020B0604020202020204" pitchFamily="34" charset="0"/>
              </a:rPr>
              <a:t>many diffrent reasons, </a:t>
            </a:r>
            <a:r>
              <a:rPr lang="en-US" sz="2000" dirty="0">
                <a:latin typeface="Arial" panose="020B0604020202020204" pitchFamily="34" charset="0"/>
                <a:cs typeface="Arial" panose="020B0604020202020204" pitchFamily="34" charset="0"/>
              </a:rPr>
              <a:t>has a</a:t>
            </a:r>
            <a:r>
              <a:rPr lang="en-US" sz="2000" b="1" dirty="0">
                <a:latin typeface="Arial" panose="020B0604020202020204" pitchFamily="34" charset="0"/>
                <a:cs typeface="Arial" panose="020B0604020202020204" pitchFamily="34" charset="0"/>
              </a:rPr>
              <a:t> considerable problem </a:t>
            </a:r>
            <a:r>
              <a:rPr lang="en-US" sz="2000" dirty="0">
                <a:latin typeface="Arial" panose="020B0604020202020204" pitchFamily="34" charset="0"/>
                <a:cs typeface="Arial" panose="020B0604020202020204" pitchFamily="34" charset="0"/>
              </a:rPr>
              <a:t>with the amount of small arms and light </a:t>
            </a:r>
            <a:r>
              <a:rPr lang="hr-HR" sz="2000" dirty="0">
                <a:latin typeface="Arial" panose="020B0604020202020204" pitchFamily="34" charset="0"/>
                <a:cs typeface="Arial" panose="020B0604020202020204" pitchFamily="34" charset="0"/>
              </a:rPr>
              <a:t>fireamrs </a:t>
            </a:r>
            <a:r>
              <a:rPr lang="en-US" sz="2000" dirty="0">
                <a:latin typeface="Arial" panose="020B0604020202020204" pitchFamily="34" charset="0"/>
                <a:cs typeface="Arial" panose="020B0604020202020204" pitchFamily="34" charset="0"/>
              </a:rPr>
              <a:t>that is in the illegal possession of citizens</a:t>
            </a:r>
          </a:p>
          <a:p>
            <a:pPr marL="342900" indent="-342900" algn="l">
              <a:spcBef>
                <a:spcPts val="300"/>
              </a:spcBef>
              <a:buFont typeface="Arial" panose="020B0604020202020204" pitchFamily="34" charset="0"/>
              <a:buChar char="•"/>
            </a:pP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hr-HR" sz="2000" dirty="0">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t is </a:t>
            </a:r>
            <a:r>
              <a:rPr lang="en-US" sz="2000" b="1" dirty="0">
                <a:latin typeface="Arial" panose="020B0604020202020204" pitchFamily="34" charset="0"/>
                <a:cs typeface="Arial" panose="020B0604020202020204" pitchFamily="34" charset="0"/>
              </a:rPr>
              <a:t>extremely difficult </a:t>
            </a:r>
            <a:r>
              <a:rPr lang="en-US" sz="2000" dirty="0">
                <a:latin typeface="Arial" panose="020B0604020202020204" pitchFamily="34" charset="0"/>
                <a:cs typeface="Arial" panose="020B0604020202020204" pitchFamily="34" charset="0"/>
              </a:rPr>
              <a:t>and very ungrateful to try to assume a numerical size</a:t>
            </a:r>
            <a:r>
              <a:rPr lang="hr-HR" sz="2000" dirty="0">
                <a:latin typeface="Arial" panose="020B0604020202020204" pitchFamily="34" charset="0"/>
                <a:cs typeface="Arial" panose="020B0604020202020204" pitchFamily="34" charset="0"/>
              </a:rPr>
              <a:t> of the </a:t>
            </a:r>
            <a:r>
              <a:rPr lang="en-US" sz="2000" dirty="0">
                <a:latin typeface="Arial" panose="020B0604020202020204" pitchFamily="34" charset="0"/>
                <a:cs typeface="Arial" panose="020B0604020202020204" pitchFamily="34" charset="0"/>
              </a:rPr>
              <a:t>illicit firearms market</a:t>
            </a: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endParaRPr lang="hr-HR" sz="2000" b="1"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hr-HR" sz="2000" b="1" dirty="0">
                <a:latin typeface="Arial" panose="020B0604020202020204" pitchFamily="34" charset="0"/>
                <a:cs typeface="Arial" panose="020B0604020202020204" pitchFamily="34" charset="0"/>
              </a:rPr>
              <a:t>M</a:t>
            </a:r>
            <a:r>
              <a:rPr lang="en-US" sz="2000" b="1" dirty="0" err="1">
                <a:latin typeface="Arial" panose="020B0604020202020204" pitchFamily="34" charset="0"/>
                <a:cs typeface="Arial" panose="020B0604020202020204" pitchFamily="34" charset="0"/>
              </a:rPr>
              <a:t>ostly</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semi-automatic and automatic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such as pistols and various versions of the AK-47 machine gun</a:t>
            </a: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 average price ranges </a:t>
            </a:r>
            <a:r>
              <a:rPr lang="en-US" sz="2000" b="1" dirty="0">
                <a:latin typeface="Arial" panose="020B0604020202020204" pitchFamily="34" charset="0"/>
                <a:cs typeface="Arial" panose="020B0604020202020204" pitchFamily="34" charset="0"/>
              </a:rPr>
              <a:t>from 100 to 500 </a:t>
            </a:r>
            <a:r>
              <a:rPr lang="hr-HR" sz="2000" b="1" dirty="0">
                <a:latin typeface="Arial" panose="020B0604020202020204" pitchFamily="34" charset="0"/>
                <a:cs typeface="Arial" panose="020B0604020202020204" pitchFamily="34" charset="0"/>
              </a:rPr>
              <a:t>E</a:t>
            </a:r>
            <a:r>
              <a:rPr lang="en-US" sz="2000" b="1" dirty="0" err="1">
                <a:latin typeface="Arial" panose="020B0604020202020204" pitchFamily="34" charset="0"/>
                <a:cs typeface="Arial" panose="020B0604020202020204" pitchFamily="34" charset="0"/>
              </a:rPr>
              <a:t>uro</a:t>
            </a:r>
            <a:r>
              <a:rPr lang="en-US" sz="2000" dirty="0">
                <a:latin typeface="Arial" panose="020B0604020202020204" pitchFamily="34" charset="0"/>
                <a:cs typeface="Arial" panose="020B0604020202020204" pitchFamily="34" charset="0"/>
              </a:rPr>
              <a:t> per piece depending on the type of </a:t>
            </a:r>
            <a:r>
              <a:rPr lang="hr-HR" sz="2000" dirty="0">
                <a:latin typeface="Arial" panose="020B0604020202020204" pitchFamily="34" charset="0"/>
                <a:cs typeface="Arial" panose="020B0604020202020204" pitchFamily="34" charset="0"/>
              </a:rPr>
              <a:t>firearm</a:t>
            </a:r>
          </a:p>
          <a:p>
            <a:pPr marL="342900" indent="-342900" algn="l">
              <a:spcBef>
                <a:spcPts val="300"/>
              </a:spcBef>
              <a:buFont typeface="Arial" panose="020B0604020202020204" pitchFamily="34" charset="0"/>
              <a:buChar char="•"/>
            </a:pP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hr-HR" sz="2000" dirty="0">
                <a:latin typeface="Arial" panose="020B0604020202020204" pitchFamily="34" charset="0"/>
                <a:cs typeface="Arial" panose="020B0604020202020204" pitchFamily="34" charset="0"/>
              </a:rPr>
              <a:t>I</a:t>
            </a:r>
            <a:r>
              <a:rPr lang="en-US" sz="2000" dirty="0" err="1">
                <a:latin typeface="Arial" panose="020B0604020202020204" pitchFamily="34" charset="0"/>
                <a:cs typeface="Arial" panose="020B0604020202020204" pitchFamily="34" charset="0"/>
              </a:rPr>
              <a:t>llegal</a:t>
            </a:r>
            <a:r>
              <a:rPr lang="en-US" sz="2000" dirty="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firearms</a:t>
            </a:r>
            <a:r>
              <a:rPr lang="en-US" sz="2000" dirty="0">
                <a:latin typeface="Arial" panose="020B0604020202020204" pitchFamily="34" charset="0"/>
                <a:cs typeface="Arial" panose="020B0604020202020204" pitchFamily="34" charset="0"/>
              </a:rPr>
              <a:t> market is </a:t>
            </a:r>
            <a:r>
              <a:rPr lang="en-US" sz="2000" b="1" dirty="0">
                <a:latin typeface="Arial" panose="020B0604020202020204" pitchFamily="34" charset="0"/>
                <a:cs typeface="Arial" panose="020B0604020202020204" pitchFamily="34" charset="0"/>
              </a:rPr>
              <a:t>small</a:t>
            </a:r>
            <a:r>
              <a:rPr lang="en-US" sz="2000" dirty="0">
                <a:latin typeface="Arial" panose="020B0604020202020204" pitchFamily="34" charset="0"/>
                <a:cs typeface="Arial" panose="020B0604020202020204" pitchFamily="34" charset="0"/>
              </a:rPr>
              <a:t> - although there is a larger amount of illegal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in the Republic of Croatia - and </a:t>
            </a:r>
            <a:r>
              <a:rPr lang="en-US" sz="2000" b="1" dirty="0">
                <a:latin typeface="Arial" panose="020B0604020202020204" pitchFamily="34" charset="0"/>
                <a:cs typeface="Arial" panose="020B0604020202020204" pitchFamily="34" charset="0"/>
              </a:rPr>
              <a:t>poorly active</a:t>
            </a:r>
            <a:endParaRPr lang="hr-HR" sz="2000" b="1"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hr-HR" sz="2000" dirty="0">
                <a:latin typeface="Arial" panose="020B0604020202020204" pitchFamily="34" charset="0"/>
                <a:cs typeface="Arial" panose="020B0604020202020204" pitchFamily="34" charset="0"/>
              </a:rPr>
              <a:t>I</a:t>
            </a:r>
            <a:r>
              <a:rPr lang="en-US" sz="2000" dirty="0" err="1">
                <a:latin typeface="Arial" panose="020B0604020202020204" pitchFamily="34" charset="0"/>
                <a:cs typeface="Arial" panose="020B0604020202020204" pitchFamily="34" charset="0"/>
              </a:rPr>
              <a:t>llegally</a:t>
            </a:r>
            <a:r>
              <a:rPr lang="en-US" sz="2000" dirty="0">
                <a:latin typeface="Arial" panose="020B0604020202020204" pitchFamily="34" charset="0"/>
                <a:cs typeface="Arial" panose="020B0604020202020204" pitchFamily="34" charset="0"/>
              </a:rPr>
              <a:t> possessed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can be found </a:t>
            </a:r>
            <a:r>
              <a:rPr lang="en-US" sz="2000" b="1" dirty="0">
                <a:latin typeface="Arial" panose="020B0604020202020204" pitchFamily="34" charset="0"/>
                <a:cs typeface="Arial" panose="020B0604020202020204" pitchFamily="34" charset="0"/>
              </a:rPr>
              <a:t>all over the Croatia</a:t>
            </a:r>
            <a:r>
              <a:rPr lang="en-US" sz="2000" dirty="0">
                <a:latin typeface="Arial" panose="020B0604020202020204" pitchFamily="34" charset="0"/>
                <a:cs typeface="Arial" panose="020B0604020202020204" pitchFamily="34" charset="0"/>
              </a:rPr>
              <a:t>, their initial journey began from areas that were once included in direct military operations</a:t>
            </a:r>
            <a:endParaRPr lang="hr-HR" sz="2000" dirty="0">
              <a:latin typeface="Arial" panose="020B0604020202020204" pitchFamily="34" charset="0"/>
              <a:cs typeface="Arial" panose="020B0604020202020204" pitchFamily="34" charset="0"/>
            </a:endParaRPr>
          </a:p>
          <a:p>
            <a:pPr algn="l">
              <a:spcBef>
                <a:spcPts val="300"/>
              </a:spcBef>
            </a:pPr>
            <a:endParaRPr lang="hr-HR" sz="2000" b="1"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13DB529-B91B-5640-80D4-0AB73D35CAD0}"/>
              </a:ext>
            </a:extLst>
          </p:cNvPr>
          <p:cNvSpPr/>
          <p:nvPr/>
        </p:nvSpPr>
        <p:spPr>
          <a:xfrm>
            <a:off x="6045793" y="142234"/>
            <a:ext cx="4342664"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Availability</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of</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illicit</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firearms</a:t>
            </a:r>
            <a:r>
              <a:rPr lang="hr-HR"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7544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197765" y="0"/>
            <a:ext cx="4451650"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6045793" y="142234"/>
            <a:ext cx="4714752"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Actors</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and</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sources</a:t>
            </a:r>
            <a:r>
              <a:rPr lang="hr-HR" sz="2400" b="1" dirty="0">
                <a:latin typeface="Arial" panose="020B0604020202020204" pitchFamily="34" charset="0"/>
                <a:cs typeface="Arial" panose="020B0604020202020204" pitchFamily="34" charset="0"/>
              </a:rPr>
              <a:t> for </a:t>
            </a:r>
            <a:r>
              <a:rPr lang="hr-HR" sz="2400" b="1" dirty="0" err="1">
                <a:latin typeface="Arial" panose="020B0604020202020204" pitchFamily="34" charset="0"/>
                <a:cs typeface="Arial" panose="020B0604020202020204" pitchFamily="34" charset="0"/>
              </a:rPr>
              <a:t>the</a:t>
            </a:r>
            <a:r>
              <a:rPr lang="hr-HR" sz="2400" b="1" dirty="0">
                <a:latin typeface="Arial" panose="020B0604020202020204" pitchFamily="34" charset="0"/>
                <a:cs typeface="Arial" panose="020B0604020202020204" pitchFamily="34" charset="0"/>
              </a:rPr>
              <a:t> IFM</a:t>
            </a:r>
          </a:p>
        </p:txBody>
      </p:sp>
      <p:sp>
        <p:nvSpPr>
          <p:cNvPr id="6" name="Shape 228">
            <a:extLst>
              <a:ext uri="{FF2B5EF4-FFF2-40B4-BE49-F238E27FC236}">
                <a16:creationId xmlns:a16="http://schemas.microsoft.com/office/drawing/2014/main" id="{DACE733C-92A2-344A-AD63-404C4CB2EE3B}"/>
              </a:ext>
            </a:extLst>
          </p:cNvPr>
          <p:cNvSpPr/>
          <p:nvPr/>
        </p:nvSpPr>
        <p:spPr>
          <a:xfrm>
            <a:off x="524107" y="1492425"/>
            <a:ext cx="11128918" cy="396044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342900" indent="-342900" algn="l">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Illegal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market is </a:t>
            </a:r>
            <a:r>
              <a:rPr lang="en-US" sz="2000" b="1" dirty="0">
                <a:latin typeface="Arial" panose="020B0604020202020204" pitchFamily="34" charset="0"/>
                <a:cs typeface="Arial" panose="020B0604020202020204" pitchFamily="34" charset="0"/>
              </a:rPr>
              <a:t>mostly filled </a:t>
            </a:r>
            <a:r>
              <a:rPr lang="en-US" sz="2000" dirty="0">
                <a:latin typeface="Arial" panose="020B0604020202020204" pitchFamily="34" charset="0"/>
                <a:cs typeface="Arial" panose="020B0604020202020204" pitchFamily="34" charset="0"/>
              </a:rPr>
              <a:t>in such a way that citizens who illegally possess weapons since the Homeland War </a:t>
            </a:r>
            <a:r>
              <a:rPr lang="hr-HR" sz="2000" dirty="0">
                <a:latin typeface="Arial" panose="020B0604020202020204" pitchFamily="34" charset="0"/>
                <a:cs typeface="Arial" panose="020B0604020202020204" pitchFamily="34" charset="0"/>
              </a:rPr>
              <a:t>(</a:t>
            </a:r>
            <a:r>
              <a:rPr lang="hr-HR" sz="2000" b="1" dirty="0">
                <a:latin typeface="Arial" panose="020B0604020202020204" pitchFamily="34" charset="0"/>
                <a:cs typeface="Arial" panose="020B0604020202020204" pitchFamily="34" charset="0"/>
              </a:rPr>
              <a:t>1991-1995</a:t>
            </a:r>
            <a:r>
              <a:rPr lang="hr-H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buy or sell that </a:t>
            </a:r>
            <a:r>
              <a:rPr lang="hr-HR" sz="2000" dirty="0">
                <a:latin typeface="Arial" panose="020B0604020202020204" pitchFamily="34" charset="0"/>
                <a:cs typeface="Arial" panose="020B0604020202020204" pitchFamily="34" charset="0"/>
              </a:rPr>
              <a:t>firearms</a:t>
            </a:r>
          </a:p>
          <a:p>
            <a:pPr marL="342900" indent="-342900" algn="l">
              <a:spcBef>
                <a:spcPts val="300"/>
              </a:spcBef>
              <a:buFont typeface="Arial" panose="020B0604020202020204" pitchFamily="34" charset="0"/>
              <a:buChar char="•"/>
            </a:pPr>
            <a:r>
              <a:rPr lang="hr-HR" sz="2000"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here is a small amount of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that </a:t>
            </a:r>
            <a:r>
              <a:rPr lang="en-US" sz="2000" b="1" dirty="0">
                <a:latin typeface="Arial" panose="020B0604020202020204" pitchFamily="34" charset="0"/>
                <a:cs typeface="Arial" panose="020B0604020202020204" pitchFamily="34" charset="0"/>
              </a:rPr>
              <a:t>individuals</a:t>
            </a:r>
            <a:r>
              <a:rPr lang="en-US" sz="2000" dirty="0">
                <a:latin typeface="Arial" panose="020B0604020202020204" pitchFamily="34" charset="0"/>
                <a:cs typeface="Arial" panose="020B0604020202020204" pitchFamily="34" charset="0"/>
              </a:rPr>
              <a:t> put into circulation on the illegal market, it is not an organized activity and it is harder to obtain larger amounts of </a:t>
            </a:r>
            <a:r>
              <a:rPr lang="hr-HR" sz="2000" dirty="0">
                <a:latin typeface="Arial" panose="020B0604020202020204" pitchFamily="34" charset="0"/>
                <a:cs typeface="Arial" panose="020B0604020202020204" pitchFamily="34" charset="0"/>
              </a:rPr>
              <a:t>firearms</a:t>
            </a:r>
          </a:p>
          <a:p>
            <a:pPr marL="342900" indent="-342900" algn="l">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Illegal </a:t>
            </a:r>
            <a:r>
              <a:rPr lang="hr-HR" sz="2000" dirty="0">
                <a:latin typeface="Arial" panose="020B0604020202020204" pitchFamily="34" charset="0"/>
                <a:cs typeface="Arial" panose="020B0604020202020204" pitchFamily="34" charset="0"/>
              </a:rPr>
              <a:t>firearms </a:t>
            </a:r>
            <a:r>
              <a:rPr lang="en-US" sz="2000" dirty="0">
                <a:latin typeface="Arial" panose="020B0604020202020204" pitchFamily="34" charset="0"/>
                <a:cs typeface="Arial" panose="020B0604020202020204" pitchFamily="34" charset="0"/>
              </a:rPr>
              <a:t>are predominantly acquired by </a:t>
            </a:r>
            <a:r>
              <a:rPr lang="en-US" sz="2000" b="1" dirty="0">
                <a:latin typeface="Arial" panose="020B0604020202020204" pitchFamily="34" charset="0"/>
                <a:cs typeface="Arial" panose="020B0604020202020204" pitchFamily="34" charset="0"/>
              </a:rPr>
              <a:t>citizens for their own needs </a:t>
            </a:r>
            <a:r>
              <a:rPr lang="en-US" sz="2000" dirty="0">
                <a:latin typeface="Arial" panose="020B0604020202020204" pitchFamily="34" charset="0"/>
                <a:cs typeface="Arial" panose="020B0604020202020204" pitchFamily="34" charset="0"/>
              </a:rPr>
              <a:t>from a variety of different motives and reasons and they are not trading with them</a:t>
            </a: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en-US" sz="2000" b="1" dirty="0">
                <a:latin typeface="Arial" panose="020B0604020202020204" pitchFamily="34" charset="0"/>
                <a:cs typeface="Arial" panose="020B0604020202020204" pitchFamily="34" charset="0"/>
              </a:rPr>
              <a:t>The profile analysis </a:t>
            </a:r>
            <a:r>
              <a:rPr lang="en-US" sz="2000" dirty="0">
                <a:latin typeface="Arial" panose="020B0604020202020204" pitchFamily="34" charset="0"/>
                <a:cs typeface="Arial" panose="020B0604020202020204" pitchFamily="34" charset="0"/>
              </a:rPr>
              <a:t>of buyers and sellers tells us that these are mostly individuals</a:t>
            </a: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As far as smugglers are concerned, it is not excluded that there are occasional organized criminal groups, but there is </a:t>
            </a:r>
            <a:r>
              <a:rPr lang="en-US" sz="2000" b="1" dirty="0">
                <a:latin typeface="Arial" panose="020B0604020202020204" pitchFamily="34" charset="0"/>
                <a:cs typeface="Arial" panose="020B0604020202020204" pitchFamily="34" charset="0"/>
              </a:rPr>
              <a:t>no evidence </a:t>
            </a:r>
            <a:r>
              <a:rPr lang="en-US" sz="2000" dirty="0">
                <a:latin typeface="Arial" panose="020B0604020202020204" pitchFamily="34" charset="0"/>
                <a:cs typeface="Arial" panose="020B0604020202020204" pitchFamily="34" charset="0"/>
              </a:rPr>
              <a:t>for something like that which does not exclude such possibility</a:t>
            </a:r>
            <a:endParaRPr lang="hr-HR" sz="2000" dirty="0">
              <a:latin typeface="Arial" panose="020B0604020202020204" pitchFamily="34" charset="0"/>
              <a:cs typeface="Arial" panose="020B0604020202020204" pitchFamily="34" charset="0"/>
            </a:endParaRPr>
          </a:p>
          <a:p>
            <a:pPr marL="342900" indent="-342900" algn="l">
              <a:spcBef>
                <a:spcPts val="300"/>
              </a:spcBef>
              <a:buFont typeface="Arial" panose="020B0604020202020204" pitchFamily="34" charset="0"/>
              <a:buChar char="•"/>
            </a:pPr>
            <a:r>
              <a:rPr lang="hr-HR" sz="2000" dirty="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a wider context</a:t>
            </a:r>
            <a:r>
              <a:rPr lang="hr-HR"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Balkan route</a:t>
            </a:r>
            <a:r>
              <a:rPr lang="hr-H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it</a:t>
            </a:r>
            <a:r>
              <a:rPr lang="en-US" sz="2000" dirty="0">
                <a:latin typeface="Arial" panose="020B0604020202020204" pitchFamily="34" charset="0"/>
                <a:cs typeface="Arial" panose="020B0604020202020204" pitchFamily="34" charset="0"/>
              </a:rPr>
              <a:t> is a very realistic assumption </a:t>
            </a:r>
            <a:r>
              <a:rPr lang="en-US" sz="2000" dirty="0">
                <a:latin typeface="Calibri" panose="020F0502020204030204" pitchFamily="34" charset="0"/>
                <a:cs typeface="Calibri" panose="020F0502020204030204" pitchFamily="34" charset="0"/>
              </a:rPr>
              <a:t>that the Croatia is a originate and transit country</a:t>
            </a:r>
            <a:endParaRPr lang="hr-HR" sz="20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0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000" dirty="0">
              <a:latin typeface="Calibri" panose="020F0502020204030204" pitchFamily="34" charset="0"/>
              <a:cs typeface="Calibri" panose="020F0502020204030204" pitchFamily="34" charset="0"/>
            </a:endParaRPr>
          </a:p>
          <a:p>
            <a:pPr marL="342900" indent="-342900" algn="l">
              <a:spcBef>
                <a:spcPts val="1800"/>
              </a:spcBef>
              <a:buFont typeface="Arial" panose="020B0604020202020204" pitchFamily="34" charset="0"/>
              <a:buChar char="•"/>
            </a:pPr>
            <a:endParaRPr lang="hr-H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7160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5">
            <a:extLst>
              <a:ext uri="{FF2B5EF4-FFF2-40B4-BE49-F238E27FC236}">
                <a16:creationId xmlns:a16="http://schemas.microsoft.com/office/drawing/2014/main" id="{4FB9DD5A-00C8-6D46-A53B-48048B974CA9}"/>
              </a:ext>
            </a:extLst>
          </p:cNvPr>
          <p:cNvSpPr/>
          <p:nvPr/>
        </p:nvSpPr>
        <p:spPr>
          <a:xfrm>
            <a:off x="6045793" y="0"/>
            <a:ext cx="4603622" cy="54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200">
                <a:latin typeface="Calibri Light"/>
                <a:ea typeface="Calibri Light"/>
                <a:cs typeface="Calibri Light"/>
                <a:sym typeface="Calibri Light"/>
              </a:defRPr>
            </a:lvl1pPr>
          </a:lstStyle>
          <a:p>
            <a:endParaRPr sz="2800" dirty="0"/>
          </a:p>
        </p:txBody>
      </p:sp>
      <p:sp>
        <p:nvSpPr>
          <p:cNvPr id="2" name="Rectangle 1">
            <a:extLst>
              <a:ext uri="{FF2B5EF4-FFF2-40B4-BE49-F238E27FC236}">
                <a16:creationId xmlns:a16="http://schemas.microsoft.com/office/drawing/2014/main" id="{D13DB529-B91B-5640-80D4-0AB73D35CAD0}"/>
              </a:ext>
            </a:extLst>
          </p:cNvPr>
          <p:cNvSpPr/>
          <p:nvPr/>
        </p:nvSpPr>
        <p:spPr>
          <a:xfrm>
            <a:off x="7383939" y="83136"/>
            <a:ext cx="2542299" cy="461665"/>
          </a:xfrm>
          <a:prstGeom prst="rect">
            <a:avLst/>
          </a:prstGeom>
        </p:spPr>
        <p:txBody>
          <a:bodyPr wrap="none">
            <a:spAutoFit/>
          </a:bodyPr>
          <a:lstStyle/>
          <a:p>
            <a:r>
              <a:rPr lang="hr-HR" sz="2400" b="1" dirty="0" err="1">
                <a:latin typeface="Arial" panose="020B0604020202020204" pitchFamily="34" charset="0"/>
                <a:cs typeface="Arial" panose="020B0604020202020204" pitchFamily="34" charset="0"/>
              </a:rPr>
              <a:t>Terrorist</a:t>
            </a:r>
            <a:r>
              <a:rPr lang="hr-HR" sz="2400" b="1" dirty="0">
                <a:latin typeface="Arial" panose="020B0604020202020204" pitchFamily="34" charset="0"/>
                <a:cs typeface="Arial" panose="020B0604020202020204" pitchFamily="34" charset="0"/>
              </a:rPr>
              <a:t> </a:t>
            </a:r>
            <a:r>
              <a:rPr lang="hr-HR" sz="2400" b="1" dirty="0" err="1">
                <a:latin typeface="Arial" panose="020B0604020202020204" pitchFamily="34" charset="0"/>
                <a:cs typeface="Arial" panose="020B0604020202020204" pitchFamily="34" charset="0"/>
              </a:rPr>
              <a:t>access</a:t>
            </a:r>
            <a:endParaRPr lang="hr-HR" sz="2400" b="1" dirty="0">
              <a:latin typeface="Arial" panose="020B060402020202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6CFB68F2-F770-624F-8192-36C4422DBD6E}"/>
              </a:ext>
            </a:extLst>
          </p:cNvPr>
          <p:cNvSpPr txBox="1">
            <a:spLocks/>
          </p:cNvSpPr>
          <p:nvPr/>
        </p:nvSpPr>
        <p:spPr>
          <a:xfrm>
            <a:off x="525736" y="1420416"/>
            <a:ext cx="11272191" cy="4248472"/>
          </a:xfrm>
          <a:prstGeom prst="rect">
            <a:avLst/>
          </a:prstGeom>
        </p:spPr>
        <p:txBody>
          <a:bodyPr/>
          <a:lst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a:spcBef>
                <a:spcPts val="1800"/>
              </a:spcBef>
            </a:pPr>
            <a:r>
              <a:rPr lang="en-US" sz="2400" b="1" dirty="0">
                <a:latin typeface="Calibri" panose="020F0502020204030204" pitchFamily="34" charset="0"/>
                <a:cs typeface="Calibri" panose="020F0502020204030204" pitchFamily="34" charset="0"/>
              </a:rPr>
              <a:t>In the last 25 years</a:t>
            </a:r>
            <a:r>
              <a:rPr lang="en-US" sz="2400" dirty="0">
                <a:latin typeface="Calibri" panose="020F0502020204030204" pitchFamily="34" charset="0"/>
                <a:cs typeface="Calibri" panose="020F0502020204030204" pitchFamily="34" charset="0"/>
              </a:rPr>
              <a:t>, if we exclude activities during the war in the Republic of Croatia, there have not been much terrorist activities</a:t>
            </a:r>
            <a:endParaRPr lang="hr-HR" sz="2400" dirty="0">
              <a:latin typeface="Calibri" panose="020F0502020204030204" pitchFamily="34" charset="0"/>
              <a:cs typeface="Calibri" panose="020F0502020204030204" pitchFamily="34" charset="0"/>
            </a:endParaRPr>
          </a:p>
          <a:p>
            <a:pPr>
              <a:spcBef>
                <a:spcPts val="600"/>
              </a:spcBef>
            </a:pPr>
            <a:r>
              <a:rPr lang="en-US" sz="2400" b="1" dirty="0">
                <a:latin typeface="Calibri" panose="020F0502020204030204" pitchFamily="34" charset="0"/>
                <a:cs typeface="Calibri" panose="020F0502020204030204" pitchFamily="34" charset="0"/>
              </a:rPr>
              <a:t>There are no </a:t>
            </a:r>
            <a:r>
              <a:rPr lang="en-US" sz="2400" dirty="0">
                <a:latin typeface="Calibri" panose="020F0502020204030204" pitchFamily="34" charset="0"/>
                <a:cs typeface="Calibri" panose="020F0502020204030204" pitchFamily="34" charset="0"/>
              </a:rPr>
              <a:t>terrorist groups or individuals registered as perpetrators of terrorist acts, or persons for whom there are indications that they are potentially dangerous</a:t>
            </a:r>
            <a:endParaRPr lang="hr-HR" sz="2400" dirty="0">
              <a:latin typeface="Calibri" panose="020F0502020204030204" pitchFamily="34" charset="0"/>
              <a:cs typeface="Calibri" panose="020F0502020204030204" pitchFamily="34" charset="0"/>
            </a:endParaRPr>
          </a:p>
          <a:p>
            <a:pPr>
              <a:spcBef>
                <a:spcPts val="600"/>
              </a:spcBef>
            </a:pPr>
            <a:r>
              <a:rPr lang="en-US" sz="2400" dirty="0">
                <a:latin typeface="Calibri" panose="020F0502020204030204" pitchFamily="34" charset="0"/>
                <a:cs typeface="Calibri" panose="020F0502020204030204" pitchFamily="34" charset="0"/>
              </a:rPr>
              <a:t>On 20 October 1995, a </a:t>
            </a:r>
            <a:r>
              <a:rPr lang="en-US" sz="2400" b="1" dirty="0">
                <a:latin typeface="Calibri" panose="020F0502020204030204" pitchFamily="34" charset="0"/>
                <a:cs typeface="Calibri" panose="020F0502020204030204" pitchFamily="34" charset="0"/>
              </a:rPr>
              <a:t>terrorist attack </a:t>
            </a:r>
            <a:r>
              <a:rPr lang="en-US" sz="2400" dirty="0">
                <a:latin typeface="Calibri" panose="020F0502020204030204" pitchFamily="34" charset="0"/>
                <a:cs typeface="Calibri" panose="020F0502020204030204" pitchFamily="34" charset="0"/>
              </a:rPr>
              <a:t>was committed by a Egyptian terrorist organization Al </a:t>
            </a:r>
            <a:r>
              <a:rPr lang="en-US" sz="2400" dirty="0" err="1">
                <a:latin typeface="Calibri" panose="020F0502020204030204" pitchFamily="34" charset="0"/>
                <a:cs typeface="Calibri" panose="020F0502020204030204" pitchFamily="34" charset="0"/>
              </a:rPr>
              <a:t>Gamma'a</a:t>
            </a:r>
            <a:r>
              <a:rPr lang="en-US" sz="2400" dirty="0">
                <a:latin typeface="Calibri" panose="020F0502020204030204" pitchFamily="34" charset="0"/>
                <a:cs typeface="Calibri" panose="020F0502020204030204" pitchFamily="34" charset="0"/>
              </a:rPr>
              <a:t> Al-</a:t>
            </a:r>
            <a:r>
              <a:rPr lang="en-US" sz="2400" dirty="0" err="1">
                <a:latin typeface="Calibri" panose="020F0502020204030204" pitchFamily="34" charset="0"/>
                <a:cs typeface="Calibri" panose="020F0502020204030204" pitchFamily="34" charset="0"/>
              </a:rPr>
              <a:t>Islamiyya</a:t>
            </a:r>
            <a:r>
              <a:rPr lang="hr-HR"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suicide bomber by activating an </a:t>
            </a:r>
            <a:r>
              <a:rPr lang="hr-HR" sz="2400" dirty="0">
                <a:latin typeface="Calibri" panose="020F0502020204030204" pitchFamily="34" charset="0"/>
                <a:cs typeface="Calibri" panose="020F0502020204030204" pitchFamily="34" charset="0"/>
              </a:rPr>
              <a:t>VBIED </a:t>
            </a:r>
          </a:p>
          <a:p>
            <a:pPr>
              <a:spcBef>
                <a:spcPts val="600"/>
              </a:spcBef>
            </a:pPr>
            <a:r>
              <a:rPr lang="en-US" sz="2400" dirty="0">
                <a:latin typeface="Calibri" panose="020F0502020204030204" pitchFamily="34" charset="0"/>
                <a:cs typeface="Calibri" panose="020F0502020204030204" pitchFamily="34" charset="0"/>
              </a:rPr>
              <a:t>As it is a unique case of this kind, </a:t>
            </a:r>
            <a:r>
              <a:rPr lang="en-US" sz="2400" b="1" dirty="0">
                <a:latin typeface="Calibri" panose="020F0502020204030204" pitchFamily="34" charset="0"/>
                <a:cs typeface="Calibri" panose="020F0502020204030204" pitchFamily="34" charset="0"/>
              </a:rPr>
              <a:t>it is not possible </a:t>
            </a:r>
            <a:r>
              <a:rPr lang="en-US" sz="2400" dirty="0">
                <a:latin typeface="Calibri" panose="020F0502020204030204" pitchFamily="34" charset="0"/>
                <a:cs typeface="Calibri" panose="020F0502020204030204" pitchFamily="34" charset="0"/>
              </a:rPr>
              <a:t>to draw conclusions from it relevant for the subject research</a:t>
            </a:r>
            <a:endParaRPr lang="hr-HR" sz="2400" dirty="0">
              <a:latin typeface="Calibri" panose="020F0502020204030204" pitchFamily="34" charset="0"/>
              <a:cs typeface="Calibri" panose="020F0502020204030204" pitchFamily="34" charset="0"/>
            </a:endParaRPr>
          </a:p>
          <a:p>
            <a:pPr>
              <a:spcBef>
                <a:spcPts val="600"/>
              </a:spcBef>
            </a:pPr>
            <a:endParaRPr lang="hr-H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605589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{A651BD66-4A50-A644-A4F8-5408103795E2}tf10001119</Template>
  <TotalTime>2375</TotalTime>
  <Words>1118</Words>
  <Application>Microsoft Macintosh PowerPoint</Application>
  <PresentationFormat>Widescreen</PresentationFormat>
  <Paragraphs>84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Century Gothic</vt:lpstr>
      <vt:lpstr>Helvetica Light</vt:lpstr>
      <vt:lpstr>Gallery</vt:lpstr>
      <vt:lpstr>Study on access of terrorists to illegal arms in Europe (SAFTE project)   Croatia - Case study </vt:lpstr>
      <vt:lpstr>             Team Croatia     UK   PhD Filip Dragović  Arquebus Solution PhD Robert Mikac  Paul James Krešimir Mamić</vt:lpstr>
      <vt:lpstr>- First, an extensive literature review and document analysis  - Second, collection and analysis Ministry of the Interior quantitative data and publicly available statistical data  - Third, key expert interviews  - Fourth, collected and analysed data gathered via 2 diffrent questionnaires (law enforcement officials, government officials, military and security analysts, civil sector expert, weapons business practitioners)</vt:lpstr>
      <vt:lpstr>By 21 April 2017, a total of 102 statistical questionnaires are collected, which are processed by the scientific methodology, through the IBM SPSS Software tool  Questionnaires were send only to people who were professionally engaged or are still dealing with the research area - PERCEPTION STUDY  Key experts interviews - government officials, military and security analysts, weapons business practitioners, weapons museum managers  Field visit to the the largest Croatian company small arms and light firearms - HS Product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on access of terrorists to illegal arms in Europe (SAFTE project)   Croatia - Case study </dc:title>
  <dc:creator>Filip Dragović</dc:creator>
  <cp:lastModifiedBy>Filip Dragović</cp:lastModifiedBy>
  <cp:revision>14</cp:revision>
  <dcterms:created xsi:type="dcterms:W3CDTF">2018-05-22T16:26:29Z</dcterms:created>
  <dcterms:modified xsi:type="dcterms:W3CDTF">2018-05-28T10:41:49Z</dcterms:modified>
</cp:coreProperties>
</file>