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257" r:id="rId3"/>
    <p:sldId id="316" r:id="rId4"/>
    <p:sldId id="326" r:id="rId5"/>
    <p:sldId id="259" r:id="rId6"/>
    <p:sldId id="319" r:id="rId7"/>
    <p:sldId id="282" r:id="rId8"/>
    <p:sldId id="320" r:id="rId9"/>
    <p:sldId id="321" r:id="rId10"/>
    <p:sldId id="300" r:id="rId11"/>
    <p:sldId id="317" r:id="rId12"/>
    <p:sldId id="322" r:id="rId13"/>
    <p:sldId id="327" r:id="rId14"/>
    <p:sldId id="328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2936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17A55-1E63-418D-9FE1-97E14FACD913}" type="datetimeFigureOut">
              <a:rPr lang="en-US" smtClean="0"/>
              <a:pPr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6757C-7051-4D1A-8509-DC95572781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2" r="12753" b="3605"/>
          <a:stretch/>
        </p:blipFill>
        <p:spPr>
          <a:xfrm>
            <a:off x="219600" y="151200"/>
            <a:ext cx="627195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 txBox="1">
            <a:spLocks/>
          </p:cNvSpPr>
          <p:nvPr/>
        </p:nvSpPr>
        <p:spPr bwMode="auto">
          <a:xfrm>
            <a:off x="304800" y="381000"/>
            <a:ext cx="8610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latin typeface="Calibri" pitchFamily="34" charset="0"/>
                <a:cs typeface="Times New Roman" pitchFamily="18" charset="0"/>
              </a:rPr>
              <a:t>Republic </a:t>
            </a:r>
            <a:r>
              <a:rPr lang="en-GB" sz="3200" b="1" dirty="0">
                <a:latin typeface="Calibri" pitchFamily="34" charset="0"/>
                <a:cs typeface="Times New Roman" pitchFamily="18" charset="0"/>
              </a:rPr>
              <a:t>of Serbia</a:t>
            </a:r>
            <a:r>
              <a:rPr lang="en-GB" sz="2200" dirty="0">
                <a:latin typeface="Calibri" pitchFamily="34" charset="0"/>
                <a:cs typeface="Times New Roman" pitchFamily="18" charset="0"/>
              </a:rPr>
              <a:t/>
            </a:r>
            <a:br>
              <a:rPr lang="en-GB" sz="2200" dirty="0">
                <a:latin typeface="Calibri" pitchFamily="34" charset="0"/>
                <a:cs typeface="Times New Roman" pitchFamily="18" charset="0"/>
              </a:rPr>
            </a:br>
            <a:r>
              <a:rPr lang="en-GB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sz="2200" b="1" dirty="0">
                <a:latin typeface="Times New Roman" pitchFamily="18" charset="0"/>
                <a:cs typeface="Times New Roman" pitchFamily="18" charset="0"/>
              </a:rPr>
            </a:br>
            <a:endParaRPr lang="en-GB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CS" sz="2200" b="1" dirty="0">
              <a:latin typeface="Calibri" pitchFamily="34" charset="0"/>
            </a:endParaRPr>
          </a:p>
          <a:p>
            <a:pPr algn="ctr"/>
            <a:endParaRPr lang="sr-Latn-RS" sz="2400" b="1" dirty="0" smtClean="0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sr-Latn-RS" sz="4000" b="1" dirty="0" smtClean="0"/>
              <a:t>Post-export controls</a:t>
            </a:r>
            <a:r>
              <a:rPr lang="en-US" sz="4000" b="1" dirty="0" smtClean="0"/>
              <a:t> </a:t>
            </a:r>
            <a:r>
              <a:rPr lang="en-GB" sz="3200" dirty="0" smtClean="0">
                <a:latin typeface="Calibri" pitchFamily="34" charset="0"/>
                <a:cs typeface="Times New Roman" pitchFamily="18" charset="0"/>
              </a:rPr>
              <a:t/>
            </a:r>
            <a:br>
              <a:rPr lang="en-GB" sz="3200" dirty="0" smtClean="0">
                <a:latin typeface="Calibri" pitchFamily="34" charset="0"/>
                <a:cs typeface="Times New Roman" pitchFamily="18" charset="0"/>
              </a:rPr>
            </a:b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endParaRPr lang="en-GB" b="1" dirty="0" smtClean="0"/>
          </a:p>
          <a:p>
            <a:pPr algn="ctr">
              <a:buNone/>
            </a:pPr>
            <a:r>
              <a:rPr lang="en-GB" b="1" dirty="0" err="1" smtClean="0"/>
              <a:t>Jasmina</a:t>
            </a:r>
            <a:r>
              <a:rPr lang="en-GB" b="1" dirty="0" smtClean="0"/>
              <a:t> </a:t>
            </a:r>
            <a:r>
              <a:rPr lang="en-GB" b="1" dirty="0" err="1" smtClean="0"/>
              <a:t>Roski</a:t>
            </a:r>
            <a:r>
              <a:rPr lang="sr-Latn-RS" b="1" dirty="0" smtClean="0"/>
              <a:t>ć</a:t>
            </a:r>
            <a:r>
              <a:rPr lang="en-GB" dirty="0" smtClean="0"/>
              <a:t>, Head of D</a:t>
            </a:r>
            <a:r>
              <a:rPr lang="sr-Latn-RS" dirty="0" smtClean="0"/>
              <a:t>epartment</a:t>
            </a:r>
            <a:r>
              <a:rPr lang="en-GB" dirty="0" smtClean="0"/>
              <a:t> </a:t>
            </a:r>
          </a:p>
          <a:p>
            <a:pPr algn="ctr">
              <a:buNone/>
            </a:pPr>
            <a:r>
              <a:rPr lang="en-GB" dirty="0" smtClean="0"/>
              <a:t>Ministry of Trade, Tourism and Telecommunications</a:t>
            </a:r>
          </a:p>
          <a:p>
            <a:pPr algn="ctr"/>
            <a:endParaRPr lang="en-GB" b="1" dirty="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Tirana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, </a:t>
            </a:r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May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sr-Latn-RS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2018</a:t>
            </a:r>
            <a:r>
              <a:rPr lang="en-GB" dirty="0">
                <a:latin typeface="Calibri" pitchFamily="34" charset="0"/>
              </a:rPr>
              <a:t/>
            </a:r>
            <a:br>
              <a:rPr lang="en-GB" dirty="0">
                <a:latin typeface="Calibri" pitchFamily="34" charset="0"/>
              </a:rPr>
            </a:b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Good practices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RS" dirty="0" smtClean="0"/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END USER DATABASE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INFORMATION EXCHANGE</a:t>
            </a:r>
          </a:p>
          <a:p>
            <a:pPr marL="0" indent="0">
              <a:buNone/>
            </a:pPr>
            <a:r>
              <a:rPr lang="sr-Latn-RS" dirty="0" smtClean="0"/>
              <a:t>    REPORTING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Timeframe </a:t>
            </a:r>
            <a:r>
              <a:rPr lang="en-US" dirty="0" smtClean="0"/>
              <a:t>for issuing </a:t>
            </a:r>
            <a:r>
              <a:rPr lang="en-US" dirty="0" smtClean="0"/>
              <a:t>license (pressure)</a:t>
            </a:r>
            <a:endParaRPr lang="en-US" dirty="0" smtClean="0"/>
          </a:p>
          <a:p>
            <a:r>
              <a:rPr lang="en-US" dirty="0" smtClean="0"/>
              <a:t>Changes (route, place of delivery etc</a:t>
            </a:r>
            <a:r>
              <a:rPr lang="en-US" dirty="0" smtClean="0"/>
              <a:t>.)</a:t>
            </a:r>
            <a:endParaRPr lang="en-US" dirty="0" smtClean="0"/>
          </a:p>
          <a:p>
            <a:r>
              <a:rPr lang="en-US" dirty="0" smtClean="0"/>
              <a:t>diversion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906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In </a:t>
            </a:r>
            <a:r>
              <a:rPr lang="en-US" dirty="0"/>
              <a:t>general terms, diversion is the transfer of items from an authorized owner/user to an unauthorized user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Diversion of weapons is a key method by which States under arms embargo, human right abusers, terrorists and organized criminal groups obtain weapons. </a:t>
            </a:r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205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Exporting</a:t>
            </a:r>
            <a:r>
              <a:rPr lang="en-US" dirty="0"/>
              <a:t>, transit/trans‐shipment and importing States Parties shall cooperate and share information, pursuant to their national laws, to mitigate the risk of diversion of arms transfers. </a:t>
            </a:r>
          </a:p>
          <a:p>
            <a:pPr marL="0" indent="0" algn="just">
              <a:buNone/>
            </a:pPr>
            <a:r>
              <a:rPr lang="en-US" dirty="0"/>
              <a:t>When a State Party detects diversion of transferred weapons it should also alert potentially affected States Parties. </a:t>
            </a:r>
          </a:p>
          <a:p>
            <a:pPr marL="0" indent="0" algn="just">
              <a:buNone/>
            </a:pPr>
            <a:r>
              <a:rPr lang="en-US" dirty="0"/>
              <a:t>State Parties should share information on their experiences in addressing diversion.</a:t>
            </a:r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30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Regional database-update</a:t>
            </a:r>
          </a:p>
          <a:p>
            <a:r>
              <a:rPr lang="sr-Latn-RS" dirty="0" smtClean="0"/>
              <a:t>End user database-update</a:t>
            </a:r>
          </a:p>
          <a:p>
            <a:r>
              <a:rPr lang="sr-Latn-RS" dirty="0" smtClean="0"/>
              <a:t>International </a:t>
            </a:r>
            <a:r>
              <a:rPr lang="sr-Latn-RS" dirty="0" smtClean="0"/>
              <a:t>support</a:t>
            </a:r>
            <a:endParaRPr lang="sr-Latn-RS" dirty="0" smtClean="0"/>
          </a:p>
          <a:p>
            <a:r>
              <a:rPr lang="sr-Latn-RS" dirty="0" smtClean="0"/>
              <a:t>Simplification of the issuing license procedure among the credible partners</a:t>
            </a:r>
          </a:p>
          <a:p>
            <a:r>
              <a:rPr lang="sr-Latn-RS" dirty="0" smtClean="0"/>
              <a:t>transparency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8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None/>
            </a:pPr>
            <a:r>
              <a:rPr lang="sr-Latn-CS" smtClean="0">
                <a:latin typeface="Times New Roman" pitchFamily="18" charset="0"/>
              </a:rPr>
              <a:t>	</a:t>
            </a:r>
            <a:r>
              <a:rPr lang="sr-Latn-CS" b="1" dirty="0" smtClean="0">
                <a:cs typeface="Times New Roman" pitchFamily="18" charset="0"/>
              </a:rPr>
              <a:t>	</a:t>
            </a:r>
          </a:p>
          <a:p>
            <a:pPr algn="ctr">
              <a:buNone/>
            </a:pPr>
            <a:r>
              <a:rPr lang="sr-Latn-CS" b="1" dirty="0" smtClean="0">
                <a:cs typeface="Times New Roman" pitchFamily="18" charset="0"/>
              </a:rPr>
              <a:t>	</a:t>
            </a:r>
            <a:r>
              <a:rPr lang="en-GB" b="1" dirty="0" smtClean="0">
                <a:cs typeface="Times New Roman" pitchFamily="18" charset="0"/>
              </a:rPr>
              <a:t> </a:t>
            </a:r>
            <a:r>
              <a:rPr lang="sr-Latn-CS" b="1" dirty="0" smtClean="0">
                <a:cs typeface="Times New Roman" pitchFamily="18" charset="0"/>
              </a:rPr>
              <a:t>THANK YOU FOR YOUR ATTENTION</a:t>
            </a:r>
            <a:r>
              <a:rPr lang="sr-Cyrl-CS" sz="2400" b="1" i="1" dirty="0" smtClean="0">
                <a:cs typeface="Times New Roman" pitchFamily="18" charset="0"/>
              </a:rPr>
              <a:t> </a:t>
            </a:r>
            <a:r>
              <a:rPr lang="sr-Latn-CS" sz="2400" b="1" i="1" dirty="0" smtClean="0"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sr-Latn-CS" sz="2400" b="1" i="1" dirty="0" smtClean="0">
              <a:cs typeface="Times New Roman" pitchFamily="18" charset="0"/>
            </a:endParaRPr>
          </a:p>
          <a:p>
            <a:pPr>
              <a:buNone/>
            </a:pPr>
            <a:r>
              <a:rPr lang="sr-Latn-CS" sz="2400" b="1" i="1" dirty="0" smtClean="0">
                <a:cs typeface="Times New Roman" pitchFamily="18" charset="0"/>
              </a:rPr>
              <a:t>						</a:t>
            </a:r>
            <a:endParaRPr lang="en-GB" sz="2400" b="1" i="1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US" sz="2400" b="1" i="1" dirty="0" smtClean="0">
                <a:cs typeface="Times New Roman" pitchFamily="18" charset="0"/>
              </a:rPr>
              <a:t>I</a:t>
            </a:r>
            <a:r>
              <a:rPr lang="sr-Latn-RS" sz="2400" b="1" i="1" dirty="0" smtClean="0">
                <a:cs typeface="Times New Roman" pitchFamily="18" charset="0"/>
              </a:rPr>
              <a:t>zvozna.kontrola</a:t>
            </a:r>
            <a:r>
              <a:rPr lang="en-US" sz="2400" b="1" i="1" dirty="0" smtClean="0">
                <a:cs typeface="Times New Roman" pitchFamily="18" charset="0"/>
              </a:rPr>
              <a:t>@mtt.gov.rs</a:t>
            </a:r>
            <a:endParaRPr lang="en-GB" sz="2400" b="1" i="1" dirty="0" smtClean="0">
              <a:cs typeface="Times New Roman" pitchFamily="18" charset="0"/>
            </a:endParaRPr>
          </a:p>
          <a:p>
            <a:pPr algn="r">
              <a:buNone/>
            </a:pPr>
            <a:r>
              <a:rPr lang="en-GB" sz="2400" b="1" i="1" dirty="0" err="1" smtClean="0">
                <a:cs typeface="Times New Roman" pitchFamily="18" charset="0"/>
              </a:rPr>
              <a:t>jasmina.roskic@m</a:t>
            </a:r>
            <a:r>
              <a:rPr lang="sr-Latn-CS" sz="2400" b="1" i="1" dirty="0" smtClean="0">
                <a:cs typeface="Times New Roman" pitchFamily="18" charset="0"/>
              </a:rPr>
              <a:t>tt</a:t>
            </a:r>
            <a:r>
              <a:rPr lang="en-GB" sz="2400" b="1" i="1" dirty="0" smtClean="0">
                <a:cs typeface="Times New Roman" pitchFamily="18" charset="0"/>
              </a:rPr>
              <a:t>.</a:t>
            </a:r>
            <a:r>
              <a:rPr lang="en-GB" sz="2400" b="1" i="1" dirty="0" err="1" smtClean="0">
                <a:cs typeface="Times New Roman" pitchFamily="18" charset="0"/>
              </a:rPr>
              <a:t>gov.rs</a:t>
            </a:r>
            <a:endParaRPr lang="en-GB" sz="2400" b="1" i="1" dirty="0" smtClean="0">
              <a:cs typeface="Times New Roman" pitchFamily="18" charset="0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/>
            </a:r>
            <a:br>
              <a:rPr lang="sr-Latn-RS" b="1" dirty="0"/>
            </a:br>
            <a:r>
              <a:rPr lang="en-US" b="1" dirty="0" smtClean="0"/>
              <a:t> </a:t>
            </a:r>
            <a:r>
              <a:rPr lang="sr-Latn-RS" b="1" dirty="0" smtClean="0"/>
              <a:t>CONTENT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n-GB" sz="2800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sr-Latn-RS" dirty="0" smtClean="0"/>
              <a:t>Legal basis</a:t>
            </a:r>
          </a:p>
          <a:p>
            <a:pPr marL="0" indent="0">
              <a:buNone/>
            </a:pPr>
            <a:r>
              <a:rPr lang="en-US" dirty="0" smtClean="0"/>
              <a:t>2. good practices </a:t>
            </a:r>
            <a:r>
              <a:rPr lang="sr-Latn-RS" dirty="0" smtClean="0"/>
              <a:t>- </a:t>
            </a:r>
            <a:r>
              <a:rPr lang="en-US" dirty="0" smtClean="0"/>
              <a:t>measures </a:t>
            </a:r>
            <a:r>
              <a:rPr lang="en-US" dirty="0"/>
              <a:t>and systems in place 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3. challenges </a:t>
            </a:r>
            <a:r>
              <a:rPr lang="en-US" dirty="0"/>
              <a:t>at </a:t>
            </a:r>
            <a:r>
              <a:rPr lang="en-US" dirty="0" smtClean="0"/>
              <a:t>national</a:t>
            </a:r>
            <a:r>
              <a:rPr lang="sr-Latn-RS" dirty="0" smtClean="0"/>
              <a:t>/international</a:t>
            </a:r>
            <a:r>
              <a:rPr lang="en-US" dirty="0" smtClean="0"/>
              <a:t> </a:t>
            </a:r>
            <a:r>
              <a:rPr lang="en-US" dirty="0"/>
              <a:t>level </a:t>
            </a:r>
            <a:r>
              <a:rPr lang="en-US" dirty="0" smtClean="0"/>
              <a:t> </a:t>
            </a: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4.  </a:t>
            </a:r>
            <a:r>
              <a:rPr lang="en-US" dirty="0"/>
              <a:t>regional cooperation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LEGAL BASIS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Legislation in line with EU legislation-criteria</a:t>
            </a:r>
            <a:endParaRPr lang="sr-Latn-RS" dirty="0" smtClean="0"/>
          </a:p>
          <a:p>
            <a:r>
              <a:rPr lang="sr-Latn-RS" dirty="0"/>
              <a:t>International documents</a:t>
            </a:r>
          </a:p>
          <a:p>
            <a:r>
              <a:rPr lang="sr-Latn-RS" dirty="0"/>
              <a:t>WA Best Practice Guidlines for Export of SALW</a:t>
            </a:r>
          </a:p>
          <a:p>
            <a:r>
              <a:rPr lang="sr-Latn-RS" dirty="0"/>
              <a:t>OSCE SALW Document</a:t>
            </a:r>
          </a:p>
          <a:p>
            <a:r>
              <a:rPr lang="sr-Latn-RS" dirty="0"/>
              <a:t>EU User Guide</a:t>
            </a:r>
          </a:p>
          <a:p>
            <a:r>
              <a:rPr lang="sr-Latn-RS" dirty="0"/>
              <a:t>„requires states to avoid issuing licenses for export of SALW if there is a CLEAR RISK that the arms might be either </a:t>
            </a:r>
            <a:r>
              <a:rPr lang="sr-Latn-RS" dirty="0" smtClean="0"/>
              <a:t>reso</a:t>
            </a:r>
            <a:r>
              <a:rPr lang="en-US" dirty="0" smtClean="0"/>
              <a:t>l</a:t>
            </a:r>
            <a:r>
              <a:rPr lang="sr-Latn-RS" dirty="0" smtClean="0"/>
              <a:t>d </a:t>
            </a:r>
            <a:r>
              <a:rPr lang="sr-Latn-RS" dirty="0"/>
              <a:t>(or otherwise diverted)within the recipient country, reproduced without licence or be re-exported“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215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basis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/>
              <a:t>Law on export and import of Arms and </a:t>
            </a:r>
            <a:r>
              <a:rPr lang="en-US" dirty="0"/>
              <a:t>M</a:t>
            </a:r>
            <a:r>
              <a:rPr lang="sr-Latn-RS" dirty="0"/>
              <a:t>ilitary</a:t>
            </a:r>
            <a:r>
              <a:rPr lang="en-US" dirty="0"/>
              <a:t> </a:t>
            </a:r>
            <a:r>
              <a:rPr lang="sr-Latn-RS" dirty="0"/>
              <a:t>Equipment („Official Gazette RoS“, no 107/14)</a:t>
            </a:r>
          </a:p>
          <a:p>
            <a:pPr marL="0" indent="0">
              <a:buNone/>
            </a:pPr>
            <a:r>
              <a:rPr lang="sr-Latn-RS" dirty="0"/>
              <a:t> Article 14</a:t>
            </a:r>
            <a:r>
              <a:rPr lang="en-US" dirty="0"/>
              <a:t> </a:t>
            </a:r>
            <a:r>
              <a:rPr lang="sr-Latn-RS" dirty="0"/>
              <a:t>-</a:t>
            </a:r>
            <a:r>
              <a:rPr lang="en-US" dirty="0"/>
              <a:t> form and content of end user certificate</a:t>
            </a:r>
          </a:p>
          <a:p>
            <a:pPr marL="0" indent="0">
              <a:buNone/>
            </a:pPr>
            <a:r>
              <a:rPr lang="en-US" dirty="0"/>
              <a:t> Delivery Verification Certificate at the request of the </a:t>
            </a:r>
            <a:r>
              <a:rPr lang="en-US" dirty="0" smtClean="0"/>
              <a:t>ex</a:t>
            </a:r>
            <a:r>
              <a:rPr lang="en-US" dirty="0" smtClean="0"/>
              <a:t>porter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IIC</a:t>
            </a:r>
            <a:endParaRPr lang="en-GB" dirty="0"/>
          </a:p>
          <a:p>
            <a:pPr marL="0" indent="0">
              <a:buNone/>
            </a:pPr>
            <a:r>
              <a:rPr lang="sr-Latn-RS" dirty="0"/>
              <a:t>Article 26</a:t>
            </a:r>
          </a:p>
          <a:p>
            <a:pPr marL="0" indent="0">
              <a:buNone/>
            </a:pPr>
            <a:r>
              <a:rPr lang="sr-Latn-RS" dirty="0"/>
              <a:t>National Control List of Arms and Military Equipment</a:t>
            </a:r>
            <a:r>
              <a:rPr lang="en-US" dirty="0"/>
              <a:t>-harmonized with the EU Military List 2018</a:t>
            </a:r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 smtClean="0">
                <a:latin typeface="+mn-lt"/>
              </a:rPr>
              <a:t>Measures and systems in place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Latn-CS" sz="4000" b="1" dirty="0" smtClean="0">
                <a:latin typeface="+mj-lt"/>
                <a:cs typeface="Times New Roman" pitchFamily="18" charset="0"/>
              </a:rPr>
              <a:t>	</a:t>
            </a:r>
            <a:endParaRPr lang="en-GB" sz="4500" dirty="0" smtClean="0"/>
          </a:p>
          <a:p>
            <a:r>
              <a:rPr lang="sr-Latn-RS" dirty="0" smtClean="0"/>
              <a:t>Pre-licences phase (end user certificate verification, risk analysis, outreach)</a:t>
            </a:r>
          </a:p>
          <a:p>
            <a:r>
              <a:rPr lang="sr-Latn-RS" dirty="0" smtClean="0"/>
              <a:t>Post-licensing phase  (customs documents, DVC, record-keeping, reporting)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End-user certificate verification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sr-Latn-RS" dirty="0" smtClean="0"/>
              <a:t>MFA </a:t>
            </a:r>
            <a:endParaRPr lang="sr-Latn-RS" dirty="0" smtClean="0"/>
          </a:p>
          <a:p>
            <a:r>
              <a:rPr lang="sr-Latn-RS" dirty="0" smtClean="0"/>
              <a:t>Other sources depending on goods and country </a:t>
            </a:r>
          </a:p>
          <a:p>
            <a:r>
              <a:rPr lang="sr-Latn-RS" dirty="0" smtClean="0"/>
              <a:t>publicly available information on final end user</a:t>
            </a:r>
          </a:p>
          <a:p>
            <a:r>
              <a:rPr lang="sr-Latn-RS" dirty="0" smtClean="0"/>
              <a:t>Internet</a:t>
            </a:r>
          </a:p>
          <a:p>
            <a:r>
              <a:rPr lang="sr-Latn-RS" dirty="0" smtClean="0"/>
              <a:t>Interministerial cooperation</a:t>
            </a:r>
          </a:p>
          <a:p>
            <a:r>
              <a:rPr lang="sr-Latn-RS" dirty="0" smtClean="0"/>
              <a:t>Risk assesment database (Wiskonsin project </a:t>
            </a:r>
            <a:r>
              <a:rPr lang="sr-Latn-RS" dirty="0" smtClean="0"/>
              <a:t>an</a:t>
            </a:r>
            <a:r>
              <a:rPr lang="en-US" dirty="0" smtClean="0"/>
              <a:t>d</a:t>
            </a:r>
            <a:r>
              <a:rPr lang="sr-Latn-RS" dirty="0" smtClean="0"/>
              <a:t> </a:t>
            </a:r>
            <a:r>
              <a:rPr lang="sr-Latn-RS" dirty="0" smtClean="0"/>
              <a:t>others...)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091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 smtClean="0"/>
              <a:t>RISK ASSESSMENT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5105400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sr-Latn-CS" i="1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Based on case by case approach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Indicators of potential diversion</a:t>
            </a:r>
            <a:endParaRPr lang="en-US" dirty="0" smtClean="0"/>
          </a:p>
          <a:p>
            <a:pPr marL="0" indent="0">
              <a:buNone/>
            </a:pPr>
            <a:r>
              <a:rPr lang="sr-Latn-CS" dirty="0" smtClean="0"/>
              <a:t>Cooperation</a:t>
            </a:r>
            <a:r>
              <a:rPr lang="en-US" dirty="0" smtClean="0"/>
              <a:t>:</a:t>
            </a:r>
            <a:r>
              <a:rPr lang="sr-Latn-CS" dirty="0" smtClean="0"/>
              <a:t> </a:t>
            </a:r>
            <a:endParaRPr lang="en-US" dirty="0" smtClean="0"/>
          </a:p>
          <a:p>
            <a:pPr>
              <a:buFontTx/>
              <a:buChar char="-"/>
            </a:pPr>
            <a:r>
              <a:rPr lang="sr-Latn-CS" dirty="0" smtClean="0"/>
              <a:t>interministerial, </a:t>
            </a:r>
            <a:endParaRPr lang="en-US" dirty="0" smtClean="0"/>
          </a:p>
          <a:p>
            <a:pPr>
              <a:buFontTx/>
              <a:buChar char="-"/>
            </a:pPr>
            <a:r>
              <a:rPr lang="sr-Latn-CS" dirty="0" smtClean="0"/>
              <a:t>regional, </a:t>
            </a:r>
            <a:endParaRPr lang="en-US" dirty="0" smtClean="0"/>
          </a:p>
          <a:p>
            <a:pPr>
              <a:buFontTx/>
              <a:buChar char="-"/>
            </a:pPr>
            <a:r>
              <a:rPr lang="sr-Latn-CS" dirty="0" smtClean="0"/>
              <a:t>international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OUTREACH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RS" dirty="0" smtClean="0"/>
              <a:t>Industry have to be informed and responsible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RS" dirty="0" smtClean="0"/>
              <a:t>The role of the Ministry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90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POST LICENSING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sr-Latn-RS" dirty="0" smtClean="0"/>
              <a:t>CUSTOMS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DVC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sr-Latn-RS" dirty="0" smtClean="0"/>
              <a:t>RECORD </a:t>
            </a:r>
            <a:r>
              <a:rPr lang="sr-Latn-RS" dirty="0"/>
              <a:t>KEEPING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sr-Latn-RS" dirty="0" smtClean="0"/>
              <a:t>REPORTING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523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382</Words>
  <Application>Microsoft Office PowerPoint</Application>
  <PresentationFormat>On-screen Show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  CONTENT </vt:lpstr>
      <vt:lpstr>LEGAL BASIS</vt:lpstr>
      <vt:lpstr>Legal basis (cont.)</vt:lpstr>
      <vt:lpstr>Measures and systems in place</vt:lpstr>
      <vt:lpstr>End-user certificate verification</vt:lpstr>
      <vt:lpstr>RISK ASSESSMENT</vt:lpstr>
      <vt:lpstr>OUTREACH</vt:lpstr>
      <vt:lpstr>POST LICENSING </vt:lpstr>
      <vt:lpstr>Good practices</vt:lpstr>
      <vt:lpstr>CHALLENGES</vt:lpstr>
      <vt:lpstr>Diversion</vt:lpstr>
      <vt:lpstr>Diversion (cont.)</vt:lpstr>
      <vt:lpstr>Further steps</vt:lpstr>
      <vt:lpstr>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smajstorovic</dc:creator>
  <cp:lastModifiedBy>РСт</cp:lastModifiedBy>
  <cp:revision>198</cp:revision>
  <dcterms:created xsi:type="dcterms:W3CDTF">2013-10-07T14:35:25Z</dcterms:created>
  <dcterms:modified xsi:type="dcterms:W3CDTF">2018-05-28T21:36:29Z</dcterms:modified>
</cp:coreProperties>
</file>