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19" r:id="rId3"/>
    <p:sldId id="314" r:id="rId4"/>
    <p:sldId id="320" r:id="rId5"/>
    <p:sldId id="311" r:id="rId6"/>
    <p:sldId id="312" r:id="rId7"/>
    <p:sldId id="276" r:id="rId8"/>
    <p:sldId id="318" r:id="rId9"/>
    <p:sldId id="280" r:id="rId10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2936" autoAdjust="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17A55-1E63-418D-9FE1-97E14FACD913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2" r="12753" b="3605"/>
          <a:stretch/>
        </p:blipFill>
        <p:spPr>
          <a:xfrm>
            <a:off x="219600" y="151200"/>
            <a:ext cx="627195" cy="1206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 txBox="1">
            <a:spLocks/>
          </p:cNvSpPr>
          <p:nvPr/>
        </p:nvSpPr>
        <p:spPr bwMode="auto">
          <a:xfrm>
            <a:off x="304800" y="381000"/>
            <a:ext cx="8610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200" b="1" dirty="0" smtClean="0">
                <a:latin typeface="Calibri" pitchFamily="34" charset="0"/>
                <a:cs typeface="Times New Roman" pitchFamily="18" charset="0"/>
              </a:rPr>
              <a:t>Republic </a:t>
            </a:r>
            <a:r>
              <a:rPr lang="en-GB" sz="3200" b="1" dirty="0">
                <a:latin typeface="Calibri" pitchFamily="34" charset="0"/>
                <a:cs typeface="Times New Roman" pitchFamily="18" charset="0"/>
              </a:rPr>
              <a:t>of Serbia</a:t>
            </a:r>
            <a:r>
              <a:rPr lang="en-GB" sz="2200" dirty="0">
                <a:latin typeface="Calibri" pitchFamily="34" charset="0"/>
                <a:cs typeface="Times New Roman" pitchFamily="18" charset="0"/>
              </a:rPr>
              <a:t/>
            </a:r>
            <a:br>
              <a:rPr lang="en-GB" sz="2200" dirty="0">
                <a:latin typeface="Calibri" pitchFamily="34" charset="0"/>
                <a:cs typeface="Times New Roman" pitchFamily="18" charset="0"/>
              </a:rPr>
            </a:br>
            <a:r>
              <a:rPr lang="en-GB" sz="2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200" b="1" dirty="0">
                <a:latin typeface="Times New Roman" pitchFamily="18" charset="0"/>
                <a:cs typeface="Times New Roman" pitchFamily="18" charset="0"/>
              </a:rPr>
            </a:br>
            <a:endParaRPr lang="en-GB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Latn-CS" sz="2200" b="1" dirty="0">
              <a:latin typeface="Calibri" pitchFamily="34" charset="0"/>
            </a:endParaRPr>
          </a:p>
          <a:p>
            <a:pPr algn="ctr"/>
            <a:endParaRPr lang="sr-Latn-RS" sz="2400" b="1" dirty="0" smtClean="0"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sr-Latn-RS" sz="4000" b="1" dirty="0" smtClean="0"/>
              <a:t>Industry outreach-Serbian experience</a:t>
            </a:r>
            <a:r>
              <a:rPr lang="en-GB" sz="3200" dirty="0" smtClean="0">
                <a:latin typeface="Calibri" pitchFamily="34" charset="0"/>
                <a:cs typeface="Times New Roman" pitchFamily="18" charset="0"/>
              </a:rPr>
              <a:t/>
            </a:r>
            <a:br>
              <a:rPr lang="en-GB" sz="3200" dirty="0" smtClean="0">
                <a:latin typeface="Calibri" pitchFamily="34" charset="0"/>
                <a:cs typeface="Times New Roman" pitchFamily="18" charset="0"/>
              </a:rPr>
            </a:br>
            <a:endParaRPr lang="en-GB" b="1" dirty="0" smtClean="0"/>
          </a:p>
          <a:p>
            <a:pPr algn="ctr">
              <a:buNone/>
            </a:pPr>
            <a:endParaRPr lang="en-GB" b="1" dirty="0" smtClean="0"/>
          </a:p>
          <a:p>
            <a:pPr algn="ctr">
              <a:buNone/>
            </a:pPr>
            <a:endParaRPr lang="en-GB" b="1" dirty="0" smtClean="0"/>
          </a:p>
          <a:p>
            <a:pPr algn="ctr">
              <a:buNone/>
            </a:pPr>
            <a:endParaRPr lang="en-GB" b="1" dirty="0" smtClean="0"/>
          </a:p>
          <a:p>
            <a:pPr algn="ctr">
              <a:buNone/>
            </a:pPr>
            <a:r>
              <a:rPr lang="en-GB" b="1" dirty="0" smtClean="0"/>
              <a:t>Jasmina Roskic</a:t>
            </a:r>
            <a:r>
              <a:rPr lang="en-GB" dirty="0" smtClean="0"/>
              <a:t>, Head of D</a:t>
            </a:r>
            <a:r>
              <a:rPr lang="sr-Latn-RS" dirty="0" smtClean="0"/>
              <a:t>epartment</a:t>
            </a:r>
            <a:r>
              <a:rPr lang="en-GB" dirty="0" smtClean="0"/>
              <a:t> </a:t>
            </a:r>
          </a:p>
          <a:p>
            <a:pPr algn="ctr">
              <a:buNone/>
            </a:pPr>
            <a:r>
              <a:rPr lang="en-GB" dirty="0" smtClean="0"/>
              <a:t>Ministry of Trade, Tourism and Telecommunications</a:t>
            </a:r>
          </a:p>
          <a:p>
            <a:pPr algn="ctr"/>
            <a:endParaRPr lang="en-GB" b="1" dirty="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en-GB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Skopje</a:t>
            </a:r>
            <a:r>
              <a:rPr lang="sr-Latn-RS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, 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November</a:t>
            </a:r>
            <a:r>
              <a:rPr lang="sr-Latn-RS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21, </a:t>
            </a:r>
            <a:r>
              <a:rPr lang="sr-Latn-RS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2017</a:t>
            </a:r>
            <a:endParaRPr lang="en-GB" dirty="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GB" dirty="0" smtClean="0"/>
              <a:t> </a:t>
            </a:r>
            <a:r>
              <a:rPr lang="en-GB" dirty="0">
                <a:latin typeface="Calibri" pitchFamily="34" charset="0"/>
              </a:rPr>
              <a:t/>
            </a:r>
            <a:br>
              <a:rPr lang="en-GB" dirty="0">
                <a:latin typeface="Calibri" pitchFamily="34" charset="0"/>
              </a:rPr>
            </a:b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EXPORT CONTROL </a:t>
            </a:r>
            <a:r>
              <a:rPr lang="en-US" dirty="0" smtClean="0"/>
              <a:t>SYSTEM-KEY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Legal framework</a:t>
            </a:r>
          </a:p>
          <a:p>
            <a:r>
              <a:rPr lang="en-US" dirty="0" smtClean="0"/>
              <a:t>Update of National Control Lists on a regular basis</a:t>
            </a:r>
          </a:p>
          <a:p>
            <a:r>
              <a:rPr lang="en-US" dirty="0" smtClean="0"/>
              <a:t>Cooperation (at national and international level)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285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COOPERATION - NATIONAL LEVEL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anose="05040102010807070707" pitchFamily="18" charset="2"/>
              <a:buNone/>
            </a:pPr>
            <a:endParaRPr lang="sr-Latn-CS" altLang="sr-Latn-RS" sz="1800" dirty="0" smtClean="0">
              <a:latin typeface="+mj-lt"/>
              <a:cs typeface="Times New Roman" panose="02020603050405020304" pitchFamily="18" charset="0"/>
            </a:endParaRPr>
          </a:p>
          <a:p>
            <a:pPr>
              <a:buFont typeface="Wingdings 3" panose="05040102010807070707" pitchFamily="18" charset="2"/>
              <a:buNone/>
            </a:pPr>
            <a:r>
              <a:rPr lang="sr-Latn-CS" altLang="sr-Latn-RS" sz="2400" dirty="0" smtClean="0">
                <a:latin typeface="+mj-lt"/>
                <a:cs typeface="Times New Roman" panose="02020603050405020304" pitchFamily="18" charset="0"/>
              </a:rPr>
              <a:t>Means p</a:t>
            </a:r>
            <a:r>
              <a:rPr lang="en-GB" altLang="sr-Latn-RS" sz="2400" dirty="0" err="1" smtClean="0">
                <a:latin typeface="+mj-lt"/>
                <a:cs typeface="Times New Roman" panose="02020603050405020304" pitchFamily="18" charset="0"/>
              </a:rPr>
              <a:t>artnership</a:t>
            </a:r>
            <a:r>
              <a:rPr lang="en-GB" altLang="sr-Latn-R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altLang="sr-Latn-RS" sz="2400" dirty="0">
                <a:latin typeface="+mj-lt"/>
                <a:cs typeface="Times New Roman" panose="02020603050405020304" pitchFamily="18" charset="0"/>
              </a:rPr>
              <a:t>among:</a:t>
            </a:r>
          </a:p>
          <a:p>
            <a:pPr marL="365125" lvl="3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altLang="sr-Latn-RS" sz="2400" dirty="0">
                <a:latin typeface="+mj-lt"/>
                <a:cs typeface="Times New Roman" panose="02020603050405020304" pitchFamily="18" charset="0"/>
              </a:rPr>
              <a:t>Licensing </a:t>
            </a:r>
            <a:r>
              <a:rPr lang="en-GB" altLang="sr-Latn-RS" sz="2400" dirty="0" smtClean="0">
                <a:latin typeface="+mj-lt"/>
                <a:cs typeface="Times New Roman" panose="02020603050405020304" pitchFamily="18" charset="0"/>
              </a:rPr>
              <a:t>Authority </a:t>
            </a:r>
            <a:endParaRPr lang="en-GB" altLang="sr-Latn-RS" sz="2400" dirty="0">
              <a:latin typeface="+mj-lt"/>
              <a:cs typeface="Times New Roman" panose="02020603050405020304" pitchFamily="18" charset="0"/>
            </a:endParaRPr>
          </a:p>
          <a:p>
            <a:pPr marL="365125" lvl="3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altLang="sr-Latn-RS" sz="2400" dirty="0">
                <a:latin typeface="+mj-lt"/>
                <a:cs typeface="Times New Roman" panose="02020603050405020304" pitchFamily="18" charset="0"/>
              </a:rPr>
              <a:t>Ministry of Foreign Affairs</a:t>
            </a:r>
            <a:endParaRPr lang="sr-Latn-CS" altLang="sr-Latn-RS" sz="2400" dirty="0">
              <a:latin typeface="+mj-lt"/>
              <a:cs typeface="Times New Roman" panose="02020603050405020304" pitchFamily="18" charset="0"/>
            </a:endParaRPr>
          </a:p>
          <a:p>
            <a:pPr marL="365125" lvl="3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altLang="sr-Latn-RS" sz="2400" dirty="0" smtClean="0">
                <a:latin typeface="+mj-lt"/>
                <a:cs typeface="Times New Roman" panose="02020603050405020304" pitchFamily="18" charset="0"/>
              </a:rPr>
              <a:t>Ministry </a:t>
            </a:r>
            <a:r>
              <a:rPr lang="en-GB" altLang="sr-Latn-RS" sz="2400" dirty="0">
                <a:latin typeface="+mj-lt"/>
                <a:cs typeface="Times New Roman" panose="02020603050405020304" pitchFamily="18" charset="0"/>
              </a:rPr>
              <a:t>of Internal Affairs</a:t>
            </a:r>
            <a:endParaRPr lang="sr-Latn-CS" altLang="sr-Latn-RS" sz="2400" dirty="0">
              <a:latin typeface="+mj-lt"/>
              <a:cs typeface="Times New Roman" panose="02020603050405020304" pitchFamily="18" charset="0"/>
            </a:endParaRPr>
          </a:p>
          <a:p>
            <a:pPr marL="365125" lvl="3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altLang="sr-Latn-RS" sz="2400" dirty="0">
                <a:latin typeface="+mj-lt"/>
                <a:cs typeface="Times New Roman" panose="02020603050405020304" pitchFamily="18" charset="0"/>
              </a:rPr>
              <a:t>Ministry of Defence</a:t>
            </a:r>
            <a:endParaRPr lang="sr-Latn-CS" altLang="sr-Latn-RS" sz="2400" dirty="0">
              <a:latin typeface="+mj-lt"/>
              <a:cs typeface="Times New Roman" panose="02020603050405020304" pitchFamily="18" charset="0"/>
            </a:endParaRPr>
          </a:p>
          <a:p>
            <a:pPr marL="365125" lvl="3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altLang="sr-Latn-RS" sz="2400" dirty="0">
                <a:latin typeface="+mj-lt"/>
                <a:cs typeface="Times New Roman" panose="02020603050405020304" pitchFamily="18" charset="0"/>
              </a:rPr>
              <a:t>Intelligence </a:t>
            </a:r>
            <a:r>
              <a:rPr lang="en-GB" altLang="sr-Latn-RS" sz="2400" dirty="0" smtClean="0">
                <a:latin typeface="+mj-lt"/>
                <a:cs typeface="Times New Roman" panose="02020603050405020304" pitchFamily="18" charset="0"/>
              </a:rPr>
              <a:t>Agencies</a:t>
            </a:r>
            <a:endParaRPr lang="sr-Latn-RS" altLang="sr-Latn-RS" sz="2400" dirty="0" smtClean="0">
              <a:latin typeface="+mj-lt"/>
              <a:cs typeface="Times New Roman" panose="02020603050405020304" pitchFamily="18" charset="0"/>
            </a:endParaRPr>
          </a:p>
          <a:p>
            <a:pPr marL="365125" lvl="3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altLang="sr-Latn-RS" sz="2400" dirty="0">
                <a:latin typeface="+mj-lt"/>
                <a:cs typeface="Times New Roman" panose="02020603050405020304" pitchFamily="18" charset="0"/>
              </a:rPr>
              <a:t>Customs </a:t>
            </a:r>
            <a:r>
              <a:rPr lang="en-GB" altLang="sr-Latn-RS" sz="2400" dirty="0" smtClean="0">
                <a:latin typeface="+mj-lt"/>
                <a:cs typeface="Times New Roman" panose="02020603050405020304" pitchFamily="18" charset="0"/>
              </a:rPr>
              <a:t>Authorities</a:t>
            </a:r>
            <a:endParaRPr lang="sr-Latn-CS" altLang="sr-Latn-RS" sz="2400" dirty="0">
              <a:latin typeface="+mj-lt"/>
              <a:cs typeface="Times New Roman" panose="02020603050405020304" pitchFamily="18" charset="0"/>
            </a:endParaRPr>
          </a:p>
          <a:p>
            <a:pPr marL="365125" lvl="3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altLang="sr-Latn-RS" sz="2400" dirty="0">
                <a:latin typeface="+mj-lt"/>
                <a:cs typeface="Times New Roman" panose="02020603050405020304" pitchFamily="18" charset="0"/>
              </a:rPr>
              <a:t>Technical Experts</a:t>
            </a:r>
            <a:endParaRPr lang="sr-Latn-CS" altLang="sr-Latn-RS" sz="2400" dirty="0">
              <a:latin typeface="+mj-lt"/>
              <a:cs typeface="Times New Roman" panose="02020603050405020304" pitchFamily="18" charset="0"/>
            </a:endParaRPr>
          </a:p>
          <a:p>
            <a:pPr marL="365125" lvl="3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altLang="sr-Latn-RS" sz="2400" dirty="0" smtClean="0">
                <a:latin typeface="+mj-lt"/>
                <a:cs typeface="Times New Roman" panose="02020603050405020304" pitchFamily="18" charset="0"/>
              </a:rPr>
              <a:t>Industry</a:t>
            </a:r>
            <a:endParaRPr lang="en-GB" altLang="sr-Latn-RS" sz="2400" dirty="0">
              <a:latin typeface="+mj-lt"/>
              <a:cs typeface="Times New Roman" panose="02020603050405020304" pitchFamily="18" charset="0"/>
            </a:endParaRPr>
          </a:p>
          <a:p>
            <a:pPr>
              <a:buFont typeface="Wingdings 3" panose="05040102010807070707" pitchFamily="18" charset="2"/>
              <a:buNone/>
            </a:pPr>
            <a:r>
              <a:rPr lang="sr-Latn-CS" altLang="sr-Latn-RS" sz="1800" dirty="0">
                <a:latin typeface="+mj-lt"/>
                <a:cs typeface="Times New Roman" panose="02020603050405020304" pitchFamily="18" charset="0"/>
              </a:rPr>
              <a:t>    </a:t>
            </a:r>
            <a:endParaRPr lang="en-GB" altLang="sr-Latn-RS" sz="1800" b="1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5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COOPERATION - INTERNATIONAL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Regional</a:t>
            </a:r>
          </a:p>
          <a:p>
            <a:r>
              <a:rPr lang="en-US" dirty="0" smtClean="0"/>
              <a:t>International</a:t>
            </a:r>
          </a:p>
          <a:p>
            <a:r>
              <a:rPr lang="en-US" dirty="0" smtClean="0"/>
              <a:t>Sharing information</a:t>
            </a:r>
          </a:p>
          <a:p>
            <a:r>
              <a:rPr lang="en-US" dirty="0" smtClean="0"/>
              <a:t>Reporting in accordance with international obligations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980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INDUSTRY OUTREACH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 3" panose="05040102010807070707" pitchFamily="18" charset="2"/>
              <a:buNone/>
            </a:pPr>
            <a:r>
              <a:rPr lang="sr-Latn-RS" altLang="sr-Latn-RS" dirty="0" smtClean="0">
                <a:latin typeface="+mj-lt"/>
                <a:cs typeface="Times New Roman" panose="02020603050405020304" pitchFamily="18" charset="0"/>
              </a:rPr>
              <a:t>	</a:t>
            </a:r>
          </a:p>
          <a:p>
            <a:pPr algn="just">
              <a:buFont typeface="Wingdings 3" panose="05040102010807070707" pitchFamily="18" charset="2"/>
              <a:buNone/>
            </a:pPr>
            <a:endParaRPr lang="sr-Latn-RS" altLang="sr-Latn-RS" dirty="0" smtClean="0">
              <a:latin typeface="+mj-lt"/>
              <a:cs typeface="Times New Roman" panose="02020603050405020304" pitchFamily="18" charset="0"/>
            </a:endParaRPr>
          </a:p>
          <a:p>
            <a:pPr algn="just">
              <a:buFont typeface="Wingdings 3" panose="05040102010807070707" pitchFamily="18" charset="2"/>
              <a:buNone/>
            </a:pPr>
            <a:r>
              <a:rPr lang="en-GB" altLang="sr-Latn-R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sr-Latn-RS" altLang="sr-Latn-R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r-Latn-RS" altLang="sr-Latn-R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altLang="sr-Latn-RS" dirty="0" smtClean="0">
                <a:latin typeface="+mj-lt"/>
                <a:cs typeface="Times New Roman" panose="02020603050405020304" pitchFamily="18" charset="0"/>
              </a:rPr>
              <a:t>mutual understanding</a:t>
            </a:r>
            <a:r>
              <a:rPr lang="sr-Latn-RS" altLang="sr-Latn-RS" dirty="0" smtClean="0">
                <a:latin typeface="+mj-lt"/>
                <a:cs typeface="Times New Roman" panose="02020603050405020304" pitchFamily="18" charset="0"/>
              </a:rPr>
              <a:t> and communication </a:t>
            </a:r>
            <a:endParaRPr lang="sr-Latn-RS" altLang="sr-Latn-RS" dirty="0">
              <a:latin typeface="+mj-lt"/>
              <a:cs typeface="Times New Roman" panose="02020603050405020304" pitchFamily="18" charset="0"/>
            </a:endParaRPr>
          </a:p>
          <a:p>
            <a:pPr algn="just">
              <a:buFont typeface="Wingdings 3" panose="05040102010807070707" pitchFamily="18" charset="2"/>
              <a:buNone/>
            </a:pPr>
            <a:r>
              <a:rPr lang="sr-Latn-RS" altLang="sr-Latn-RS" dirty="0" smtClean="0">
                <a:latin typeface="+mj-lt"/>
                <a:cs typeface="Times New Roman" panose="02020603050405020304" pitchFamily="18" charset="0"/>
              </a:rPr>
              <a:t>   </a:t>
            </a:r>
            <a:r>
              <a:rPr lang="en-GB" altLang="sr-Latn-RS" dirty="0" smtClean="0">
                <a:latin typeface="+mj-lt"/>
                <a:cs typeface="Times New Roman" panose="02020603050405020304" pitchFamily="18" charset="0"/>
              </a:rPr>
              <a:t>awareness</a:t>
            </a:r>
            <a:endParaRPr lang="en-GB" altLang="sr-Latn-RS" dirty="0">
              <a:latin typeface="+mj-lt"/>
              <a:cs typeface="Times New Roman" panose="02020603050405020304" pitchFamily="18" charset="0"/>
            </a:endParaRPr>
          </a:p>
          <a:p>
            <a:pPr algn="just">
              <a:buFont typeface="Wingdings 3" panose="05040102010807070707" pitchFamily="18" charset="2"/>
              <a:buNone/>
            </a:pPr>
            <a:r>
              <a:rPr lang="sr-Latn-CS" altLang="sr-Latn-R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r-Latn-CS" altLang="sr-Latn-RS" dirty="0" smtClean="0">
                <a:latin typeface="+mj-lt"/>
                <a:cs typeface="Times New Roman" panose="02020603050405020304" pitchFamily="18" charset="0"/>
              </a:rPr>
              <a:t>  </a:t>
            </a:r>
            <a:r>
              <a:rPr lang="en-GB" altLang="sr-Latn-RS" b="1" dirty="0" smtClean="0">
                <a:latin typeface="+mj-lt"/>
                <a:cs typeface="Times New Roman" panose="02020603050405020304" pitchFamily="18" charset="0"/>
              </a:rPr>
              <a:t>self-</a:t>
            </a:r>
            <a:r>
              <a:rPr lang="sr-Latn-RS" altLang="sr-Latn-RS" b="1" dirty="0" smtClean="0">
                <a:latin typeface="+mj-lt"/>
                <a:cs typeface="Times New Roman" panose="02020603050405020304" pitchFamily="18" charset="0"/>
              </a:rPr>
              <a:t>sustainable export</a:t>
            </a:r>
            <a:r>
              <a:rPr lang="en-GB" altLang="sr-Latn-RS" b="1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GB" altLang="sr-Latn-RS" b="1" dirty="0">
                <a:latin typeface="+mj-lt"/>
                <a:cs typeface="Times New Roman" panose="02020603050405020304" pitchFamily="18" charset="0"/>
              </a:rPr>
              <a:t>control </a:t>
            </a:r>
            <a:r>
              <a:rPr lang="en-GB" altLang="sr-Latn-RS" b="1" dirty="0" smtClean="0">
                <a:latin typeface="+mj-lt"/>
                <a:cs typeface="Times New Roman" panose="02020603050405020304" pitchFamily="18" charset="0"/>
              </a:rPr>
              <a:t>system </a:t>
            </a:r>
            <a:r>
              <a:rPr lang="en-GB" altLang="sr-Latn-RS" dirty="0">
                <a:latin typeface="+mj-lt"/>
                <a:cs typeface="Times New Roman" panose="02020603050405020304" pitchFamily="18" charset="0"/>
              </a:rPr>
              <a:t>and procedures</a:t>
            </a:r>
            <a:r>
              <a:rPr lang="en-GB" altLang="sr-Latn-RS" dirty="0" smtClean="0">
                <a:latin typeface="+mj-lt"/>
                <a:cs typeface="Times New Roman" panose="02020603050405020304" pitchFamily="18" charset="0"/>
              </a:rPr>
              <a:t>.</a:t>
            </a:r>
            <a:endParaRPr lang="sr-Latn-RS" altLang="sr-Latn-RS" dirty="0" smtClean="0">
              <a:latin typeface="+mj-lt"/>
              <a:cs typeface="Times New Roman" panose="02020603050405020304" pitchFamily="18" charset="0"/>
            </a:endParaRPr>
          </a:p>
          <a:p>
            <a:pPr algn="just">
              <a:buFont typeface="Wingdings 3" panose="05040102010807070707" pitchFamily="18" charset="2"/>
              <a:buNone/>
            </a:pPr>
            <a:r>
              <a:rPr lang="sr-Latn-RS" altLang="sr-Latn-RS" dirty="0" smtClean="0">
                <a:latin typeface="+mj-lt"/>
                <a:cs typeface="Times New Roman" panose="02020603050405020304" pitchFamily="18" charset="0"/>
              </a:rPr>
              <a:t>  </a:t>
            </a:r>
            <a:r>
              <a:rPr lang="en-GB" altLang="sr-Latn-RS" dirty="0" smtClean="0">
                <a:latin typeface="+mj-lt"/>
                <a:cs typeface="Times New Roman" panose="02020603050405020304" pitchFamily="18" charset="0"/>
              </a:rPr>
              <a:t> </a:t>
            </a:r>
            <a:endParaRPr lang="en-US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60116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OUTREACH ACTIVITIES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Wingdings 3" panose="05040102010807070707" pitchFamily="18" charset="2"/>
              <a:buNone/>
            </a:pPr>
            <a:r>
              <a:rPr lang="sr-Latn-RS" alt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buFont typeface="Wingdings 3" panose="05040102010807070707" pitchFamily="18" charset="2"/>
              <a:buNone/>
            </a:pPr>
            <a:r>
              <a:rPr lang="sr-Latn-RS" alt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RS" alt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Introduce </a:t>
            </a:r>
            <a:r>
              <a:rPr lang="en-GB" alt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company’s </a:t>
            </a:r>
            <a:r>
              <a:rPr lang="en-GB" alt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responsibilities under the export control regulations</a:t>
            </a:r>
          </a:p>
          <a:p>
            <a:pPr algn="just">
              <a:buFont typeface="Wingdings 3" panose="05040102010807070707" pitchFamily="18" charset="2"/>
              <a:buNone/>
            </a:pPr>
            <a:r>
              <a:rPr lang="sr-Latn-CS" alt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</a:t>
            </a:r>
            <a:r>
              <a:rPr lang="en-GB" alt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guidance</a:t>
            </a:r>
            <a:endParaRPr lang="en-GB" alt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 3" panose="05040102010807070707" pitchFamily="18" charset="2"/>
              <a:buNone/>
            </a:pPr>
            <a:r>
              <a:rPr lang="sr-Latn-CS" alt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Giving opportunity for authorities to acquire better insight into the business activity</a:t>
            </a:r>
          </a:p>
          <a:p>
            <a:pPr algn="just">
              <a:buFont typeface="Wingdings 3" panose="05040102010807070707" pitchFamily="18" charset="2"/>
              <a:buNone/>
            </a:pPr>
            <a:r>
              <a:rPr lang="sr-Latn-CS" alt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Underline certain difficulties and try to provide solutions</a:t>
            </a:r>
          </a:p>
          <a:p>
            <a:pPr algn="just">
              <a:buFont typeface="Wingdings 3" panose="05040102010807070707" pitchFamily="18" charset="2"/>
              <a:buNone/>
            </a:pPr>
            <a:r>
              <a:rPr lang="sr-Latn-CS" alt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Offering help whenever possible</a:t>
            </a:r>
          </a:p>
          <a:p>
            <a:pPr algn="just">
              <a:buFont typeface="Wingdings 3" panose="05040102010807070707" pitchFamily="18" charset="2"/>
              <a:buNone/>
            </a:pPr>
            <a:r>
              <a:rPr lang="sr-Latn-CS" alt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Establishing </a:t>
            </a:r>
            <a:r>
              <a:rPr lang="sr-Latn-RS" alt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mutual understanding</a:t>
            </a:r>
            <a:r>
              <a:rPr lang="en-GB" alt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 3" panose="05040102010807070707" pitchFamily="18" charset="2"/>
              <a:buNone/>
            </a:pPr>
            <a:r>
              <a:rPr lang="sr-Latn-CS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64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143000"/>
          </a:xfrm>
        </p:spPr>
        <p:txBody>
          <a:bodyPr>
            <a:normAutofit/>
          </a:bodyPr>
          <a:lstStyle/>
          <a:p>
            <a:r>
              <a:rPr lang="sr-Latn-CS" sz="4000" b="1" dirty="0" smtClean="0">
                <a:latin typeface="+mn-lt"/>
                <a:cs typeface="Times New Roman" pitchFamily="18" charset="0"/>
              </a:rPr>
              <a:t> </a:t>
            </a:r>
            <a:r>
              <a:rPr lang="en-GB" sz="4000" b="1" dirty="0" smtClean="0">
                <a:latin typeface="+mn-lt"/>
                <a:cs typeface="Times New Roman" pitchFamily="18" charset="0"/>
              </a:rPr>
              <a:t>OUTRICH</a:t>
            </a:r>
            <a:endParaRPr lang="en-GB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sr-Latn-CS" dirty="0" smtClean="0">
                <a:latin typeface="+mj-lt"/>
              </a:rPr>
              <a:t>	</a:t>
            </a:r>
            <a:endParaRPr lang="en-US" dirty="0" smtClean="0">
              <a:latin typeface="+mj-lt"/>
            </a:endParaRPr>
          </a:p>
          <a:p>
            <a:pPr algn="just">
              <a:buNone/>
            </a:pPr>
            <a:r>
              <a:rPr lang="en-GB" sz="3000" dirty="0" smtClean="0">
                <a:latin typeface="+mj-lt"/>
              </a:rPr>
              <a:t>	</a:t>
            </a:r>
            <a:r>
              <a:rPr lang="sr-Latn-CS" sz="2200" dirty="0" smtClean="0">
                <a:latin typeface="+mj-lt"/>
              </a:rPr>
              <a:t>- </a:t>
            </a:r>
            <a:r>
              <a:rPr lang="sr-Cyrl-RS" sz="2200" dirty="0" smtClean="0">
                <a:latin typeface="+mj-lt"/>
              </a:rPr>
              <a:t>  О</a:t>
            </a:r>
            <a:r>
              <a:rPr lang="sr-Latn-RS" sz="2200" dirty="0" smtClean="0">
                <a:latin typeface="+mj-lt"/>
              </a:rPr>
              <a:t>utreach </a:t>
            </a:r>
            <a:r>
              <a:rPr lang="en-GB" sz="2200" dirty="0" smtClean="0">
                <a:latin typeface="+mj-lt"/>
              </a:rPr>
              <a:t>for industry </a:t>
            </a:r>
            <a:r>
              <a:rPr lang="sr-Cyrl-RS" sz="2200" dirty="0" smtClean="0">
                <a:latin typeface="+mj-lt"/>
              </a:rPr>
              <a:t>- </a:t>
            </a:r>
            <a:r>
              <a:rPr lang="en-US" sz="2200" dirty="0" smtClean="0">
                <a:latin typeface="+mj-lt"/>
                <a:cs typeface="Times New Roman" pitchFamily="18" charset="0"/>
              </a:rPr>
              <a:t>October</a:t>
            </a:r>
            <a:r>
              <a:rPr lang="sr-Latn-RS" sz="2200" dirty="0" smtClean="0">
                <a:latin typeface="+mj-lt"/>
                <a:cs typeface="Times New Roman" pitchFamily="18" charset="0"/>
              </a:rPr>
              <a:t> </a:t>
            </a:r>
            <a:r>
              <a:rPr lang="en-US" sz="2200" dirty="0">
                <a:latin typeface="+mj-lt"/>
                <a:cs typeface="Times New Roman" pitchFamily="18" charset="0"/>
              </a:rPr>
              <a:t>4</a:t>
            </a:r>
            <a:r>
              <a:rPr lang="sr-Latn-RS" sz="2200" dirty="0" smtClean="0">
                <a:latin typeface="+mj-lt"/>
                <a:cs typeface="Times New Roman" pitchFamily="18" charset="0"/>
              </a:rPr>
              <a:t>th, 201</a:t>
            </a:r>
            <a:r>
              <a:rPr lang="en-US" sz="2200" dirty="0" smtClean="0">
                <a:latin typeface="+mj-lt"/>
                <a:cs typeface="Times New Roman" pitchFamily="18" charset="0"/>
              </a:rPr>
              <a:t>7;</a:t>
            </a:r>
            <a:endParaRPr lang="sr-Latn-RS" sz="2200" dirty="0" smtClean="0">
              <a:latin typeface="+mj-lt"/>
              <a:cs typeface="Times New Roman" pitchFamily="18" charset="0"/>
            </a:endParaRPr>
          </a:p>
          <a:p>
            <a:pPr algn="just">
              <a:buNone/>
            </a:pPr>
            <a:r>
              <a:rPr lang="sr-Latn-RS" sz="2200" dirty="0" smtClean="0">
                <a:latin typeface="+mj-lt"/>
                <a:cs typeface="Times New Roman" pitchFamily="18" charset="0"/>
              </a:rPr>
              <a:t>	-   Outreach for industry and Academia -  February  10, 2017;</a:t>
            </a:r>
            <a:endParaRPr lang="en-US" sz="2200" dirty="0" smtClean="0">
              <a:latin typeface="+mj-lt"/>
              <a:cs typeface="Times New Roman" pitchFamily="18" charset="0"/>
            </a:endParaRPr>
          </a:p>
          <a:p>
            <a:pPr algn="just">
              <a:buNone/>
            </a:pPr>
            <a:r>
              <a:rPr lang="sr-Latn-RS" sz="2400" dirty="0">
                <a:latin typeface="+mj-lt"/>
                <a:cs typeface="Times New Roman" pitchFamily="18" charset="0"/>
              </a:rPr>
              <a:t>	</a:t>
            </a:r>
            <a:endParaRPr lang="sr-Latn-RS" sz="2400" dirty="0" smtClean="0">
              <a:latin typeface="+mj-lt"/>
              <a:cs typeface="Times New Roman" pitchFamily="18" charset="0"/>
            </a:endParaRPr>
          </a:p>
          <a:p>
            <a:pPr algn="just">
              <a:buNone/>
            </a:pPr>
            <a:r>
              <a:rPr lang="sr-Latn-RS" sz="2400" dirty="0">
                <a:latin typeface="+mj-lt"/>
                <a:cs typeface="Times New Roman" pitchFamily="18" charset="0"/>
              </a:rPr>
              <a:t>	</a:t>
            </a:r>
            <a:r>
              <a:rPr lang="sr-Latn-RS" sz="2400" dirty="0" smtClean="0">
                <a:latin typeface="+mj-lt"/>
                <a:cs typeface="Times New Roman" pitchFamily="18" charset="0"/>
              </a:rPr>
              <a:t>Scientific society</a:t>
            </a:r>
            <a:r>
              <a:rPr lang="en-GB" sz="2400" dirty="0" smtClean="0">
                <a:latin typeface="+mj-lt"/>
                <a:cs typeface="Times New Roman" pitchFamily="18" charset="0"/>
              </a:rPr>
              <a:t>, </a:t>
            </a:r>
            <a:r>
              <a:rPr lang="sr-Latn-RS" sz="2400" dirty="0" smtClean="0">
                <a:latin typeface="+mj-lt"/>
                <a:cs typeface="Times New Roman" pitchFamily="18" charset="0"/>
              </a:rPr>
              <a:t>universities, researchers</a:t>
            </a:r>
            <a:r>
              <a:rPr lang="en-GB" sz="2400" dirty="0" smtClean="0">
                <a:latin typeface="+mj-lt"/>
                <a:cs typeface="Times New Roman" pitchFamily="18" charset="0"/>
              </a:rPr>
              <a:t> </a:t>
            </a:r>
            <a:r>
              <a:rPr lang="en-GB" sz="2400" dirty="0">
                <a:latin typeface="+mj-lt"/>
                <a:cs typeface="Times New Roman" pitchFamily="18" charset="0"/>
              </a:rPr>
              <a:t>have </a:t>
            </a:r>
            <a:r>
              <a:rPr lang="en-GB" sz="2400" dirty="0" smtClean="0">
                <a:latin typeface="+mj-lt"/>
                <a:cs typeface="Times New Roman" pitchFamily="18" charset="0"/>
              </a:rPr>
              <a:t>responsibility </a:t>
            </a:r>
            <a:r>
              <a:rPr lang="en-GB" sz="2400" dirty="0">
                <a:latin typeface="+mj-lt"/>
                <a:cs typeface="Times New Roman" pitchFamily="18" charset="0"/>
              </a:rPr>
              <a:t>for ensuring that their activities are in compliance with the </a:t>
            </a:r>
            <a:r>
              <a:rPr lang="en-GB" sz="2400" dirty="0" smtClean="0">
                <a:latin typeface="+mj-lt"/>
                <a:cs typeface="Times New Roman" pitchFamily="18" charset="0"/>
              </a:rPr>
              <a:t>law</a:t>
            </a:r>
            <a:r>
              <a:rPr lang="sr-Latn-RS" sz="2400" dirty="0">
                <a:latin typeface="+mj-lt"/>
                <a:cs typeface="Times New Roman" pitchFamily="18" charset="0"/>
              </a:rPr>
              <a:t>.</a:t>
            </a:r>
            <a:r>
              <a:rPr lang="en-GB" sz="2400" dirty="0" smtClean="0">
                <a:latin typeface="+mj-lt"/>
                <a:cs typeface="Times New Roman" pitchFamily="18" charset="0"/>
              </a:rPr>
              <a:t> </a:t>
            </a:r>
            <a:endParaRPr lang="en-US" sz="2200" dirty="0" smtClean="0">
              <a:latin typeface="+mj-lt"/>
              <a:cs typeface="Times New Roman" pitchFamily="18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2017 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r-Latn-RS" dirty="0" smtClean="0"/>
          </a:p>
          <a:p>
            <a:pPr marL="0" indent="0" algn="just">
              <a:buNone/>
            </a:pPr>
            <a:r>
              <a:rPr lang="en-US" dirty="0" smtClean="0"/>
              <a:t>Sanctions</a:t>
            </a:r>
          </a:p>
          <a:p>
            <a:pPr marL="0" indent="0" algn="just">
              <a:buNone/>
            </a:pPr>
            <a:r>
              <a:rPr lang="en-US" dirty="0" smtClean="0"/>
              <a:t>Registration</a:t>
            </a:r>
          </a:p>
          <a:p>
            <a:pPr marL="0" indent="0" algn="just">
              <a:buNone/>
            </a:pPr>
            <a:r>
              <a:rPr lang="en-US" dirty="0" smtClean="0"/>
              <a:t>End user certificates</a:t>
            </a:r>
          </a:p>
          <a:p>
            <a:pPr marL="0" indent="0" algn="just">
              <a:buNone/>
            </a:pPr>
            <a:r>
              <a:rPr lang="en-US" dirty="0" smtClean="0"/>
              <a:t>Final destination</a:t>
            </a:r>
          </a:p>
          <a:p>
            <a:pPr marL="0" indent="0" algn="just">
              <a:buNone/>
            </a:pPr>
            <a:r>
              <a:rPr lang="en-US" dirty="0" smtClean="0"/>
              <a:t>Export for further sale</a:t>
            </a:r>
          </a:p>
          <a:p>
            <a:pPr marL="0" indent="0" algn="just">
              <a:buNone/>
            </a:pPr>
            <a:r>
              <a:rPr lang="en-US" dirty="0" smtClean="0"/>
              <a:t>Education</a:t>
            </a:r>
          </a:p>
          <a:p>
            <a:pPr marL="0" indent="0" algn="just">
              <a:buNone/>
            </a:pPr>
            <a:r>
              <a:rPr lang="en-US" dirty="0" smtClean="0"/>
              <a:t>Obligations</a:t>
            </a:r>
          </a:p>
          <a:p>
            <a:pPr marL="0" indent="0" algn="just">
              <a:buNone/>
            </a:pPr>
            <a:r>
              <a:rPr lang="en-US" dirty="0" smtClean="0"/>
              <a:t>Internal Compliance </a:t>
            </a:r>
            <a:r>
              <a:rPr lang="en-US" dirty="0" err="1"/>
              <a:t>P</a:t>
            </a:r>
            <a:r>
              <a:rPr lang="en-US" dirty="0" err="1" smtClean="0"/>
              <a:t>rogramme</a:t>
            </a:r>
            <a:endParaRPr lang="sr-Latn-R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571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</a:rPr>
              <a:t>	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</a:rPr>
              <a:t>	</a:t>
            </a:r>
            <a:endParaRPr lang="en-US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Font typeface="Wingdings 2" pitchFamily="18" charset="2"/>
              <a:buNone/>
            </a:pPr>
            <a:r>
              <a:rPr lang="en-US" b="1" i="1" dirty="0" smtClean="0"/>
              <a:t>www.m</a:t>
            </a:r>
            <a:r>
              <a:rPr lang="sr-Latn-CS" b="1" i="1" dirty="0" smtClean="0"/>
              <a:t>tt</a:t>
            </a:r>
            <a:r>
              <a:rPr lang="en-US" b="1" i="1" dirty="0" smtClean="0"/>
              <a:t>.gov.rs</a:t>
            </a:r>
          </a:p>
          <a:p>
            <a:pPr>
              <a:buNone/>
            </a:pPr>
            <a:r>
              <a:rPr lang="sr-Latn-CS" b="1" dirty="0" smtClean="0">
                <a:cs typeface="Times New Roman" pitchFamily="18" charset="0"/>
              </a:rPr>
              <a:t>	</a:t>
            </a:r>
          </a:p>
          <a:p>
            <a:pPr algn="ctr">
              <a:buNone/>
            </a:pPr>
            <a:r>
              <a:rPr lang="sr-Latn-CS" b="1" dirty="0" smtClean="0">
                <a:cs typeface="Times New Roman" pitchFamily="18" charset="0"/>
              </a:rPr>
              <a:t>	</a:t>
            </a:r>
            <a:r>
              <a:rPr lang="en-GB" b="1" dirty="0" smtClean="0">
                <a:cs typeface="Times New Roman" pitchFamily="18" charset="0"/>
              </a:rPr>
              <a:t> </a:t>
            </a:r>
            <a:r>
              <a:rPr lang="sr-Latn-CS" b="1" dirty="0" smtClean="0">
                <a:cs typeface="Times New Roman" pitchFamily="18" charset="0"/>
              </a:rPr>
              <a:t>THANK YOU FOR YOUR ATTENTION</a:t>
            </a:r>
            <a:r>
              <a:rPr lang="sr-Cyrl-CS" sz="2400" b="1" i="1" dirty="0" smtClean="0">
                <a:cs typeface="Times New Roman" pitchFamily="18" charset="0"/>
              </a:rPr>
              <a:t> </a:t>
            </a:r>
            <a:r>
              <a:rPr lang="sr-Latn-CS" sz="2400" b="1" i="1" dirty="0" smtClean="0"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sr-Latn-CS" sz="2400" b="1" i="1" dirty="0" smtClean="0">
              <a:cs typeface="Times New Roman" pitchFamily="18" charset="0"/>
            </a:endParaRPr>
          </a:p>
          <a:p>
            <a:pPr>
              <a:buNone/>
            </a:pPr>
            <a:r>
              <a:rPr lang="sr-Latn-CS" sz="2400" b="1" i="1" dirty="0" smtClean="0">
                <a:cs typeface="Times New Roman" pitchFamily="18" charset="0"/>
              </a:rPr>
              <a:t>						</a:t>
            </a:r>
            <a:r>
              <a:rPr lang="en-US" sz="2400" b="1" i="1" dirty="0" smtClean="0">
                <a:cs typeface="Times New Roman" pitchFamily="18" charset="0"/>
              </a:rPr>
              <a:t>				                                                </a:t>
            </a:r>
            <a:r>
              <a:rPr lang="sr-Latn-RS" sz="2400" b="1" i="1" dirty="0" smtClean="0">
                <a:cs typeface="Times New Roman" pitchFamily="18" charset="0"/>
              </a:rPr>
              <a:t>izvoznakontrola</a:t>
            </a:r>
            <a:r>
              <a:rPr lang="en-US" sz="2400" b="1" i="1" dirty="0" smtClean="0">
                <a:cs typeface="Times New Roman" pitchFamily="18" charset="0"/>
              </a:rPr>
              <a:t>@mtt.gov.rs</a:t>
            </a:r>
            <a:endParaRPr lang="en-GB" sz="2400" b="1" i="1" dirty="0" smtClean="0">
              <a:cs typeface="Times New Roman" pitchFamily="18" charset="0"/>
            </a:endParaRPr>
          </a:p>
          <a:p>
            <a:pPr algn="r">
              <a:buNone/>
            </a:pPr>
            <a:r>
              <a:rPr lang="en-GB" sz="2400" b="1" i="1" dirty="0" err="1" smtClean="0">
                <a:cs typeface="Times New Roman" pitchFamily="18" charset="0"/>
              </a:rPr>
              <a:t>jasmina.roskic@m</a:t>
            </a:r>
            <a:r>
              <a:rPr lang="sr-Latn-CS" sz="2400" b="1" i="1" dirty="0" smtClean="0">
                <a:cs typeface="Times New Roman" pitchFamily="18" charset="0"/>
              </a:rPr>
              <a:t>tt</a:t>
            </a:r>
            <a:r>
              <a:rPr lang="en-GB" sz="2400" b="1" i="1" dirty="0" smtClean="0">
                <a:cs typeface="Times New Roman" pitchFamily="18" charset="0"/>
              </a:rPr>
              <a:t>.gov.rs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96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Wingdings 2</vt:lpstr>
      <vt:lpstr>Wingdings 3</vt:lpstr>
      <vt:lpstr>Office Theme</vt:lpstr>
      <vt:lpstr>PowerPoint Presentation</vt:lpstr>
      <vt:lpstr>EXPORT CONTROL SYSTEM-KEY ELEMENTS</vt:lpstr>
      <vt:lpstr>COOPERATION - NATIONAL LEVEL</vt:lpstr>
      <vt:lpstr>COOPERATION - INTERNATIONAL LEVEL</vt:lpstr>
      <vt:lpstr>INDUSTRY OUTREACH</vt:lpstr>
      <vt:lpstr>OUTREACH ACTIVITIES</vt:lpstr>
      <vt:lpstr> OUTRICH</vt:lpstr>
      <vt:lpstr>OUTREACH 2017 AME</vt:lpstr>
      <vt:lpstr> 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smajstorovic</dc:creator>
  <cp:lastModifiedBy>РСт</cp:lastModifiedBy>
  <cp:revision>193</cp:revision>
  <cp:lastPrinted>2017-06-09T09:36:13Z</cp:lastPrinted>
  <dcterms:created xsi:type="dcterms:W3CDTF">2013-10-07T14:35:25Z</dcterms:created>
  <dcterms:modified xsi:type="dcterms:W3CDTF">2017-11-21T06:06:25Z</dcterms:modified>
</cp:coreProperties>
</file>