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8" r:id="rId2"/>
    <p:sldId id="259" r:id="rId3"/>
    <p:sldId id="260" r:id="rId4"/>
    <p:sldId id="261" r:id="rId5"/>
    <p:sldId id="257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70" r:id="rId26"/>
  </p:sldIdLst>
  <p:sldSz cx="9144000" cy="6858000" type="screen4x3"/>
  <p:notesSz cx="6858000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243963254593175"/>
          <c:y val="3.4335875984251966E-2"/>
          <c:w val="0.85756036745406827"/>
          <c:h val="0.787924458661417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Broj reg oružja</c:v>
                </c:pt>
                <c:pt idx="1">
                  <c:v>Pištolji</c:v>
                </c:pt>
                <c:pt idx="2">
                  <c:v>Sportsko i ostalo</c:v>
                </c:pt>
                <c:pt idx="3">
                  <c:v>Lovačko oružje</c:v>
                </c:pt>
              </c:strCache>
            </c:strRef>
          </c:cat>
          <c:val>
            <c:numRef>
              <c:f>Sheet1!$B$2:$B$5</c:f>
              <c:numCache>
                <c:formatCode>#.##0</c:formatCode>
                <c:ptCount val="4"/>
                <c:pt idx="0">
                  <c:v>37415</c:v>
                </c:pt>
                <c:pt idx="1">
                  <c:v>23285</c:v>
                </c:pt>
                <c:pt idx="2">
                  <c:v>1007</c:v>
                </c:pt>
                <c:pt idx="3" formatCode="General">
                  <c:v>13123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Broj reg oružja</c:v>
                </c:pt>
                <c:pt idx="1">
                  <c:v>Pištolji</c:v>
                </c:pt>
                <c:pt idx="2">
                  <c:v>Sportsko i ostalo</c:v>
                </c:pt>
                <c:pt idx="3">
                  <c:v>Lovačko oružje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Broj reg oružja</c:v>
                </c:pt>
                <c:pt idx="1">
                  <c:v>Pištolji</c:v>
                </c:pt>
                <c:pt idx="2">
                  <c:v>Sportsko i ostalo</c:v>
                </c:pt>
                <c:pt idx="3">
                  <c:v>Lovačko oružje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9018264"/>
        <c:axId val="209018656"/>
      </c:barChart>
      <c:catAx>
        <c:axId val="2090182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09018656"/>
        <c:crosses val="autoZero"/>
        <c:auto val="1"/>
        <c:lblAlgn val="ctr"/>
        <c:lblOffset val="100"/>
        <c:noMultiLvlLbl val="0"/>
      </c:catAx>
      <c:valAx>
        <c:axId val="209018656"/>
        <c:scaling>
          <c:orientation val="minMax"/>
        </c:scaling>
        <c:delete val="0"/>
        <c:axPos val="l"/>
        <c:majorGridlines/>
        <c:numFmt formatCode="#.##0" sourceLinked="1"/>
        <c:majorTickMark val="out"/>
        <c:minorTickMark val="none"/>
        <c:tickLblPos val="nextTo"/>
        <c:crossAx val="209018264"/>
        <c:crosses val="autoZero"/>
        <c:crossBetween val="between"/>
      </c:valAx>
      <c:spPr>
        <a:noFill/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sr-Latn-R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BROJ REG ORUŽJA</c:v>
                </c:pt>
                <c:pt idx="1">
                  <c:v>Pištolji</c:v>
                </c:pt>
                <c:pt idx="2">
                  <c:v>Lovačko</c:v>
                </c:pt>
                <c:pt idx="3">
                  <c:v>Sportsko</c:v>
                </c:pt>
                <c:pt idx="4">
                  <c:v>Trofejno</c:v>
                </c:pt>
              </c:strCache>
            </c:strRef>
          </c:cat>
          <c:val>
            <c:numRef>
              <c:f>Sheet1!$B$2:$B$6</c:f>
              <c:numCache>
                <c:formatCode>#.##0</c:formatCode>
                <c:ptCount val="5"/>
                <c:pt idx="0">
                  <c:v>3534</c:v>
                </c:pt>
                <c:pt idx="1">
                  <c:v>1128</c:v>
                </c:pt>
                <c:pt idx="2">
                  <c:v>2330</c:v>
                </c:pt>
                <c:pt idx="3" formatCode="General">
                  <c:v>65</c:v>
                </c:pt>
                <c:pt idx="4" formatCode="General">
                  <c:v>11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BROJ REG ORUŽJA</c:v>
                </c:pt>
                <c:pt idx="1">
                  <c:v>Pištolji</c:v>
                </c:pt>
                <c:pt idx="2">
                  <c:v>Lovačko</c:v>
                </c:pt>
                <c:pt idx="3">
                  <c:v>Sportsko</c:v>
                </c:pt>
                <c:pt idx="4">
                  <c:v>Trofejno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BROJ REG ORUŽJA</c:v>
                </c:pt>
                <c:pt idx="1">
                  <c:v>Pištolji</c:v>
                </c:pt>
                <c:pt idx="2">
                  <c:v>Lovačko</c:v>
                </c:pt>
                <c:pt idx="3">
                  <c:v>Sportsko</c:v>
                </c:pt>
                <c:pt idx="4">
                  <c:v>Trofejno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9019048"/>
        <c:axId val="209019832"/>
      </c:barChart>
      <c:catAx>
        <c:axId val="209019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09019832"/>
        <c:crosses val="autoZero"/>
        <c:auto val="1"/>
        <c:lblAlgn val="ctr"/>
        <c:lblOffset val="100"/>
        <c:noMultiLvlLbl val="0"/>
      </c:catAx>
      <c:valAx>
        <c:axId val="209019832"/>
        <c:scaling>
          <c:orientation val="minMax"/>
        </c:scaling>
        <c:delete val="0"/>
        <c:axPos val="l"/>
        <c:majorGridlines/>
        <c:numFmt formatCode="#.##0" sourceLinked="1"/>
        <c:majorTickMark val="out"/>
        <c:minorTickMark val="none"/>
        <c:tickLblPos val="nextTo"/>
        <c:crossAx val="20901904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sr-Latn-R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BROJ REG ORUŽJA</c:v>
                </c:pt>
                <c:pt idx="1">
                  <c:v>PIŠTOLJI</c:v>
                </c:pt>
                <c:pt idx="2">
                  <c:v>LOVAČKO ORUŽJE</c:v>
                </c:pt>
                <c:pt idx="3">
                  <c:v>SPORTSKO ORUŽJE</c:v>
                </c:pt>
                <c:pt idx="4">
                  <c:v>OSTALO ORUŽJE</c:v>
                </c:pt>
              </c:strCache>
            </c:strRef>
          </c:cat>
          <c:val>
            <c:numRef>
              <c:f>Sheet1!$B$2:$B$6</c:f>
              <c:numCache>
                <c:formatCode>#.##0</c:formatCode>
                <c:ptCount val="5"/>
                <c:pt idx="0">
                  <c:v>20246</c:v>
                </c:pt>
                <c:pt idx="1">
                  <c:v>11415</c:v>
                </c:pt>
                <c:pt idx="2">
                  <c:v>7968</c:v>
                </c:pt>
                <c:pt idx="3" formatCode="General">
                  <c:v>318</c:v>
                </c:pt>
                <c:pt idx="4" formatCode="General">
                  <c:v>545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BROJ REG ORUŽJA</c:v>
                </c:pt>
                <c:pt idx="1">
                  <c:v>PIŠTOLJI</c:v>
                </c:pt>
                <c:pt idx="2">
                  <c:v>LOVAČKO ORUŽJE</c:v>
                </c:pt>
                <c:pt idx="3">
                  <c:v>SPORTSKO ORUŽJE</c:v>
                </c:pt>
                <c:pt idx="4">
                  <c:v>OSTALO ORUŽJE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BROJ REG ORUŽJA</c:v>
                </c:pt>
                <c:pt idx="1">
                  <c:v>PIŠTOLJI</c:v>
                </c:pt>
                <c:pt idx="2">
                  <c:v>LOVAČKO ORUŽJE</c:v>
                </c:pt>
                <c:pt idx="3">
                  <c:v>SPORTSKO ORUŽJE</c:v>
                </c:pt>
                <c:pt idx="4">
                  <c:v>OSTALO ORUŽJE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9020616"/>
        <c:axId val="209997400"/>
      </c:barChart>
      <c:catAx>
        <c:axId val="2090206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09997400"/>
        <c:crosses val="autoZero"/>
        <c:auto val="1"/>
        <c:lblAlgn val="ctr"/>
        <c:lblOffset val="100"/>
        <c:noMultiLvlLbl val="0"/>
      </c:catAx>
      <c:valAx>
        <c:axId val="209997400"/>
        <c:scaling>
          <c:orientation val="minMax"/>
        </c:scaling>
        <c:delete val="0"/>
        <c:axPos val="l"/>
        <c:majorGridlines/>
        <c:numFmt formatCode="#.##0" sourceLinked="1"/>
        <c:majorTickMark val="out"/>
        <c:minorTickMark val="none"/>
        <c:tickLblPos val="nextTo"/>
        <c:crossAx val="20902061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sr-Latn-R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UKUPNO REGISTROVANOG ORUŽJA</c:v>
                </c:pt>
                <c:pt idx="1">
                  <c:v>LOVAČKE PUŠKE</c:v>
                </c:pt>
                <c:pt idx="2">
                  <c:v>PIŠTOLJI</c:v>
                </c:pt>
                <c:pt idx="3">
                  <c:v>SPORTSKO I OSTALO 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 formatCode="#.##0">
                  <c:v>6491</c:v>
                </c:pt>
                <c:pt idx="1">
                  <c:v>2759</c:v>
                </c:pt>
                <c:pt idx="2">
                  <c:v>3452</c:v>
                </c:pt>
                <c:pt idx="3">
                  <c:v>280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UKUPNO REGISTROVANOG ORUŽJA</c:v>
                </c:pt>
                <c:pt idx="1">
                  <c:v>LOVAČKE PUŠKE</c:v>
                </c:pt>
                <c:pt idx="2">
                  <c:v>PIŠTOLJI</c:v>
                </c:pt>
                <c:pt idx="3">
                  <c:v>SPORTSKO I OSTALO 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UKUPNO REGISTROVANOG ORUŽJA</c:v>
                </c:pt>
                <c:pt idx="1">
                  <c:v>LOVAČKE PUŠKE</c:v>
                </c:pt>
                <c:pt idx="2">
                  <c:v>PIŠTOLJI</c:v>
                </c:pt>
                <c:pt idx="3">
                  <c:v>SPORTSKO I OSTALO 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9998184"/>
        <c:axId val="209998576"/>
      </c:barChart>
      <c:catAx>
        <c:axId val="2099981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09998576"/>
        <c:crosses val="autoZero"/>
        <c:auto val="1"/>
        <c:lblAlgn val="ctr"/>
        <c:lblOffset val="100"/>
        <c:noMultiLvlLbl val="0"/>
      </c:catAx>
      <c:valAx>
        <c:axId val="209998576"/>
        <c:scaling>
          <c:orientation val="minMax"/>
        </c:scaling>
        <c:delete val="0"/>
        <c:axPos val="l"/>
        <c:majorGridlines/>
        <c:numFmt formatCode="#.##0" sourceLinked="1"/>
        <c:majorTickMark val="out"/>
        <c:minorTickMark val="none"/>
        <c:tickLblPos val="nextTo"/>
        <c:crossAx val="20999818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sr-Latn-R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UKUPNO REGISTROVANOG ORUŽJA</c:v>
                </c:pt>
                <c:pt idx="1">
                  <c:v>PIŠTOLJI</c:v>
                </c:pt>
                <c:pt idx="2">
                  <c:v>LOVAČKE PUŠKE</c:v>
                </c:pt>
                <c:pt idx="3">
                  <c:v>OSTALO ORUŽJE</c:v>
                </c:pt>
              </c:strCache>
            </c:strRef>
          </c:cat>
          <c:val>
            <c:numRef>
              <c:f>Sheet1!$B$2:$B$5</c:f>
              <c:numCache>
                <c:formatCode>#.##0</c:formatCode>
                <c:ptCount val="4"/>
                <c:pt idx="0">
                  <c:v>20780</c:v>
                </c:pt>
                <c:pt idx="1">
                  <c:v>7508</c:v>
                </c:pt>
                <c:pt idx="2">
                  <c:v>13193</c:v>
                </c:pt>
                <c:pt idx="3" formatCode="General">
                  <c:v>79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UKUPNO REGISTROVANOG ORUŽJA</c:v>
                </c:pt>
                <c:pt idx="1">
                  <c:v>PIŠTOLJI</c:v>
                </c:pt>
                <c:pt idx="2">
                  <c:v>LOVAČKE PUŠKE</c:v>
                </c:pt>
                <c:pt idx="3">
                  <c:v>OSTALO ORUŽJE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UKUPNO REGISTROVANOG ORUŽJA</c:v>
                </c:pt>
                <c:pt idx="1">
                  <c:v>PIŠTOLJI</c:v>
                </c:pt>
                <c:pt idx="2">
                  <c:v>LOVAČKE PUŠKE</c:v>
                </c:pt>
                <c:pt idx="3">
                  <c:v>OSTALO ORUŽJE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9999360"/>
        <c:axId val="209999752"/>
      </c:barChart>
      <c:catAx>
        <c:axId val="209999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09999752"/>
        <c:crosses val="autoZero"/>
        <c:auto val="1"/>
        <c:lblAlgn val="ctr"/>
        <c:lblOffset val="100"/>
        <c:noMultiLvlLbl val="0"/>
      </c:catAx>
      <c:valAx>
        <c:axId val="209999752"/>
        <c:scaling>
          <c:orientation val="minMax"/>
        </c:scaling>
        <c:delete val="0"/>
        <c:axPos val="l"/>
        <c:majorGridlines/>
        <c:numFmt formatCode="#.##0" sourceLinked="1"/>
        <c:majorTickMark val="out"/>
        <c:minorTickMark val="none"/>
        <c:tickLblPos val="nextTo"/>
        <c:crossAx val="20999936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sr-Latn-R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9D7B90-7ADF-46AF-AE70-18CAB18D9F57}" type="datetimeFigureOut">
              <a:rPr lang="en-US" smtClean="0"/>
              <a:t>11/6/2017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15153"/>
            <a:ext cx="548640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8EF180-D3CD-4740-8B33-D59EF79CC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854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s-Latn-BA" dirty="0" smtClean="0"/>
              <a:t>MUP TK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8EF180-D3CD-4740-8B33-D59EF79CC91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669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93DFC-361E-44FD-A9AE-FA06FCEE417F}" type="datetimeFigureOut">
              <a:rPr lang="en-US" smtClean="0"/>
              <a:t>11/6/2017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11B33-11E7-42D4-B1C7-B28E3F4E8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651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93DFC-361E-44FD-A9AE-FA06FCEE417F}" type="datetimeFigureOut">
              <a:rPr lang="en-US" smtClean="0"/>
              <a:t>11/6/2017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11B33-11E7-42D4-B1C7-B28E3F4E8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066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93DFC-361E-44FD-A9AE-FA06FCEE417F}" type="datetimeFigureOut">
              <a:rPr lang="en-US" smtClean="0"/>
              <a:t>11/6/2017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11B33-11E7-42D4-B1C7-B28E3F4E8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722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93DFC-361E-44FD-A9AE-FA06FCEE417F}" type="datetimeFigureOut">
              <a:rPr lang="en-US" smtClean="0"/>
              <a:t>11/6/2017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11B33-11E7-42D4-B1C7-B28E3F4E8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615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93DFC-361E-44FD-A9AE-FA06FCEE417F}" type="datetimeFigureOut">
              <a:rPr lang="en-US" smtClean="0"/>
              <a:t>11/6/2017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11B33-11E7-42D4-B1C7-B28E3F4E8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765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93DFC-361E-44FD-A9AE-FA06FCEE417F}" type="datetimeFigureOut">
              <a:rPr lang="en-US" smtClean="0"/>
              <a:t>11/6/2017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11B33-11E7-42D4-B1C7-B28E3F4E8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430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93DFC-361E-44FD-A9AE-FA06FCEE417F}" type="datetimeFigureOut">
              <a:rPr lang="en-US" smtClean="0"/>
              <a:t>11/6/2017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11B33-11E7-42D4-B1C7-B28E3F4E8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75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93DFC-361E-44FD-A9AE-FA06FCEE417F}" type="datetimeFigureOut">
              <a:rPr lang="en-US" smtClean="0"/>
              <a:t>11/6/2017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11B33-11E7-42D4-B1C7-B28E3F4E8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213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93DFC-361E-44FD-A9AE-FA06FCEE417F}" type="datetimeFigureOut">
              <a:rPr lang="en-US" smtClean="0"/>
              <a:t>11/6/2017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11B33-11E7-42D4-B1C7-B28E3F4E8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950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93DFC-361E-44FD-A9AE-FA06FCEE417F}" type="datetimeFigureOut">
              <a:rPr lang="en-US" smtClean="0"/>
              <a:t>11/6/2017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11B33-11E7-42D4-B1C7-B28E3F4E8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120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93DFC-361E-44FD-A9AE-FA06FCEE417F}" type="datetimeFigureOut">
              <a:rPr lang="en-US" smtClean="0"/>
              <a:t>11/6/2017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11B33-11E7-42D4-B1C7-B28E3F4E8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875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93DFC-361E-44FD-A9AE-FA06FCEE417F}" type="datetimeFigureOut">
              <a:rPr lang="en-US" smtClean="0"/>
              <a:t>11/6/2017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11B33-11E7-42D4-B1C7-B28E3F4E8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383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s-Latn-BA" dirty="0" smtClean="0"/>
              <a:t>PODACI O REGISTROVANOM ORUŽJU U BOSNI I HERCEGOVINI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s-Latn-BA" dirty="0" smtClean="0"/>
              <a:t>Novembar 2017.godine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36241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dirty="0" smtClean="0"/>
              <a:t>MUP BOSANSKO PODRINJSKOG KANTONA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BA" b="1" dirty="0"/>
              <a:t>Ukupno.........................................</a:t>
            </a:r>
            <a:r>
              <a:rPr lang="sr-Latn-BA" b="1" dirty="0">
                <a:solidFill>
                  <a:srgbClr val="C00000"/>
                </a:solidFill>
              </a:rPr>
              <a:t>6.491</a:t>
            </a:r>
            <a:endParaRPr lang="en-US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sr-Latn-BA" b="1" dirty="0" smtClean="0"/>
          </a:p>
          <a:p>
            <a:r>
              <a:rPr lang="sr-Latn-BA" b="1" dirty="0" smtClean="0"/>
              <a:t>Pištolji......................................... 3.452</a:t>
            </a:r>
            <a:endParaRPr lang="en-US" dirty="0"/>
          </a:p>
          <a:p>
            <a:r>
              <a:rPr lang="sr-Latn-BA" b="1" dirty="0" smtClean="0"/>
              <a:t>Lovačke puške............................. </a:t>
            </a:r>
            <a:r>
              <a:rPr lang="bs-Latn-BA" b="1" dirty="0" smtClean="0"/>
              <a:t>2.759</a:t>
            </a:r>
            <a:endParaRPr lang="en-US" dirty="0"/>
          </a:p>
          <a:p>
            <a:r>
              <a:rPr lang="sr-Latn-BA" b="1" dirty="0" smtClean="0"/>
              <a:t>Sportsko i ostalo oružje................   280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7536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dirty="0" smtClean="0"/>
              <a:t>MUP BOSANSKO PODRINJSKOG KANTONA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887281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688799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dirty="0" smtClean="0"/>
              <a:t>MUP ZAPADNO HERCEGOVAČKOG KANTONA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b="1" dirty="0"/>
              <a:t>Ukupno.............................</a:t>
            </a:r>
            <a:r>
              <a:rPr lang="sr-Latn-BA" b="1" dirty="0">
                <a:solidFill>
                  <a:srgbClr val="C00000"/>
                </a:solidFill>
              </a:rPr>
              <a:t>20.780</a:t>
            </a:r>
            <a:endParaRPr lang="en-US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sr-Latn-BA" b="1" dirty="0" smtClean="0"/>
          </a:p>
          <a:p>
            <a:r>
              <a:rPr lang="sr-Latn-BA" b="1" dirty="0" smtClean="0"/>
              <a:t>Pištolji............................. 7.508 </a:t>
            </a:r>
          </a:p>
          <a:p>
            <a:r>
              <a:rPr lang="sr-Latn-BA" b="1" dirty="0"/>
              <a:t>L</a:t>
            </a:r>
            <a:r>
              <a:rPr lang="sr-Latn-BA" b="1" dirty="0" smtClean="0"/>
              <a:t>ovačkih pušaka............. 13.193</a:t>
            </a:r>
          </a:p>
          <a:p>
            <a:r>
              <a:rPr lang="sr-Latn-BA" b="1" dirty="0" smtClean="0"/>
              <a:t>Ostalo oružje.........................79</a:t>
            </a:r>
          </a:p>
        </p:txBody>
      </p:sp>
    </p:spTree>
    <p:extLst>
      <p:ext uri="{BB962C8B-B14F-4D97-AF65-F5344CB8AC3E}">
        <p14:creationId xmlns:p14="http://schemas.microsoft.com/office/powerpoint/2010/main" val="34341445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dirty="0" smtClean="0"/>
              <a:t>MUP ZAPADNO HERCEGOVAČKOG KANTONA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390572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855926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MUP KANTONA SARAJEVO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sr-Latn-BA" dirty="0"/>
              <a:t>Ukupno registrovano komada kratkog vatrenog oružja za fizička lica.........................</a:t>
            </a:r>
            <a:r>
              <a:rPr lang="sr-Latn-BA" b="1" dirty="0"/>
              <a:t>11.885 kom</a:t>
            </a:r>
            <a:endParaRPr lang="en-US" dirty="0"/>
          </a:p>
          <a:p>
            <a:r>
              <a:rPr lang="sr-Latn-BA" dirty="0"/>
              <a:t>sportskog oružja.....</a:t>
            </a:r>
            <a:r>
              <a:rPr lang="sr-Latn-BA" b="1" dirty="0"/>
              <a:t> 22 kom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sr-Latn-BA" dirty="0"/>
              <a:t>Ukupno registrovano komada kratkog vatrenog oružja za pravna lica </a:t>
            </a:r>
            <a:r>
              <a:rPr lang="sr-Latn-BA" b="1" dirty="0"/>
              <a:t>1381 kom</a:t>
            </a:r>
            <a:endParaRPr lang="en-US" dirty="0"/>
          </a:p>
          <a:p>
            <a:r>
              <a:rPr lang="sr-Latn-BA" dirty="0"/>
              <a:t>Ukupno registrovano komada dugocijevnog oružja za fizička lica </a:t>
            </a:r>
            <a:r>
              <a:rPr lang="sr-Latn-BA" b="1" dirty="0"/>
              <a:t>6919 kom</a:t>
            </a:r>
            <a:endParaRPr lang="en-US" dirty="0"/>
          </a:p>
          <a:p>
            <a:r>
              <a:rPr lang="sr-Latn-BA" dirty="0"/>
              <a:t>Ukupno registrovano komada dugocijevnog vatrenog oružja za pravna lica </a:t>
            </a:r>
            <a:r>
              <a:rPr lang="sr-Latn-BA" b="1" dirty="0"/>
              <a:t>100 kom</a:t>
            </a:r>
            <a:endParaRPr lang="en-US" dirty="0"/>
          </a:p>
          <a:p>
            <a:r>
              <a:rPr lang="sr-Latn-BA" dirty="0"/>
              <a:t>Ukupno registrovano komada :</a:t>
            </a:r>
            <a:endParaRPr lang="en-US" dirty="0"/>
          </a:p>
          <a:p>
            <a:r>
              <a:rPr lang="sr-Latn-BA" dirty="0"/>
              <a:t>-vazdušnog oružja...</a:t>
            </a:r>
            <a:r>
              <a:rPr lang="sr-Latn-BA" b="1" dirty="0"/>
              <a:t>541 kom</a:t>
            </a:r>
            <a:endParaRPr lang="en-US" dirty="0"/>
          </a:p>
          <a:p>
            <a:r>
              <a:rPr lang="sr-Latn-BA" dirty="0"/>
              <a:t>-oružja za signalizaciju...</a:t>
            </a:r>
            <a:r>
              <a:rPr lang="sr-Latn-BA" b="1" dirty="0"/>
              <a:t>70 kom</a:t>
            </a:r>
            <a:endParaRPr lang="en-US" dirty="0"/>
          </a:p>
          <a:p>
            <a:r>
              <a:rPr lang="sr-Latn-BA" dirty="0"/>
              <a:t>-oružja za uspavljivanje životinja..</a:t>
            </a:r>
            <a:r>
              <a:rPr lang="sr-Latn-BA" b="1" dirty="0" smtClean="0"/>
              <a:t>1</a:t>
            </a:r>
          </a:p>
          <a:p>
            <a:r>
              <a:rPr lang="sr-Latn-BA" b="1" dirty="0" smtClean="0"/>
              <a:t>UKUPNO..............................................................</a:t>
            </a:r>
            <a:r>
              <a:rPr lang="sr-Latn-BA" sz="5800" b="1" dirty="0" smtClean="0">
                <a:solidFill>
                  <a:srgbClr val="C00000"/>
                </a:solidFill>
              </a:rPr>
              <a:t>20.285</a:t>
            </a:r>
            <a:endParaRPr lang="en-US" sz="5800" dirty="0">
              <a:solidFill>
                <a:srgbClr val="C00000"/>
              </a:solidFill>
            </a:endParaRPr>
          </a:p>
          <a:p>
            <a:r>
              <a:rPr lang="sr-Latn-BA" b="1" dirty="0"/>
              <a:t>(Razlika u broju je iz razloga što se za vazdušno, oružje za signalizaciju i oružje za uspavljivanje životinja ne izdaju dozvole, već se samo registruje)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8641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dirty="0" smtClean="0"/>
              <a:t>MUP HERCEGOVAČKO NERETVANSKOG KANTONA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b="1" dirty="0"/>
              <a:t>Ukupno: </a:t>
            </a:r>
            <a:r>
              <a:rPr lang="sr-Latn-BA" b="1" dirty="0">
                <a:solidFill>
                  <a:srgbClr val="C00000"/>
                </a:solidFill>
              </a:rPr>
              <a:t>20.220</a:t>
            </a:r>
            <a:endParaRPr lang="en-US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sr-Latn-BA" b="1" dirty="0" smtClean="0"/>
          </a:p>
          <a:p>
            <a:r>
              <a:rPr lang="sr-Latn-BA" b="1" dirty="0" smtClean="0"/>
              <a:t> fizičke </a:t>
            </a:r>
            <a:r>
              <a:rPr lang="sr-Latn-BA" b="1" dirty="0"/>
              <a:t>osobe </a:t>
            </a:r>
            <a:r>
              <a:rPr lang="sr-Latn-BA" b="1" dirty="0" smtClean="0"/>
              <a:t>– 9092</a:t>
            </a:r>
          </a:p>
          <a:p>
            <a:r>
              <a:rPr lang="sr-Latn-BA" b="1" dirty="0" smtClean="0"/>
              <a:t> </a:t>
            </a:r>
            <a:r>
              <a:rPr lang="sr-Latn-BA" b="1" dirty="0"/>
              <a:t>pravne osobe - 349</a:t>
            </a:r>
            <a:r>
              <a:rPr lang="sr-Latn-BA" b="1" dirty="0" smtClean="0"/>
              <a:t>,</a:t>
            </a:r>
          </a:p>
          <a:p>
            <a:r>
              <a:rPr lang="sr-Latn-BA" b="1" dirty="0" smtClean="0"/>
              <a:t> </a:t>
            </a:r>
            <a:r>
              <a:rPr lang="sr-Latn-BA" b="1" dirty="0"/>
              <a:t>lovci - 10342, </a:t>
            </a:r>
            <a:endParaRPr lang="sr-Latn-BA" b="1" dirty="0" smtClean="0"/>
          </a:p>
          <a:p>
            <a:r>
              <a:rPr lang="sr-Latn-BA" b="1" dirty="0" smtClean="0"/>
              <a:t>sportsko </a:t>
            </a:r>
            <a:r>
              <a:rPr lang="sr-Latn-BA" b="1" dirty="0"/>
              <a:t>oružje – 437 komada</a:t>
            </a:r>
            <a:r>
              <a:rPr lang="sr-Latn-BA" b="1" dirty="0" smtClean="0"/>
              <a:t>.</a:t>
            </a:r>
          </a:p>
          <a:p>
            <a:endParaRPr lang="sr-Latn-BA" b="1" dirty="0"/>
          </a:p>
        </p:txBody>
      </p:sp>
    </p:spTree>
    <p:extLst>
      <p:ext uri="{BB962C8B-B14F-4D97-AF65-F5344CB8AC3E}">
        <p14:creationId xmlns:p14="http://schemas.microsoft.com/office/powerpoint/2010/main" val="25748642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MUP UNSKO SANSKOG KANTONA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b="1" dirty="0"/>
              <a:t>Ukupno </a:t>
            </a:r>
            <a:r>
              <a:rPr lang="sr-Latn-BA" b="1" dirty="0">
                <a:solidFill>
                  <a:srgbClr val="C00000"/>
                </a:solidFill>
              </a:rPr>
              <a:t>22.552</a:t>
            </a:r>
            <a:endParaRPr lang="en-US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sr-Latn-BA" b="1" dirty="0" smtClean="0"/>
          </a:p>
          <a:p>
            <a:r>
              <a:rPr lang="sr-Latn-BA" b="1" dirty="0" smtClean="0"/>
              <a:t>registriranog </a:t>
            </a:r>
            <a:r>
              <a:rPr lang="sr-Latn-BA" b="1" dirty="0"/>
              <a:t>oružja fizičkih </a:t>
            </a:r>
            <a:r>
              <a:rPr lang="sr-Latn-BA" b="1" dirty="0" smtClean="0"/>
              <a:t>lica 22363, registriranog </a:t>
            </a:r>
            <a:r>
              <a:rPr lang="sr-Latn-BA" b="1" dirty="0"/>
              <a:t>oružja pravnih </a:t>
            </a:r>
            <a:r>
              <a:rPr lang="sr-Latn-BA" b="1" dirty="0" smtClean="0"/>
              <a:t>lica 127 registriranog </a:t>
            </a:r>
            <a:r>
              <a:rPr lang="sr-Latn-BA" b="1" dirty="0"/>
              <a:t>oružja u skladu sa Zakonom o agencijama i unutrašnjim službama za zaštitu ljudi i imovine F </a:t>
            </a:r>
            <a:r>
              <a:rPr lang="sr-Latn-BA" b="1" dirty="0" smtClean="0"/>
              <a:t>BiH. 62 </a:t>
            </a:r>
          </a:p>
        </p:txBody>
      </p:sp>
    </p:spTree>
    <p:extLst>
      <p:ext uri="{BB962C8B-B14F-4D97-AF65-F5344CB8AC3E}">
        <p14:creationId xmlns:p14="http://schemas.microsoft.com/office/powerpoint/2010/main" val="17681067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KANTON 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s-Latn-BA" dirty="0"/>
              <a:t>Ukupno </a:t>
            </a:r>
            <a:r>
              <a:rPr lang="bs-Latn-BA" dirty="0">
                <a:solidFill>
                  <a:srgbClr val="C00000"/>
                </a:solidFill>
              </a:rPr>
              <a:t>4.411</a:t>
            </a:r>
            <a:endParaRPr lang="en-US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sr-Latn-BA" b="1" dirty="0" smtClean="0"/>
          </a:p>
          <a:p>
            <a:r>
              <a:rPr lang="sr-Latn-BA" b="1" dirty="0" smtClean="0"/>
              <a:t>3141 </a:t>
            </a:r>
            <a:r>
              <a:rPr lang="sr-Latn-BA" b="1" dirty="0"/>
              <a:t>komada dugocijevnog i </a:t>
            </a:r>
            <a:endParaRPr lang="sr-Latn-BA" b="1" dirty="0" smtClean="0"/>
          </a:p>
          <a:p>
            <a:r>
              <a:rPr lang="sr-Latn-BA" b="1" dirty="0" smtClean="0"/>
              <a:t>1270 </a:t>
            </a:r>
            <a:r>
              <a:rPr lang="sr-Latn-BA" b="1" dirty="0"/>
              <a:t>komada kratkocijevnog oružja.</a:t>
            </a:r>
            <a:endParaRPr lang="en-US" dirty="0"/>
          </a:p>
          <a:p>
            <a:pPr marL="0" indent="0">
              <a:buNone/>
            </a:pPr>
            <a:r>
              <a:rPr lang="sr-Latn-BA" b="1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1682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dirty="0" smtClean="0"/>
              <a:t>MUP SREDNJOBOSANSKOG KANTONA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 smtClean="0"/>
              <a:t>Ukupno registrovanog oružja </a:t>
            </a:r>
            <a:r>
              <a:rPr lang="bs-Latn-BA" dirty="0" smtClean="0">
                <a:solidFill>
                  <a:srgbClr val="C00000"/>
                </a:solidFill>
              </a:rPr>
              <a:t>12.614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56266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	POLICIJA BRČKO DISTRIKTA BIH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 smtClean="0"/>
              <a:t>Ukupno registrovanog oružja </a:t>
            </a:r>
            <a:r>
              <a:rPr lang="bs-Latn-BA" dirty="0" smtClean="0">
                <a:solidFill>
                  <a:srgbClr val="C00000"/>
                </a:solidFill>
              </a:rPr>
              <a:t>4.226</a:t>
            </a:r>
            <a:endParaRPr lang="en-US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25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 smtClean="0"/>
              <a:t>MINISTARSTVO SIGURNOSTI BIH PRIKUPILO JE PODATKE O REGISTROVANOM ORUŽJU U BIH</a:t>
            </a:r>
          </a:p>
          <a:p>
            <a:endParaRPr lang="bs-Latn-BA" dirty="0" smtClean="0"/>
          </a:p>
          <a:p>
            <a:r>
              <a:rPr lang="bs-Latn-BA" dirty="0" smtClean="0"/>
              <a:t>PODACI ZAKLJUČNO SA 2016 GODINOM</a:t>
            </a:r>
          </a:p>
          <a:p>
            <a:pPr marL="0" indent="0">
              <a:buNone/>
            </a:pPr>
            <a:endParaRPr lang="bs-Latn-BA" dirty="0" smtClean="0"/>
          </a:p>
          <a:p>
            <a:r>
              <a:rPr lang="bs-Latn-BA" dirty="0" smtClean="0"/>
              <a:t>UKUPAN BROJ REGISTROVANOG ORUŽJA NA DAN 31.12.2016 GODINE </a:t>
            </a:r>
            <a:r>
              <a:rPr lang="bs-Latn-BA" dirty="0" smtClean="0">
                <a:solidFill>
                  <a:srgbClr val="FF0000"/>
                </a:solidFill>
              </a:rPr>
              <a:t>341.324</a:t>
            </a:r>
          </a:p>
        </p:txBody>
      </p:sp>
    </p:spTree>
    <p:extLst>
      <p:ext uri="{BB962C8B-B14F-4D97-AF65-F5344CB8AC3E}">
        <p14:creationId xmlns:p14="http://schemas.microsoft.com/office/powerpoint/2010/main" val="12229834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MUP REPUBLIKE SRPSKE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bs-Latn-BA" dirty="0" smtClean="0"/>
              <a:t>Ukupno registrovanog oružja </a:t>
            </a:r>
            <a:r>
              <a:rPr lang="bs-Latn-BA" dirty="0" smtClean="0">
                <a:solidFill>
                  <a:srgbClr val="C00000"/>
                </a:solidFill>
              </a:rPr>
              <a:t>168.550</a:t>
            </a:r>
          </a:p>
          <a:p>
            <a:pPr algn="just"/>
            <a:r>
              <a:rPr lang="bs-Latn-BA" b="1" dirty="0" smtClean="0"/>
              <a:t>Trenutno </a:t>
            </a:r>
            <a:r>
              <a:rPr lang="bs-Latn-BA" b="1" dirty="0"/>
              <a:t>se u evidenciji nalazi evidentirano 141.112 oružnih listova</a:t>
            </a:r>
            <a:r>
              <a:rPr lang="sr-Cyrl-RS" b="1" dirty="0"/>
              <a:t> fizičkih lica</a:t>
            </a:r>
            <a:r>
              <a:rPr lang="bs-Latn-BA" b="1" dirty="0"/>
              <a:t> (</a:t>
            </a:r>
            <a:r>
              <a:rPr lang="sr-Cyrl-RS" b="1" dirty="0"/>
              <a:t>vlasnika</a:t>
            </a:r>
            <a:r>
              <a:rPr lang="bs-Latn-BA" b="1" dirty="0"/>
              <a:t> 140.098</a:t>
            </a:r>
            <a:r>
              <a:rPr lang="sr-Cyrl-RS" b="1" dirty="0"/>
              <a:t> i suvlasnika 1.014</a:t>
            </a:r>
            <a:r>
              <a:rPr lang="bs-Latn-BA" b="1" dirty="0"/>
              <a:t>) i 1891 pravnih lica. U evidenciji se nalazi </a:t>
            </a:r>
            <a:r>
              <a:rPr lang="bs-Latn-BA" b="1" dirty="0">
                <a:solidFill>
                  <a:srgbClr val="C00000"/>
                </a:solidFill>
              </a:rPr>
              <a:t>168.5</a:t>
            </a:r>
            <a:r>
              <a:rPr lang="sr-Cyrl-BA" b="1" dirty="0">
                <a:solidFill>
                  <a:srgbClr val="C00000"/>
                </a:solidFill>
              </a:rPr>
              <a:t>50</a:t>
            </a:r>
            <a:r>
              <a:rPr lang="bs-Latn-BA" b="1" dirty="0">
                <a:solidFill>
                  <a:srgbClr val="C00000"/>
                </a:solidFill>
              </a:rPr>
              <a:t> </a:t>
            </a:r>
            <a:r>
              <a:rPr lang="bs-Latn-BA" b="1" dirty="0"/>
              <a:t>aktivnih komada oružja. Razlika u broju izdatih oružnih listova i broju registrovanog oružja nastaje iz zakonskog osnova da jedno oružje može da ima jednog vlasnika i jednog ili više suvlasnika. Evidentirano je trenutno 1</a:t>
            </a:r>
            <a:r>
              <a:rPr lang="sr-Cyrl-RS" b="1" dirty="0"/>
              <a:t>.</a:t>
            </a:r>
            <a:r>
              <a:rPr lang="bs-Latn-BA" b="1" dirty="0"/>
              <a:t>255 aktivnih dozvola za nošenje oružja.</a:t>
            </a:r>
            <a:r>
              <a:rPr lang="bs-Latn-BA" dirty="0"/>
              <a:t> </a:t>
            </a:r>
            <a:endParaRPr lang="en-US" dirty="0"/>
          </a:p>
          <a:p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47310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dirty="0" smtClean="0"/>
              <a:t>Broj registrovanog oružja-teritorijalno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bs-Latn-BA" dirty="0" smtClean="0"/>
              <a:t>1-MUP RS..........................</a:t>
            </a:r>
            <a:r>
              <a:rPr lang="bs-Latn-BA" dirty="0" smtClean="0">
                <a:solidFill>
                  <a:srgbClr val="C00000"/>
                </a:solidFill>
              </a:rPr>
              <a:t>168.550</a:t>
            </a:r>
            <a:r>
              <a:rPr lang="bs-Latn-BA" dirty="0" smtClean="0"/>
              <a:t> kom</a:t>
            </a:r>
          </a:p>
          <a:p>
            <a:r>
              <a:rPr lang="bs-Latn-BA" dirty="0" smtClean="0"/>
              <a:t>2-MUP TK............................37.415 kom-425.794 stanovnika</a:t>
            </a:r>
          </a:p>
          <a:p>
            <a:r>
              <a:rPr lang="bs-Latn-BA" dirty="0" smtClean="0"/>
              <a:t>3-MUP USK..........................22.552 kom-245.886</a:t>
            </a:r>
          </a:p>
          <a:p>
            <a:r>
              <a:rPr lang="bs-Latn-BA" dirty="0" smtClean="0"/>
              <a:t>4-MUP ZHK..........................20.780 kom-69.788 </a:t>
            </a:r>
          </a:p>
          <a:p>
            <a:r>
              <a:rPr lang="bs-Latn-BA" dirty="0" smtClean="0"/>
              <a:t>5-MUP KS............................20.285 kom-407.593</a:t>
            </a:r>
          </a:p>
          <a:p>
            <a:r>
              <a:rPr lang="bs-Latn-BA" dirty="0" smtClean="0"/>
              <a:t>6-MUP ZE-DO......................20.246 kom-326.343</a:t>
            </a:r>
          </a:p>
          <a:p>
            <a:r>
              <a:rPr lang="bs-Latn-BA" dirty="0" smtClean="0"/>
              <a:t>7-MUP HNK.........................20.220 kom-191.375</a:t>
            </a:r>
          </a:p>
          <a:p>
            <a:r>
              <a:rPr lang="bs-Latn-BA" dirty="0" smtClean="0"/>
              <a:t>8-MUP SBK..........................12.614 kom-218.969</a:t>
            </a:r>
          </a:p>
          <a:p>
            <a:r>
              <a:rPr lang="bs-Latn-BA" dirty="0" smtClean="0"/>
              <a:t>9-MUP BPK............................6.491 kom-23.461</a:t>
            </a:r>
          </a:p>
          <a:p>
            <a:r>
              <a:rPr lang="bs-Latn-BA" dirty="0" smtClean="0"/>
              <a:t>10-MUP K 10.........................4.411 kom-64.150</a:t>
            </a:r>
          </a:p>
          <a:p>
            <a:r>
              <a:rPr lang="bs-Latn-BA" dirty="0" smtClean="0"/>
              <a:t>11-PBD BIH............................4.226 kom-86.728</a:t>
            </a:r>
          </a:p>
          <a:p>
            <a:r>
              <a:rPr lang="bs-Latn-BA" dirty="0" smtClean="0"/>
              <a:t>12-MUP PK............................3.534 kom-38.928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8194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Podjela prema vrsti oružja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bs-Latn-BA" b="1" i="1" u="sng" dirty="0" smtClean="0"/>
              <a:t>Pištolji:</a:t>
            </a:r>
          </a:p>
          <a:p>
            <a:pPr marL="0" indent="0">
              <a:buNone/>
            </a:pPr>
            <a:r>
              <a:rPr lang="bs-Latn-BA" b="1" dirty="0" smtClean="0"/>
              <a:t>1</a:t>
            </a:r>
            <a:r>
              <a:rPr lang="bs-Latn-BA" dirty="0" smtClean="0"/>
              <a:t>.MUP TK......................</a:t>
            </a:r>
            <a:r>
              <a:rPr lang="bs-Latn-BA" dirty="0" smtClean="0">
                <a:solidFill>
                  <a:srgbClr val="C00000"/>
                </a:solidFill>
              </a:rPr>
              <a:t>23.285 </a:t>
            </a:r>
            <a:r>
              <a:rPr lang="bs-Latn-BA" dirty="0" smtClean="0"/>
              <a:t>kom</a:t>
            </a:r>
          </a:p>
          <a:p>
            <a:pPr marL="0" indent="0">
              <a:buNone/>
            </a:pPr>
            <a:r>
              <a:rPr lang="bs-Latn-BA" b="1" dirty="0" smtClean="0"/>
              <a:t>2.</a:t>
            </a:r>
            <a:r>
              <a:rPr lang="bs-Latn-BA" dirty="0" smtClean="0"/>
              <a:t>MUP KS......................11.885 kom</a:t>
            </a:r>
          </a:p>
          <a:p>
            <a:pPr marL="0" indent="0">
              <a:buNone/>
            </a:pPr>
            <a:r>
              <a:rPr lang="bs-Latn-BA" b="1" dirty="0" smtClean="0"/>
              <a:t>3.</a:t>
            </a:r>
            <a:r>
              <a:rPr lang="bs-Latn-BA" dirty="0" smtClean="0"/>
              <a:t>MUP ZE-DO................11.415 kom</a:t>
            </a:r>
          </a:p>
          <a:p>
            <a:pPr marL="0" indent="0">
              <a:buNone/>
            </a:pPr>
            <a:r>
              <a:rPr lang="bs-Latn-BA" b="1" dirty="0" smtClean="0"/>
              <a:t>4.</a:t>
            </a:r>
            <a:r>
              <a:rPr lang="bs-Latn-BA" dirty="0" smtClean="0"/>
              <a:t>MUP ZHK.....................7.010 kom</a:t>
            </a:r>
          </a:p>
          <a:p>
            <a:pPr marL="0" indent="0">
              <a:buNone/>
            </a:pPr>
            <a:r>
              <a:rPr lang="bs-Latn-BA" b="1" dirty="0" smtClean="0"/>
              <a:t>5</a:t>
            </a:r>
            <a:r>
              <a:rPr lang="bs-Latn-BA" dirty="0" smtClean="0"/>
              <a:t>.MUP BPK.....................3.425 kom</a:t>
            </a:r>
          </a:p>
          <a:p>
            <a:pPr marL="0" indent="0">
              <a:buNone/>
            </a:pPr>
            <a:r>
              <a:rPr lang="bs-Latn-BA" b="1" dirty="0" smtClean="0"/>
              <a:t>6</a:t>
            </a:r>
            <a:r>
              <a:rPr lang="bs-Latn-BA" dirty="0" smtClean="0"/>
              <a:t>.MUP K10.....................1.270 kom</a:t>
            </a:r>
          </a:p>
          <a:p>
            <a:pPr marL="0" indent="0">
              <a:buNone/>
            </a:pPr>
            <a:r>
              <a:rPr lang="bs-Latn-BA" b="1" dirty="0" smtClean="0"/>
              <a:t>7</a:t>
            </a:r>
            <a:r>
              <a:rPr lang="bs-Latn-BA" dirty="0" smtClean="0"/>
              <a:t>.MUP PK.......................1.128 kom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1152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Podjela prema vrsti oružja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bs-Latn-BA" b="1" i="1" u="sng" dirty="0" smtClean="0"/>
              <a:t>Lovačko oružje:</a:t>
            </a:r>
          </a:p>
          <a:p>
            <a:pPr marL="0" indent="0">
              <a:buNone/>
            </a:pPr>
            <a:r>
              <a:rPr lang="bs-Latn-BA" dirty="0" smtClean="0"/>
              <a:t>1.MUP ZHK............................</a:t>
            </a:r>
            <a:r>
              <a:rPr lang="bs-Latn-BA" dirty="0" smtClean="0">
                <a:solidFill>
                  <a:srgbClr val="C00000"/>
                </a:solidFill>
              </a:rPr>
              <a:t>13.193</a:t>
            </a:r>
            <a:r>
              <a:rPr lang="bs-Latn-BA" dirty="0" smtClean="0"/>
              <a:t> kom</a:t>
            </a:r>
          </a:p>
          <a:p>
            <a:pPr marL="0" indent="0">
              <a:buNone/>
            </a:pPr>
            <a:r>
              <a:rPr lang="bs-Latn-BA" dirty="0" smtClean="0"/>
              <a:t>2.MUP TK..............................13.123 kom</a:t>
            </a:r>
          </a:p>
          <a:p>
            <a:pPr marL="0" indent="0">
              <a:buNone/>
            </a:pPr>
            <a:r>
              <a:rPr lang="bs-Latn-BA" dirty="0" smtClean="0"/>
              <a:t>3.MUP ZE DO...........................7.968 kom</a:t>
            </a:r>
          </a:p>
          <a:p>
            <a:pPr marL="0" indent="0">
              <a:buNone/>
            </a:pPr>
            <a:r>
              <a:rPr lang="bs-Latn-BA" dirty="0" smtClean="0"/>
              <a:t>4.MUP KS.................................7.019 kom</a:t>
            </a:r>
          </a:p>
          <a:p>
            <a:pPr marL="0" indent="0">
              <a:buNone/>
            </a:pPr>
            <a:r>
              <a:rPr lang="bs-Latn-BA" dirty="0" smtClean="0"/>
              <a:t>5.MUP K10...............................3.141 kom</a:t>
            </a:r>
          </a:p>
          <a:p>
            <a:pPr marL="0" indent="0">
              <a:buNone/>
            </a:pPr>
            <a:r>
              <a:rPr lang="bs-Latn-BA" dirty="0" smtClean="0"/>
              <a:t>6.MUP BPK...............................2.759 kom</a:t>
            </a:r>
          </a:p>
          <a:p>
            <a:pPr marL="0" indent="0">
              <a:buNone/>
            </a:pPr>
            <a:r>
              <a:rPr lang="bs-Latn-BA" dirty="0" smtClean="0"/>
              <a:t>7.MUP PK.................................2.330 kom</a:t>
            </a:r>
          </a:p>
          <a:p>
            <a:endParaRPr lang="en-US" b="1" i="1" u="sng" dirty="0"/>
          </a:p>
        </p:txBody>
      </p:sp>
    </p:spTree>
    <p:extLst>
      <p:ext uri="{BB962C8B-B14F-4D97-AF65-F5344CB8AC3E}">
        <p14:creationId xmlns:p14="http://schemas.microsoft.com/office/powerpoint/2010/main" val="22542615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Statistički pokazatelji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bs-Latn-BA" dirty="0" smtClean="0"/>
              <a:t>Prema popisu iz 2013. u BiH živi </a:t>
            </a:r>
            <a:r>
              <a:rPr lang="en-US" dirty="0" smtClean="0"/>
              <a:t>3.791.662</a:t>
            </a:r>
            <a:r>
              <a:rPr lang="bs-Latn-BA" dirty="0" smtClean="0"/>
              <a:t> stanovnika</a:t>
            </a:r>
          </a:p>
          <a:p>
            <a:r>
              <a:rPr lang="bs-Latn-BA" dirty="0" smtClean="0"/>
              <a:t>Prema procjenama punoljetnih osoba je 3.278.908</a:t>
            </a:r>
          </a:p>
          <a:p>
            <a:pPr marL="0" indent="0">
              <a:buNone/>
            </a:pPr>
            <a:endParaRPr lang="bs-Latn-BA" dirty="0" smtClean="0"/>
          </a:p>
          <a:p>
            <a:r>
              <a:rPr lang="bs-Latn-BA" dirty="0" smtClean="0"/>
              <a:t>Na nivou BiH  prema procjenama 3.278.908 punoljetnih osoba, od kojih </a:t>
            </a:r>
            <a:r>
              <a:rPr lang="bs-Latn-BA" dirty="0" smtClean="0">
                <a:solidFill>
                  <a:srgbClr val="C00000"/>
                </a:solidFill>
              </a:rPr>
              <a:t>341.324</a:t>
            </a:r>
            <a:r>
              <a:rPr lang="bs-Latn-BA" dirty="0" smtClean="0"/>
              <a:t> ili </a:t>
            </a:r>
            <a:r>
              <a:rPr lang="bs-Latn-BA" dirty="0" smtClean="0">
                <a:solidFill>
                  <a:srgbClr val="C00000"/>
                </a:solidFill>
              </a:rPr>
              <a:t>10,40% </a:t>
            </a:r>
            <a:r>
              <a:rPr lang="bs-Latn-BA" dirty="0" smtClean="0"/>
              <a:t>ima isprave o oružju</a:t>
            </a:r>
          </a:p>
          <a:p>
            <a:r>
              <a:rPr lang="bs-Latn-BA" dirty="0" smtClean="0"/>
              <a:t>U Federaciji BiH procjena broja punoljetnih osoba 2.037.076, od kojih </a:t>
            </a:r>
            <a:r>
              <a:rPr lang="bs-Latn-BA" dirty="0" smtClean="0">
                <a:solidFill>
                  <a:srgbClr val="C00000"/>
                </a:solidFill>
              </a:rPr>
              <a:t>168.548</a:t>
            </a:r>
            <a:r>
              <a:rPr lang="bs-Latn-BA" dirty="0" smtClean="0"/>
              <a:t> ili </a:t>
            </a:r>
            <a:r>
              <a:rPr lang="bs-Latn-BA" dirty="0" smtClean="0">
                <a:solidFill>
                  <a:srgbClr val="C00000"/>
                </a:solidFill>
              </a:rPr>
              <a:t>8,27% </a:t>
            </a:r>
            <a:r>
              <a:rPr lang="bs-Latn-BA" dirty="0" smtClean="0"/>
              <a:t>ima isprave o oružju</a:t>
            </a:r>
          </a:p>
          <a:p>
            <a:r>
              <a:rPr lang="bs-Latn-BA" dirty="0" smtClean="0"/>
              <a:t>U Republici Srpskoj procjena broj punoljetnih osoba 1.241.832, od kojih </a:t>
            </a:r>
            <a:r>
              <a:rPr lang="bs-Latn-BA" dirty="0" smtClean="0">
                <a:solidFill>
                  <a:srgbClr val="C00000"/>
                </a:solidFill>
              </a:rPr>
              <a:t>168.550</a:t>
            </a:r>
            <a:r>
              <a:rPr lang="bs-Latn-BA" dirty="0" smtClean="0"/>
              <a:t> ili </a:t>
            </a:r>
            <a:r>
              <a:rPr lang="bs-Latn-BA" dirty="0" smtClean="0">
                <a:solidFill>
                  <a:srgbClr val="C00000"/>
                </a:solidFill>
              </a:rPr>
              <a:t>13,57% </a:t>
            </a:r>
            <a:r>
              <a:rPr lang="bs-Latn-BA" dirty="0" smtClean="0"/>
              <a:t>ima isprave o oružju</a:t>
            </a:r>
          </a:p>
          <a:p>
            <a:r>
              <a:rPr lang="bs-Latn-BA" dirty="0" smtClean="0"/>
              <a:t>U Brčko Distriktu BiH procjena broja punoljetnih osoba 86.157, od kojih </a:t>
            </a:r>
            <a:r>
              <a:rPr lang="bs-Latn-BA" dirty="0" smtClean="0">
                <a:solidFill>
                  <a:srgbClr val="C00000"/>
                </a:solidFill>
              </a:rPr>
              <a:t>4.226 </a:t>
            </a:r>
            <a:r>
              <a:rPr lang="bs-Latn-BA" dirty="0" smtClean="0"/>
              <a:t>ili </a:t>
            </a:r>
            <a:r>
              <a:rPr lang="bs-Latn-BA" dirty="0" smtClean="0">
                <a:solidFill>
                  <a:srgbClr val="C00000"/>
                </a:solidFill>
              </a:rPr>
              <a:t>4,90% </a:t>
            </a:r>
            <a:r>
              <a:rPr lang="bs-Latn-BA" dirty="0" smtClean="0"/>
              <a:t>ima isprave o oružju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2007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1800" b="1" dirty="0"/>
              <a:t>Broj registrovanog i legalnog oružja svih vrsta </a:t>
            </a:r>
            <a:r>
              <a:rPr lang="vi-VN" sz="1800" b="1" i="1" dirty="0" smtClean="0">
                <a:effectLst/>
              </a:rPr>
              <a:t>(pištolji, revolveri, lovačke puške, kolekcionarsko i trofejno oružje) </a:t>
            </a:r>
            <a:r>
              <a:rPr lang="vi-VN" sz="1800" b="1" dirty="0"/>
              <a:t>u posjedu građana</a:t>
            </a:r>
            <a:r>
              <a:rPr lang="vi-VN" sz="1800" dirty="0" smtClean="0">
                <a:effectLst/>
              </a:rPr>
              <a:t/>
            </a:r>
            <a:br>
              <a:rPr lang="vi-VN" sz="1800" dirty="0" smtClean="0">
                <a:effectLst/>
              </a:rPr>
            </a:br>
            <a:r>
              <a:rPr lang="bs-Latn-BA" sz="1800" dirty="0" smtClean="0">
                <a:effectLst/>
              </a:rPr>
              <a:t>I</a:t>
            </a:r>
            <a:r>
              <a:rPr lang="en-US" sz="1800" b="1" dirty="0" err="1" smtClean="0">
                <a:effectLst/>
              </a:rPr>
              <a:t>zvor</a:t>
            </a:r>
            <a:r>
              <a:rPr lang="en-US" sz="1800" b="1" dirty="0" smtClean="0">
                <a:effectLst/>
              </a:rPr>
              <a:t>: </a:t>
            </a:r>
            <a:r>
              <a:rPr lang="en-US" sz="1800" dirty="0" smtClean="0">
                <a:effectLst/>
              </a:rPr>
              <a:t> </a:t>
            </a:r>
            <a:r>
              <a:rPr lang="en-US" sz="1800" dirty="0" err="1" smtClean="0">
                <a:effectLst/>
              </a:rPr>
              <a:t>GunPolicy</a:t>
            </a:r>
            <a:r>
              <a:rPr lang="en-US" sz="1800" dirty="0" smtClean="0">
                <a:effectLst/>
              </a:rPr>
              <a:t> </a:t>
            </a:r>
            <a:r>
              <a:rPr lang="en-US" sz="1800" dirty="0" err="1" smtClean="0">
                <a:effectLst/>
              </a:rPr>
              <a:t>i</a:t>
            </a:r>
            <a:r>
              <a:rPr lang="en-US" sz="1800" dirty="0" smtClean="0">
                <a:effectLst/>
              </a:rPr>
              <a:t> MUP-</a:t>
            </a:r>
            <a:r>
              <a:rPr lang="en-US" sz="1800" dirty="0" err="1" smtClean="0">
                <a:effectLst/>
              </a:rPr>
              <a:t>ov</a:t>
            </a:r>
            <a:r>
              <a:rPr lang="bs-Latn-BA" sz="1800" dirty="0" smtClean="0">
                <a:effectLst/>
              </a:rPr>
              <a:t>i</a:t>
            </a:r>
            <a:r>
              <a:rPr lang="en-US" sz="1800" dirty="0" smtClean="0">
                <a:effectLst/>
              </a:rPr>
              <a:t> </a:t>
            </a:r>
            <a:r>
              <a:rPr lang="en-US" sz="1800" dirty="0" err="1" smtClean="0">
                <a:effectLst/>
              </a:rPr>
              <a:t>zemalja</a:t>
            </a:r>
            <a:r>
              <a:rPr lang="en-US" sz="1800" dirty="0" smtClean="0">
                <a:effectLst/>
              </a:rPr>
              <a:t> </a:t>
            </a:r>
            <a:r>
              <a:rPr lang="en-US" sz="1800" dirty="0" err="1" smtClean="0">
                <a:effectLst/>
              </a:rPr>
              <a:t>regije</a:t>
            </a:r>
            <a:endParaRPr lang="en-US" sz="1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7890081"/>
              </p:ext>
            </p:extLst>
          </p:nvPr>
        </p:nvGraphicFramePr>
        <p:xfrm>
          <a:off x="457200" y="1628803"/>
          <a:ext cx="8229600" cy="23762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</a:tblGrid>
              <a:tr h="3981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2016.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2012.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2009.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2008.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2007.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2005.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2004.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2002.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7838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Bosna i Hercegovina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341.000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349.396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353.000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355.000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981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Hrvatska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371.000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211.918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389.289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981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Srbija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960.000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1.200.000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1.172.468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1.056.314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981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Crna Gora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96.110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80.000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73.000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6856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dirty="0" smtClean="0"/>
              <a:t>PODACI O REGISTROVANOM ORUŽJU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s-Latn-BA" sz="4800" dirty="0" smtClean="0"/>
              <a:t>FEDERACIJA BIH </a:t>
            </a:r>
            <a:r>
              <a:rPr lang="bs-Latn-BA" sz="4800" dirty="0" smtClean="0">
                <a:solidFill>
                  <a:srgbClr val="FF0000"/>
                </a:solidFill>
              </a:rPr>
              <a:t>168.548</a:t>
            </a:r>
          </a:p>
          <a:p>
            <a:r>
              <a:rPr lang="bs-Latn-BA" sz="4800" dirty="0" smtClean="0"/>
              <a:t>REPUBLIKA SRPSKA </a:t>
            </a:r>
            <a:r>
              <a:rPr lang="bs-Latn-BA" sz="4800" dirty="0" smtClean="0">
                <a:solidFill>
                  <a:srgbClr val="FF0000"/>
                </a:solidFill>
              </a:rPr>
              <a:t>168.550</a:t>
            </a:r>
          </a:p>
          <a:p>
            <a:r>
              <a:rPr lang="bs-Latn-BA" sz="4800" dirty="0" smtClean="0"/>
              <a:t>BRČKO DISTRIKT BIH </a:t>
            </a:r>
            <a:r>
              <a:rPr lang="bs-Latn-BA" sz="4800" dirty="0" smtClean="0">
                <a:solidFill>
                  <a:srgbClr val="FF0000"/>
                </a:solidFill>
              </a:rPr>
              <a:t>4.226</a:t>
            </a:r>
            <a:endParaRPr lang="en-US" sz="4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bs-Latn-BA" dirty="0" smtClean="0"/>
              <a:t>                      </a:t>
            </a:r>
            <a:r>
              <a:rPr lang="bs-Latn-BA" sz="8000" b="1" i="1" dirty="0" smtClean="0">
                <a:solidFill>
                  <a:srgbClr val="C00000"/>
                </a:solidFill>
              </a:rPr>
              <a:t>341.324</a:t>
            </a:r>
            <a:r>
              <a:rPr lang="bs-Latn-BA" sz="8000" dirty="0" smtClean="0"/>
              <a:t> 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916339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MUP TUZLANSKOG KANTONA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b="1" dirty="0"/>
              <a:t>UKUPNO</a:t>
            </a:r>
            <a:r>
              <a:rPr lang="bs-Latn-BA" dirty="0"/>
              <a:t>..................................</a:t>
            </a:r>
            <a:r>
              <a:rPr lang="en-US" b="1" dirty="0"/>
              <a:t> </a:t>
            </a:r>
            <a:r>
              <a:rPr lang="en-US" b="1" dirty="0" smtClean="0">
                <a:solidFill>
                  <a:srgbClr val="C00000"/>
                </a:solidFill>
              </a:rPr>
              <a:t>37.415</a:t>
            </a:r>
            <a:endParaRPr lang="bs-Latn-BA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C00000"/>
              </a:solidFill>
            </a:endParaRPr>
          </a:p>
          <a:p>
            <a:r>
              <a:rPr lang="sr-Latn-BA" b="1" dirty="0" smtClean="0"/>
              <a:t>Pištolji/revolveri</a:t>
            </a:r>
            <a:r>
              <a:rPr lang="sr-Latn-BA" b="1" dirty="0"/>
              <a:t>: …............… </a:t>
            </a:r>
            <a:r>
              <a:rPr lang="sr-Latn-BA" b="1" dirty="0" smtClean="0"/>
              <a:t>  23.285 </a:t>
            </a:r>
            <a:endParaRPr lang="en-US" dirty="0"/>
          </a:p>
          <a:p>
            <a:r>
              <a:rPr lang="sr-Latn-BA" b="1" dirty="0" smtClean="0"/>
              <a:t>Lovačko </a:t>
            </a:r>
            <a:r>
              <a:rPr lang="sr-Latn-BA" b="1" dirty="0"/>
              <a:t>oružje: ……............... </a:t>
            </a:r>
            <a:r>
              <a:rPr lang="sr-Latn-BA" b="1" dirty="0" smtClean="0"/>
              <a:t>  13.123 </a:t>
            </a:r>
            <a:endParaRPr lang="en-US" dirty="0"/>
          </a:p>
          <a:p>
            <a:r>
              <a:rPr lang="sr-Latn-BA" b="1" dirty="0" smtClean="0"/>
              <a:t>Sportsko </a:t>
            </a:r>
            <a:r>
              <a:rPr lang="sr-Latn-BA" b="1" dirty="0"/>
              <a:t>i ostalo oružje: ……..   </a:t>
            </a:r>
            <a:r>
              <a:rPr lang="sr-Latn-BA" b="1" dirty="0" smtClean="0"/>
              <a:t>1.007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713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1152127"/>
          </a:xfrm>
        </p:spPr>
        <p:txBody>
          <a:bodyPr/>
          <a:lstStyle/>
          <a:p>
            <a:r>
              <a:rPr lang="bs-Latn-BA" dirty="0" smtClean="0"/>
              <a:t>MUP TUZLANSKOG KANTONA</a:t>
            </a:r>
            <a:endParaRPr lang="en-US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532520021"/>
              </p:ext>
            </p:extLst>
          </p:nvPr>
        </p:nvGraphicFramePr>
        <p:xfrm>
          <a:off x="1475656" y="2060848"/>
          <a:ext cx="6096000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04794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MUP POSAVSKOG KANTONA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b="1" dirty="0"/>
              <a:t>Ukupno.........................................</a:t>
            </a:r>
            <a:r>
              <a:rPr lang="en-US" b="1" dirty="0">
                <a:solidFill>
                  <a:srgbClr val="C00000"/>
                </a:solidFill>
              </a:rPr>
              <a:t>3.534</a:t>
            </a:r>
            <a:endParaRPr lang="en-US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bs-Latn-BA" b="1" dirty="0" smtClean="0"/>
          </a:p>
          <a:p>
            <a:r>
              <a:rPr lang="en-US" b="1" dirty="0" err="1" smtClean="0"/>
              <a:t>Pištolj</a:t>
            </a:r>
            <a:r>
              <a:rPr lang="en-US" b="1" dirty="0" smtClean="0"/>
              <a:t>/revolver…</a:t>
            </a:r>
            <a:r>
              <a:rPr lang="bs-Latn-BA" b="1" dirty="0" smtClean="0"/>
              <a:t>.........................</a:t>
            </a:r>
            <a:r>
              <a:rPr lang="en-US" b="1" dirty="0" smtClean="0"/>
              <a:t>1.120 </a:t>
            </a:r>
            <a:endParaRPr lang="en-US" dirty="0"/>
          </a:p>
          <a:p>
            <a:r>
              <a:rPr lang="en-US" b="1" dirty="0"/>
              <a:t>+(8 </a:t>
            </a:r>
            <a:r>
              <a:rPr lang="en-US" b="1" dirty="0" err="1"/>
              <a:t>kom</a:t>
            </a:r>
            <a:r>
              <a:rPr lang="en-US" b="1" dirty="0"/>
              <a:t> </a:t>
            </a:r>
            <a:r>
              <a:rPr lang="en-US" b="1" dirty="0" err="1"/>
              <a:t>pravne</a:t>
            </a:r>
            <a:r>
              <a:rPr lang="en-US" b="1" dirty="0"/>
              <a:t> </a:t>
            </a:r>
            <a:r>
              <a:rPr lang="en-US" b="1" dirty="0" err="1"/>
              <a:t>osobe</a:t>
            </a:r>
            <a:r>
              <a:rPr lang="en-US" b="1" dirty="0"/>
              <a:t>)</a:t>
            </a:r>
            <a:endParaRPr lang="en-US" dirty="0"/>
          </a:p>
          <a:p>
            <a:r>
              <a:rPr lang="en-US" b="1" dirty="0" err="1"/>
              <a:t>Lovačko</a:t>
            </a:r>
            <a:r>
              <a:rPr lang="en-US" b="1" dirty="0" smtClean="0"/>
              <a:t>………………</a:t>
            </a:r>
            <a:r>
              <a:rPr lang="bs-Latn-BA" b="1" dirty="0" smtClean="0"/>
              <a:t>.......................</a:t>
            </a:r>
            <a:r>
              <a:rPr lang="en-US" b="1" dirty="0" smtClean="0"/>
              <a:t>2.330</a:t>
            </a:r>
            <a:endParaRPr lang="en-US" dirty="0"/>
          </a:p>
          <a:p>
            <a:r>
              <a:rPr lang="en-US" b="1" dirty="0" err="1"/>
              <a:t>Sportsko</a:t>
            </a:r>
            <a:r>
              <a:rPr lang="en-US" b="1" dirty="0" smtClean="0"/>
              <a:t>……………</a:t>
            </a:r>
            <a:r>
              <a:rPr lang="bs-Latn-BA" b="1" dirty="0" smtClean="0"/>
              <a:t>.............................</a:t>
            </a:r>
            <a:r>
              <a:rPr lang="en-US" b="1" dirty="0" smtClean="0"/>
              <a:t>65</a:t>
            </a:r>
            <a:endParaRPr lang="en-US" dirty="0"/>
          </a:p>
          <a:p>
            <a:r>
              <a:rPr lang="en-US" b="1" dirty="0" err="1"/>
              <a:t>Trofejno</a:t>
            </a:r>
            <a:r>
              <a:rPr lang="en-US" b="1" dirty="0" smtClean="0"/>
              <a:t>………</a:t>
            </a:r>
            <a:r>
              <a:rPr lang="bs-Latn-BA" b="1" dirty="0" smtClean="0"/>
              <a:t>..............................</a:t>
            </a:r>
            <a:r>
              <a:rPr lang="en-US" b="1" dirty="0" smtClean="0"/>
              <a:t>……11</a:t>
            </a:r>
            <a:endParaRPr lang="bs-Latn-BA" b="1" dirty="0" smtClean="0"/>
          </a:p>
        </p:txBody>
      </p:sp>
    </p:spTree>
    <p:extLst>
      <p:ext uri="{BB962C8B-B14F-4D97-AF65-F5344CB8AC3E}">
        <p14:creationId xmlns:p14="http://schemas.microsoft.com/office/powerpoint/2010/main" val="1162665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MUP POSAVSKOG KANTONA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416283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53924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dirty="0" smtClean="0"/>
              <a:t>MUP ZENIČKO DOBOJSKOG KANTONA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b="1" dirty="0"/>
              <a:t>Ukupno.......................................</a:t>
            </a:r>
            <a:r>
              <a:rPr lang="en-US" b="1" dirty="0">
                <a:solidFill>
                  <a:srgbClr val="C00000"/>
                </a:solidFill>
              </a:rPr>
              <a:t>20.246</a:t>
            </a:r>
            <a:endParaRPr lang="en-US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sr-Latn-BA" b="1" dirty="0" smtClean="0"/>
          </a:p>
          <a:p>
            <a:r>
              <a:rPr lang="sr-Latn-BA" b="1" dirty="0" smtClean="0"/>
              <a:t>Pištolji........................................11.415 </a:t>
            </a:r>
            <a:endParaRPr lang="en-US" dirty="0"/>
          </a:p>
          <a:p>
            <a:r>
              <a:rPr lang="sr-Latn-BA" b="1" dirty="0" smtClean="0"/>
              <a:t>Lovačko </a:t>
            </a:r>
            <a:r>
              <a:rPr lang="sr-Latn-BA" b="1" dirty="0"/>
              <a:t>oružje</a:t>
            </a:r>
            <a:r>
              <a:rPr lang="sr-Latn-BA" b="1" dirty="0" smtClean="0"/>
              <a:t>.............................7.968 </a:t>
            </a:r>
            <a:endParaRPr lang="en-US" dirty="0"/>
          </a:p>
          <a:p>
            <a:r>
              <a:rPr lang="sr-Latn-BA" b="1" dirty="0" smtClean="0"/>
              <a:t>Sportskog </a:t>
            </a:r>
            <a:r>
              <a:rPr lang="sr-Latn-BA" b="1" dirty="0"/>
              <a:t>oružja</a:t>
            </a:r>
            <a:r>
              <a:rPr lang="sr-Latn-BA" b="1" dirty="0" smtClean="0"/>
              <a:t>.............................318 </a:t>
            </a:r>
            <a:endParaRPr lang="en-US" dirty="0"/>
          </a:p>
          <a:p>
            <a:r>
              <a:rPr lang="sr-Latn-BA" b="1" dirty="0" smtClean="0"/>
              <a:t>Ostalo.............................................545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2909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dirty="0" smtClean="0"/>
              <a:t>MUP ZENIČKO DOBOJSKOG KANTONA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991935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74430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3009</TotalTime>
  <Words>764</Words>
  <Application>Microsoft Office PowerPoint</Application>
  <PresentationFormat>On-screen Show (4:3)</PresentationFormat>
  <Paragraphs>155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Times New Roman</vt:lpstr>
      <vt:lpstr>Office Theme</vt:lpstr>
      <vt:lpstr>PODACI O REGISTROVANOM ORUŽJU U BOSNI I HERCEGOVINI</vt:lpstr>
      <vt:lpstr>PowerPoint Presentation</vt:lpstr>
      <vt:lpstr>PODACI O REGISTROVANOM ORUŽJU</vt:lpstr>
      <vt:lpstr>MUP TUZLANSKOG KANTONA</vt:lpstr>
      <vt:lpstr>MUP TUZLANSKOG KANTONA</vt:lpstr>
      <vt:lpstr>MUP POSAVSKOG KANTONA</vt:lpstr>
      <vt:lpstr>MUP POSAVSKOG KANTONA</vt:lpstr>
      <vt:lpstr>MUP ZENIČKO DOBOJSKOG KANTONA</vt:lpstr>
      <vt:lpstr>MUP ZENIČKO DOBOJSKOG KANTONA</vt:lpstr>
      <vt:lpstr>MUP BOSANSKO PODRINJSKOG KANTONA</vt:lpstr>
      <vt:lpstr>MUP BOSANSKO PODRINJSKOG KANTONA</vt:lpstr>
      <vt:lpstr>MUP ZAPADNO HERCEGOVAČKOG KANTONA</vt:lpstr>
      <vt:lpstr>MUP ZAPADNO HERCEGOVAČKOG KANTONA</vt:lpstr>
      <vt:lpstr>MUP KANTONA SARAJEVO</vt:lpstr>
      <vt:lpstr>MUP HERCEGOVAČKO NERETVANSKOG KANTONA</vt:lpstr>
      <vt:lpstr>MUP UNSKO SANSKOG KANTONA</vt:lpstr>
      <vt:lpstr>KANTON 10</vt:lpstr>
      <vt:lpstr>MUP SREDNJOBOSANSKOG KANTONA</vt:lpstr>
      <vt:lpstr> POLICIJA BRČKO DISTRIKTA BIH</vt:lpstr>
      <vt:lpstr>MUP REPUBLIKE SRPSKE</vt:lpstr>
      <vt:lpstr>Broj registrovanog oružja-teritorijalno</vt:lpstr>
      <vt:lpstr>Podjela prema vrsti oružja </vt:lpstr>
      <vt:lpstr>Podjela prema vrsti oružja </vt:lpstr>
      <vt:lpstr>Statistički pokazatelji</vt:lpstr>
      <vt:lpstr>Broj registrovanog i legalnog oružja svih vrsta (pištolji, revolveri, lovačke puške, kolekcionarsko i trofejno oružje) u posjedu građana Izvor:  GunPolicy i MUP-ovi zemalja regije</vt:lpstr>
    </vt:vector>
  </TitlesOfParts>
  <Company>UNDPBiH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MUP TUZLANSKOG KANTONA</dc:title>
  <dc:creator>Jasmin Selimović</dc:creator>
  <cp:lastModifiedBy>Ermin Pešto</cp:lastModifiedBy>
  <cp:revision>59</cp:revision>
  <cp:lastPrinted>2017-10-26T08:29:38Z</cp:lastPrinted>
  <dcterms:created xsi:type="dcterms:W3CDTF">2017-10-25T07:07:15Z</dcterms:created>
  <dcterms:modified xsi:type="dcterms:W3CDTF">2017-11-06T10:54:46Z</dcterms:modified>
</cp:coreProperties>
</file>