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8" r:id="rId3"/>
    <p:sldId id="266" r:id="rId4"/>
    <p:sldId id="265" r:id="rId5"/>
    <p:sldId id="268" r:id="rId6"/>
    <p:sldId id="328" r:id="rId7"/>
    <p:sldId id="304" r:id="rId8"/>
    <p:sldId id="306" r:id="rId9"/>
    <p:sldId id="307" r:id="rId10"/>
    <p:sldId id="308" r:id="rId11"/>
    <p:sldId id="309" r:id="rId12"/>
    <p:sldId id="281" r:id="rId13"/>
    <p:sldId id="310" r:id="rId14"/>
    <p:sldId id="311" r:id="rId15"/>
    <p:sldId id="312" r:id="rId16"/>
    <p:sldId id="313" r:id="rId17"/>
    <p:sldId id="300" r:id="rId18"/>
    <p:sldId id="325" r:id="rId19"/>
    <p:sldId id="330" r:id="rId20"/>
    <p:sldId id="326" r:id="rId21"/>
    <p:sldId id="305" r:id="rId22"/>
    <p:sldId id="327" r:id="rId23"/>
    <p:sldId id="286" r:id="rId24"/>
    <p:sldId id="314" r:id="rId25"/>
    <p:sldId id="315" r:id="rId26"/>
    <p:sldId id="316" r:id="rId27"/>
    <p:sldId id="318" r:id="rId28"/>
    <p:sldId id="319" r:id="rId29"/>
    <p:sldId id="320" r:id="rId30"/>
    <p:sldId id="293" r:id="rId31"/>
    <p:sldId id="322" r:id="rId32"/>
    <p:sldId id="329" r:id="rId33"/>
    <p:sldId id="267" r:id="rId34"/>
    <p:sldId id="269" r:id="rId35"/>
    <p:sldId id="331" r:id="rId36"/>
    <p:sldId id="274" r:id="rId37"/>
    <p:sldId id="275" r:id="rId38"/>
    <p:sldId id="262" r:id="rId39"/>
  </p:sldIdLst>
  <p:sldSz cx="13004800" cy="9753600"/>
  <p:notesSz cx="6858000" cy="9144000"/>
  <p:defaultTextStyle>
    <a:defPPr marL="0" marR="0" indent="0" algn="l" defTabSz="91426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65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29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694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260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824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390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599957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518" algn="ctr" defTabSz="58411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362" autoAdjust="0"/>
    <p:restoredTop sz="94674" autoAdjust="0"/>
  </p:normalViewPr>
  <p:slideViewPr>
    <p:cSldViewPr snapToGrid="0" snapToObjects="1">
      <p:cViewPr varScale="1">
        <p:scale>
          <a:sx n="52" d="100"/>
          <a:sy n="52" d="100"/>
        </p:scale>
        <p:origin x="702" y="7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5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248"/>
    </p:cViewPr>
  </p:sorterViewPr>
  <p:notesViewPr>
    <p:cSldViewPr snapToGrid="0" snapToObjects="1">
      <p:cViewPr varScale="1">
        <p:scale>
          <a:sx n="73" d="100"/>
          <a:sy n="73" d="100"/>
        </p:scale>
        <p:origin x="356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9A158-47C0-5343-A259-35184BBD45C6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1C386-0C8A-6F44-AF39-F4B3CC925D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44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644489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65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29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694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260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24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390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599957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518" defTabSz="457129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77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4" name="Shape 4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84200">
              <a:lnSpc>
                <a:spcPct val="100000"/>
              </a:lnSpc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It is vitally important that everyone involved understands each others roles and responsibilities in the process and how they need to come together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88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r>
              <a:rPr lang="en-US" baseline="0" dirty="0" smtClean="0"/>
              <a:t> based on local needs but bear in mind future networking possibility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22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Really important in light of Terrorist access to and use of firearms </a:t>
            </a:r>
            <a:r>
              <a:rPr lang="mr-IN" dirty="0" smtClean="0"/>
              <a:t>–</a:t>
            </a:r>
            <a:r>
              <a:rPr lang="en-US" dirty="0" smtClean="0"/>
              <a:t> can’t get complacent because if people</a:t>
            </a:r>
            <a:r>
              <a:rPr lang="en-US" baseline="0" dirty="0" smtClean="0"/>
              <a:t> looking to commit acts of terrorism could get access to guns they would use them!</a:t>
            </a:r>
          </a:p>
          <a:p>
            <a:r>
              <a:rPr lang="en-US" baseline="0" dirty="0" smtClean="0"/>
              <a:t>Cyber Crime </a:t>
            </a:r>
            <a:r>
              <a:rPr lang="mr-IN" baseline="0" dirty="0" smtClean="0"/>
              <a:t>–</a:t>
            </a:r>
            <a:r>
              <a:rPr lang="en-US" baseline="0" dirty="0" smtClean="0"/>
              <a:t> nearly all analysis is done by experts in private industry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880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r>
              <a:rPr lang="en-US" baseline="0" dirty="0" smtClean="0"/>
              <a:t> based on local needs but bear in mind future networking possibility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69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r>
              <a:rPr lang="en-US" baseline="0" dirty="0" smtClean="0"/>
              <a:t> based on local needs but bear in mind future networking possibility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22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Big Picture </a:t>
            </a:r>
            <a:r>
              <a:rPr lang="mr-IN" dirty="0" smtClean="0"/>
              <a:t>–</a:t>
            </a:r>
            <a:r>
              <a:rPr lang="en-US" dirty="0" smtClean="0"/>
              <a:t> Locally, Regionally and Internationally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98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05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 debate about the value of networking ballistic data </a:t>
            </a:r>
            <a:r>
              <a:rPr lang="mr-IN" dirty="0" smtClean="0"/>
              <a:t>–</a:t>
            </a:r>
            <a:r>
              <a:rPr lang="en-US" dirty="0" smtClean="0"/>
              <a:t> do guns travel? Ballistic Intelligence is much more than ballistic material from crime scenes and crime guns </a:t>
            </a:r>
            <a:r>
              <a:rPr lang="mr-IN" dirty="0" smtClean="0"/>
              <a:t>–</a:t>
            </a:r>
            <a:r>
              <a:rPr lang="en-US" dirty="0" smtClean="0"/>
              <a:t> it is integrated intelligence </a:t>
            </a:r>
            <a:r>
              <a:rPr lang="mr-IN" dirty="0" smtClean="0"/>
              <a:t>–</a:t>
            </a:r>
            <a:r>
              <a:rPr lang="en-US" dirty="0" smtClean="0"/>
              <a:t> surely no-one can question the value of sharing such information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882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an FFP? Another name for</a:t>
            </a:r>
            <a:r>
              <a:rPr lang="en-US" baseline="0" dirty="0" smtClean="0"/>
              <a:t> a gun crime intelligence </a:t>
            </a:r>
            <a:r>
              <a:rPr lang="en-US" baseline="0" dirty="0" err="1" smtClean="0"/>
              <a:t>centre</a:t>
            </a:r>
            <a:r>
              <a:rPr lang="en-US" baseline="0" dirty="0" smtClean="0"/>
              <a:t> or a fusion </a:t>
            </a:r>
            <a:r>
              <a:rPr lang="en-US" baseline="0" dirty="0" err="1" smtClean="0"/>
              <a:t>centre</a:t>
            </a:r>
            <a:r>
              <a:rPr lang="en-US" baseline="0" dirty="0" smtClean="0"/>
              <a:t> (USA)</a:t>
            </a:r>
          </a:p>
          <a:p>
            <a:r>
              <a:rPr lang="en-US" dirty="0" smtClean="0"/>
              <a:t>Really can be  BESPOKE </a:t>
            </a:r>
            <a:r>
              <a:rPr lang="mr-IN" dirty="0" smtClean="0"/>
              <a:t>–</a:t>
            </a:r>
            <a:r>
              <a:rPr lang="en-US" dirty="0" smtClean="0"/>
              <a:t> no one approach will fit everyone</a:t>
            </a:r>
          </a:p>
          <a:p>
            <a:r>
              <a:rPr lang="en-US" dirty="0" smtClean="0"/>
              <a:t>Make comment on fact that EMPACT have developed guidance on TOR’s </a:t>
            </a:r>
            <a:r>
              <a:rPr lang="mr-IN" dirty="0" smtClean="0"/>
              <a:t>–</a:t>
            </a:r>
            <a:r>
              <a:rPr lang="en-US" dirty="0" smtClean="0"/>
              <a:t> Restrictively Marked for police eyes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45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Linking into Threat Assessments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Fast Time identification of emerging threats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140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it easy for</a:t>
            </a:r>
            <a:r>
              <a:rPr lang="en-US" baseline="0" dirty="0" smtClean="0"/>
              <a:t> the FFP </a:t>
            </a:r>
            <a:r>
              <a:rPr lang="mr-IN" baseline="0" dirty="0" smtClean="0"/>
              <a:t>–</a:t>
            </a:r>
            <a:r>
              <a:rPr lang="en-US" baseline="0" dirty="0" smtClean="0"/>
              <a:t> Integrate Databases including IBIS directly into </a:t>
            </a:r>
            <a:r>
              <a:rPr lang="en-US" baseline="0" dirty="0" err="1" smtClean="0"/>
              <a:t>iBase</a:t>
            </a:r>
            <a:r>
              <a:rPr lang="en-US" baseline="0" dirty="0" smtClean="0"/>
              <a:t> used by FFP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446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77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5" name="Shape 2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84200">
              <a:lnSpc>
                <a:spcPct val="100000"/>
              </a:lnSpc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It is vitally important that everyone involved understands each others roles and responsibilities in the process and how they need to come together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Shape 6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39" name="Shape 6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84200">
              <a:lnSpc>
                <a:spcPct val="100000"/>
              </a:lnSpc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It is vitally important that everyone involved understands each others roles and responsibilities in the process and how they need to come together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2" name="Shape 3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84200">
              <a:lnSpc>
                <a:spcPct val="100000"/>
              </a:lnSpc>
              <a:defRPr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It is vitally important that everyone involved understands each others roles and responsibilities in the process and how they need to come together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40"/>
            <a:ext cx="11054080" cy="2090702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0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0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1383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9839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480" y="390601"/>
            <a:ext cx="2926080" cy="8322169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601"/>
            <a:ext cx="8561493" cy="8322169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90262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1016003" y="3606800"/>
            <a:ext cx="10464801" cy="13335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8400" cap="all">
                <a:solidFill>
                  <a:srgbClr val="FFFFFF"/>
                </a:solidFill>
                <a:latin typeface="12 Frutiger* 65 Bold   07103"/>
                <a:ea typeface="12 Frutiger* 65 Bold   07103"/>
                <a:cs typeface="12 Frutiger* 65 Bold   07103"/>
                <a:sym typeface="12 Frutiger* 65 Bold   07103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sldNum" sz="quarter" idx="2"/>
          </p:nvPr>
        </p:nvSpPr>
        <p:spPr>
          <a:xfrm>
            <a:off x="6324599" y="9258300"/>
            <a:ext cx="342901" cy="3683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/>
          </p:cNvSpPr>
          <p:nvPr>
            <p:ph type="sldNum" sz="quarter" idx="2"/>
          </p:nvPr>
        </p:nvSpPr>
        <p:spPr>
          <a:xfrm>
            <a:off x="6324599" y="9258300"/>
            <a:ext cx="342901" cy="3683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5144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290" y="6267596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290" y="4133997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13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25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3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5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6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07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09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0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4204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275845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275845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79026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30" indent="0">
              <a:buNone/>
              <a:defRPr sz="2800" b="1"/>
            </a:lvl2pPr>
            <a:lvl3pPr marL="1300259" indent="0">
              <a:buNone/>
              <a:defRPr sz="2600" b="1"/>
            </a:lvl3pPr>
            <a:lvl4pPr marL="1950391" indent="0">
              <a:buNone/>
              <a:defRPr sz="2300" b="1"/>
            </a:lvl4pPr>
            <a:lvl5pPr marL="2600520" indent="0">
              <a:buNone/>
              <a:defRPr sz="2300" b="1"/>
            </a:lvl5pPr>
            <a:lvl6pPr marL="3250650" indent="0">
              <a:buNone/>
              <a:defRPr sz="2300" b="1"/>
            </a:lvl6pPr>
            <a:lvl7pPr marL="3900782" indent="0">
              <a:buNone/>
              <a:defRPr sz="2300" b="1"/>
            </a:lvl7pPr>
            <a:lvl8pPr marL="4550909" indent="0">
              <a:buNone/>
              <a:defRPr sz="2300" b="1"/>
            </a:lvl8pPr>
            <a:lvl9pPr marL="5201041" indent="0">
              <a:buNone/>
              <a:defRPr sz="23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60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30" indent="0">
              <a:buNone/>
              <a:defRPr sz="2800" b="1"/>
            </a:lvl2pPr>
            <a:lvl3pPr marL="1300259" indent="0">
              <a:buNone/>
              <a:defRPr sz="2600" b="1"/>
            </a:lvl3pPr>
            <a:lvl4pPr marL="1950391" indent="0">
              <a:buNone/>
              <a:defRPr sz="2300" b="1"/>
            </a:lvl4pPr>
            <a:lvl5pPr marL="2600520" indent="0">
              <a:buNone/>
              <a:defRPr sz="2300" b="1"/>
            </a:lvl5pPr>
            <a:lvl6pPr marL="3250650" indent="0">
              <a:buNone/>
              <a:defRPr sz="2300" b="1"/>
            </a:lvl6pPr>
            <a:lvl7pPr marL="3900782" indent="0">
              <a:buNone/>
              <a:defRPr sz="2300" b="1"/>
            </a:lvl7pPr>
            <a:lvl8pPr marL="4550909" indent="0">
              <a:buNone/>
              <a:defRPr sz="2300" b="1"/>
            </a:lvl8pPr>
            <a:lvl9pPr marL="5201041" indent="0">
              <a:buNone/>
              <a:defRPr sz="23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60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8381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9926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7647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3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516" y="388343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3" y="2041033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130" indent="0">
              <a:buNone/>
              <a:defRPr sz="1700"/>
            </a:lvl2pPr>
            <a:lvl3pPr marL="1300259" indent="0">
              <a:buNone/>
              <a:defRPr sz="1400"/>
            </a:lvl3pPr>
            <a:lvl4pPr marL="1950391" indent="0">
              <a:buNone/>
              <a:defRPr sz="1300"/>
            </a:lvl4pPr>
            <a:lvl5pPr marL="2600520" indent="0">
              <a:buNone/>
              <a:defRPr sz="1300"/>
            </a:lvl5pPr>
            <a:lvl6pPr marL="3250650" indent="0">
              <a:buNone/>
              <a:defRPr sz="1300"/>
            </a:lvl6pPr>
            <a:lvl7pPr marL="3900782" indent="0">
              <a:buNone/>
              <a:defRPr sz="1300"/>
            </a:lvl7pPr>
            <a:lvl8pPr marL="4550909" indent="0">
              <a:buNone/>
              <a:defRPr sz="1300"/>
            </a:lvl8pPr>
            <a:lvl9pPr marL="5201041" indent="0">
              <a:buNone/>
              <a:defRPr sz="13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7888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130" indent="0">
              <a:buNone/>
              <a:defRPr sz="4000"/>
            </a:lvl2pPr>
            <a:lvl3pPr marL="1300259" indent="0">
              <a:buNone/>
              <a:defRPr sz="3400"/>
            </a:lvl3pPr>
            <a:lvl4pPr marL="1950391" indent="0">
              <a:buNone/>
              <a:defRPr sz="2800"/>
            </a:lvl4pPr>
            <a:lvl5pPr marL="2600520" indent="0">
              <a:buNone/>
              <a:defRPr sz="2800"/>
            </a:lvl5pPr>
            <a:lvl6pPr marL="3250650" indent="0">
              <a:buNone/>
              <a:defRPr sz="2800"/>
            </a:lvl6pPr>
            <a:lvl7pPr marL="3900782" indent="0">
              <a:buNone/>
              <a:defRPr sz="2800"/>
            </a:lvl7pPr>
            <a:lvl8pPr marL="4550909" indent="0">
              <a:buNone/>
              <a:defRPr sz="2800"/>
            </a:lvl8pPr>
            <a:lvl9pPr marL="5201041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130" indent="0">
              <a:buNone/>
              <a:defRPr sz="1700"/>
            </a:lvl2pPr>
            <a:lvl3pPr marL="1300259" indent="0">
              <a:buNone/>
              <a:defRPr sz="1400"/>
            </a:lvl3pPr>
            <a:lvl4pPr marL="1950391" indent="0">
              <a:buNone/>
              <a:defRPr sz="1300"/>
            </a:lvl4pPr>
            <a:lvl5pPr marL="2600520" indent="0">
              <a:buNone/>
              <a:defRPr sz="1300"/>
            </a:lvl5pPr>
            <a:lvl6pPr marL="3250650" indent="0">
              <a:buNone/>
              <a:defRPr sz="1300"/>
            </a:lvl6pPr>
            <a:lvl7pPr marL="3900782" indent="0">
              <a:buNone/>
              <a:defRPr sz="1300"/>
            </a:lvl7pPr>
            <a:lvl8pPr marL="4550909" indent="0">
              <a:buNone/>
              <a:defRPr sz="1300"/>
            </a:lvl8pPr>
            <a:lvl9pPr marL="5201041" indent="0">
              <a:buNone/>
              <a:defRPr sz="13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224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25" tIns="65013" rIns="130025" bIns="650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275845"/>
            <a:ext cx="11704320" cy="6436925"/>
          </a:xfrm>
          <a:prstGeom prst="rect">
            <a:avLst/>
          </a:prstGeom>
        </p:spPr>
        <p:txBody>
          <a:bodyPr vert="horz" lIns="130025" tIns="65013" rIns="130025" bIns="650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240" y="9040147"/>
            <a:ext cx="3034453" cy="519289"/>
          </a:xfrm>
          <a:prstGeom prst="rect">
            <a:avLst/>
          </a:prstGeom>
        </p:spPr>
        <p:txBody>
          <a:bodyPr vert="horz" lIns="130025" tIns="65013" rIns="130025" bIns="6501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D0E57-411D-B64D-B731-26CB539A207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3308" y="9040147"/>
            <a:ext cx="4118187" cy="519289"/>
          </a:xfrm>
          <a:prstGeom prst="rect">
            <a:avLst/>
          </a:prstGeom>
        </p:spPr>
        <p:txBody>
          <a:bodyPr vert="horz" lIns="130025" tIns="65013" rIns="130025" bIns="6501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0107" y="9040147"/>
            <a:ext cx="3034453" cy="519289"/>
          </a:xfrm>
          <a:prstGeom prst="rect">
            <a:avLst/>
          </a:prstGeom>
        </p:spPr>
        <p:txBody>
          <a:bodyPr vert="horz" lIns="130025" tIns="65013" rIns="130025" bIns="6501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28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5013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598" indent="-487598" algn="l" defTabSz="650130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461" indent="-406332" algn="l" defTabSz="650130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324" indent="-325064" algn="l" defTabSz="650130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455" indent="-325064" algn="l" defTabSz="65013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586" indent="-325064" algn="l" defTabSz="650130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17" indent="-325064" algn="l" defTabSz="65013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5845" indent="-325064" algn="l" defTabSz="65013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5977" indent="-325064" algn="l" defTabSz="65013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05" indent="-325064" algn="l" defTabSz="65013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0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59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391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20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50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0782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09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041" algn="l" defTabSz="65013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2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582990" y="2624666"/>
            <a:ext cx="8798077" cy="2455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b"/>
          <a:lstStyle>
            <a:lvl1pPr algn="l">
              <a:defRPr sz="5400" cap="all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lang="en-GB" sz="4800" dirty="0"/>
              <a:t>The Establishment of Firearms Focal points (</a:t>
            </a:r>
            <a:r>
              <a:rPr lang="en-GB" sz="4800" dirty="0" err="1"/>
              <a:t>ffp’s</a:t>
            </a:r>
            <a:r>
              <a:rPr lang="en-GB" sz="4800" dirty="0"/>
              <a:t>) in the region</a:t>
            </a:r>
            <a:endParaRPr sz="4800" dirty="0"/>
          </a:p>
        </p:txBody>
      </p:sp>
      <p:sp>
        <p:nvSpPr>
          <p:cNvPr id="167" name="Shape 167"/>
          <p:cNvSpPr/>
          <p:nvPr/>
        </p:nvSpPr>
        <p:spPr>
          <a:xfrm>
            <a:off x="7112003" y="8373666"/>
            <a:ext cx="5629837" cy="550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/>
          <a:lstStyle>
            <a:lvl1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lang="en-GB" dirty="0" smtClean="0"/>
              <a:t>Skopje, Macedonia 20</a:t>
            </a:r>
            <a:r>
              <a:rPr lang="en-GB" baseline="30000" dirty="0" smtClean="0"/>
              <a:t>th</a:t>
            </a:r>
            <a:r>
              <a:rPr lang="en-GB" dirty="0" smtClean="0"/>
              <a:t> November 2017</a:t>
            </a:r>
            <a:endParaRPr dirty="0"/>
          </a:p>
        </p:txBody>
      </p:sp>
      <p:sp>
        <p:nvSpPr>
          <p:cNvPr id="4" name="Shape 185"/>
          <p:cNvSpPr/>
          <p:nvPr/>
        </p:nvSpPr>
        <p:spPr>
          <a:xfrm>
            <a:off x="582990" y="5751565"/>
            <a:ext cx="11084078" cy="540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791" tIns="50791" rIns="50791" bIns="50791" anchor="ctr">
            <a:spAutoFit/>
          </a:bodyPr>
          <a:lstStyle>
            <a:lvl1pPr algn="l">
              <a:defRPr sz="21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venir Book" charset="0"/>
              </a:rPr>
              <a:t>Presentation for the Regional Small Arms and Light Weapons Commission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3646" y="5367226"/>
            <a:ext cx="5487640" cy="3587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37466" y="1222044"/>
            <a:ext cx="5745227" cy="4013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13764" y="5367226"/>
            <a:ext cx="6268324" cy="364224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8005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84"/>
          <p:cNvSpPr/>
          <p:nvPr/>
        </p:nvSpPr>
        <p:spPr>
          <a:xfrm>
            <a:off x="539378" y="3066574"/>
            <a:ext cx="5753833" cy="3497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Proactive investigation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Developing and collecting intelligence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Understanding those involved in the supply and distribution of firearms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Firearms recovery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Forensic retrieval - TER (DNA, Fingerprints)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Inside and Outside the gun.</a:t>
            </a:r>
          </a:p>
        </p:txBody>
      </p:sp>
      <p:sp>
        <p:nvSpPr>
          <p:cNvPr id="6" name="Shape 185"/>
          <p:cNvSpPr/>
          <p:nvPr/>
        </p:nvSpPr>
        <p:spPr>
          <a:xfrm>
            <a:off x="443171" y="2470152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dirty="0"/>
              <a:t>A New Proactive Investigative Strategy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4503" y="1524174"/>
            <a:ext cx="4679173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Rhys Jones Shooting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90551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roup 259"/>
          <p:cNvGrpSpPr/>
          <p:nvPr/>
        </p:nvGrpSpPr>
        <p:grpSpPr>
          <a:xfrm>
            <a:off x="-1272802" y="1598849"/>
            <a:ext cx="14348846" cy="7780904"/>
            <a:chOff x="0" y="0"/>
            <a:chExt cx="14348845" cy="7780902"/>
          </a:xfrm>
        </p:grpSpPr>
        <p:pic>
          <p:nvPicPr>
            <p:cNvPr id="188" name="Screen Shot 2013-03-13 at 09.01.2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221169" y="964628"/>
              <a:ext cx="1789539" cy="12727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9" name="Shape 189"/>
            <p:cNvSpPr/>
            <p:nvPr/>
          </p:nvSpPr>
          <p:spPr>
            <a:xfrm>
              <a:off x="3483379" y="2290992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IBIS</a:t>
              </a:r>
            </a:p>
          </p:txBody>
        </p:sp>
        <p:pic>
          <p:nvPicPr>
            <p:cNvPr id="190" name="Picture 189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78289" y="1889976"/>
              <a:ext cx="802468" cy="346731"/>
            </a:xfrm>
            <a:prstGeom prst="rect">
              <a:avLst/>
            </a:prstGeom>
            <a:effectLst/>
          </p:spPr>
        </p:pic>
        <p:sp>
          <p:nvSpPr>
            <p:cNvPr id="192" name="Shape 192"/>
            <p:cNvSpPr/>
            <p:nvPr/>
          </p:nvSpPr>
          <p:spPr>
            <a:xfrm>
              <a:off x="1661304" y="0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Inside the Gun.</a:t>
              </a:r>
            </a:p>
          </p:txBody>
        </p:sp>
        <p:pic>
          <p:nvPicPr>
            <p:cNvPr id="193" name="Screen Shot 2013-03-13 at 10.25.0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59553" y="2317787"/>
              <a:ext cx="1047248" cy="897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4" name="Shape 194"/>
            <p:cNvSpPr/>
            <p:nvPr/>
          </p:nvSpPr>
          <p:spPr>
            <a:xfrm>
              <a:off x="1567520" y="3222126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International</a:t>
              </a:r>
            </a:p>
          </p:txBody>
        </p:sp>
        <p:pic>
          <p:nvPicPr>
            <p:cNvPr id="195" name="6.jp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3215427" y="2491956"/>
              <a:ext cx="723472" cy="7234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6" name="cc_images (9).jp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3988587" y="2652727"/>
              <a:ext cx="394230" cy="4019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7" name="22 Calibre Hand Gun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4639228" y="2625932"/>
              <a:ext cx="612637" cy="4555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Shape 198"/>
            <p:cNvSpPr/>
            <p:nvPr/>
          </p:nvSpPr>
          <p:spPr>
            <a:xfrm>
              <a:off x="2867089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Bullet</a:t>
              </a:r>
            </a:p>
          </p:txBody>
        </p:sp>
        <p:sp>
          <p:nvSpPr>
            <p:cNvPr id="199" name="Shape 199"/>
            <p:cNvSpPr/>
            <p:nvPr/>
          </p:nvSpPr>
          <p:spPr>
            <a:xfrm>
              <a:off x="3483379" y="3108246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Cartridge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Case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4193453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Firearm</a:t>
              </a:r>
            </a:p>
          </p:txBody>
        </p:sp>
        <p:sp>
          <p:nvSpPr>
            <p:cNvPr id="201" name="Shape 201"/>
            <p:cNvSpPr/>
            <p:nvPr/>
          </p:nvSpPr>
          <p:spPr>
            <a:xfrm>
              <a:off x="5275310" y="2114918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Intelligence</a:t>
              </a:r>
            </a:p>
          </p:txBody>
        </p:sp>
        <p:sp>
          <p:nvSpPr>
            <p:cNvPr id="202" name="Shape 202"/>
            <p:cNvSpPr/>
            <p:nvPr/>
          </p:nvSpPr>
          <p:spPr>
            <a:xfrm>
              <a:off x="6823704" y="348333"/>
              <a:ext cx="2041324" cy="616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32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POLICE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7743821" y="1889063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Incident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Data</a:t>
              </a:r>
            </a:p>
          </p:txBody>
        </p:sp>
        <p:pic>
          <p:nvPicPr>
            <p:cNvPr id="204" name="Picture 203"/>
            <p:cNvPicPr>
              <a:picLocks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7766887" y="2353396"/>
              <a:ext cx="190976" cy="1384678"/>
            </a:xfrm>
            <a:prstGeom prst="rect">
              <a:avLst/>
            </a:prstGeom>
            <a:effectLst/>
          </p:spPr>
        </p:pic>
        <p:pic>
          <p:nvPicPr>
            <p:cNvPr id="206" name="Picture 205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164917" y="603956"/>
              <a:ext cx="4807363" cy="75031"/>
            </a:xfrm>
            <a:prstGeom prst="rect">
              <a:avLst/>
            </a:prstGeom>
            <a:effectLst/>
          </p:spPr>
        </p:pic>
        <p:pic>
          <p:nvPicPr>
            <p:cNvPr id="208" name="Picture 207"/>
            <p:cNvPicPr>
              <a:picLocks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5400000">
              <a:off x="7711425" y="1046112"/>
              <a:ext cx="319347" cy="38101"/>
            </a:xfrm>
            <a:prstGeom prst="rect">
              <a:avLst/>
            </a:prstGeom>
            <a:effectLst/>
          </p:spPr>
        </p:pic>
        <p:pic>
          <p:nvPicPr>
            <p:cNvPr id="210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7064588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1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185942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2" name="Shape 212"/>
            <p:cNvSpPr/>
            <p:nvPr/>
          </p:nvSpPr>
          <p:spPr>
            <a:xfrm>
              <a:off x="6605023" y="1889063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Local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Intelligence</a:t>
              </a:r>
            </a:p>
          </p:txBody>
        </p:sp>
        <p:pic>
          <p:nvPicPr>
            <p:cNvPr id="213" name="Picture 212"/>
            <p:cNvPicPr>
              <a:picLocks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7081685" y="1206831"/>
              <a:ext cx="1525236" cy="38101"/>
            </a:xfrm>
            <a:prstGeom prst="rect">
              <a:avLst/>
            </a:prstGeom>
            <a:effectLst/>
          </p:spPr>
        </p:pic>
        <p:pic>
          <p:nvPicPr>
            <p:cNvPr id="215" name="Picture 214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8405772" y="1227901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217" name="Picture 216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7255854" y="1213530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219" name="Picture 218"/>
            <p:cNvPicPr>
              <a:picLocks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3772474" y="637835"/>
              <a:ext cx="44804" cy="372639"/>
            </a:xfrm>
            <a:prstGeom prst="rect">
              <a:avLst/>
            </a:prstGeom>
            <a:effectLst/>
          </p:spPr>
        </p:pic>
        <p:pic>
          <p:nvPicPr>
            <p:cNvPr id="221" name="Picture 220"/>
            <p:cNvPicPr>
              <a:picLocks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8729304" y="620773"/>
              <a:ext cx="4633625" cy="58148"/>
            </a:xfrm>
            <a:prstGeom prst="rect">
              <a:avLst/>
            </a:prstGeom>
            <a:effectLst/>
          </p:spPr>
        </p:pic>
        <p:pic>
          <p:nvPicPr>
            <p:cNvPr id="223" name="Picture 222"/>
            <p:cNvPicPr>
              <a:picLocks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12055811" y="691023"/>
              <a:ext cx="41193" cy="493483"/>
            </a:xfrm>
            <a:prstGeom prst="rect">
              <a:avLst/>
            </a:prstGeom>
            <a:effectLst/>
          </p:spPr>
        </p:pic>
        <p:sp>
          <p:nvSpPr>
            <p:cNvPr id="225" name="Shape 225"/>
            <p:cNvSpPr/>
            <p:nvPr/>
          </p:nvSpPr>
          <p:spPr>
            <a:xfrm>
              <a:off x="9981222" y="13397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Outside the Gun.</a:t>
              </a:r>
            </a:p>
          </p:txBody>
        </p:sp>
        <p:pic>
          <p:nvPicPr>
            <p:cNvPr id="226" name="Picture 225"/>
            <p:cNvPicPr>
              <a:picLocks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10195636" y="1046128"/>
              <a:ext cx="3740553" cy="64828"/>
            </a:xfrm>
            <a:prstGeom prst="rect">
              <a:avLst/>
            </a:prstGeom>
            <a:effectLst/>
          </p:spPr>
        </p:pic>
        <p:pic>
          <p:nvPicPr>
            <p:cNvPr id="228" name="Picture 227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0551667" y="105275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230" name="Shape 230"/>
            <p:cNvSpPr/>
            <p:nvPr/>
          </p:nvSpPr>
          <p:spPr>
            <a:xfrm>
              <a:off x="12561304" y="1567520"/>
              <a:ext cx="1420148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iArms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- eTrace</a:t>
              </a:r>
            </a:p>
          </p:txBody>
        </p:sp>
        <p:sp>
          <p:nvSpPr>
            <p:cNvPr id="231" name="Shape 231"/>
            <p:cNvSpPr/>
            <p:nvPr/>
          </p:nvSpPr>
          <p:spPr>
            <a:xfrm>
              <a:off x="9807054" y="1219182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Forensics</a:t>
              </a:r>
            </a:p>
          </p:txBody>
        </p:sp>
        <p:sp>
          <p:nvSpPr>
            <p:cNvPr id="232" name="Shape 232"/>
            <p:cNvSpPr/>
            <p:nvPr/>
          </p:nvSpPr>
          <p:spPr>
            <a:xfrm>
              <a:off x="8878953" y="1574219"/>
              <a:ext cx="2438367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DNA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Fingerprints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- Trace Evidence</a:t>
              </a:r>
            </a:p>
          </p:txBody>
        </p:sp>
        <p:pic>
          <p:nvPicPr>
            <p:cNvPr id="233" name="Picture 232"/>
            <p:cNvPicPr>
              <a:picLocks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9639814" y="2492997"/>
              <a:ext cx="4031489" cy="2774868"/>
            </a:xfrm>
            <a:prstGeom prst="rect">
              <a:avLst/>
            </a:prstGeom>
            <a:effectLst/>
          </p:spPr>
        </p:pic>
        <p:pic>
          <p:nvPicPr>
            <p:cNvPr id="235" name="Picture 234"/>
            <p:cNvPicPr>
              <a:picLocks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5400000">
              <a:off x="7701158" y="7218836"/>
              <a:ext cx="332015" cy="38101"/>
            </a:xfrm>
            <a:prstGeom prst="rect">
              <a:avLst/>
            </a:prstGeom>
            <a:effectLst/>
          </p:spPr>
        </p:pic>
        <p:pic>
          <p:nvPicPr>
            <p:cNvPr id="237" name="Picture 236"/>
            <p:cNvPicPr>
              <a:picLocks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5471870" y="7279538"/>
              <a:ext cx="4779024" cy="38152"/>
            </a:xfrm>
            <a:prstGeom prst="rect">
              <a:avLst/>
            </a:prstGeom>
            <a:effectLst/>
          </p:spPr>
        </p:pic>
        <p:pic>
          <p:nvPicPr>
            <p:cNvPr id="239" name="Picture 238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9449130" y="7272839"/>
              <a:ext cx="40377" cy="130808"/>
            </a:xfrm>
            <a:prstGeom prst="rect">
              <a:avLst/>
            </a:prstGeom>
            <a:effectLst/>
          </p:spPr>
        </p:pic>
        <p:pic>
          <p:nvPicPr>
            <p:cNvPr id="241" name="Picture 240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6381076" y="727283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243" name="Shape 243"/>
            <p:cNvSpPr/>
            <p:nvPr/>
          </p:nvSpPr>
          <p:spPr>
            <a:xfrm>
              <a:off x="5703450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Suspects</a:t>
              </a:r>
            </a:p>
          </p:txBody>
        </p:sp>
        <p:sp>
          <p:nvSpPr>
            <p:cNvPr id="244" name="Shape 244"/>
            <p:cNvSpPr/>
            <p:nvPr/>
          </p:nvSpPr>
          <p:spPr>
            <a:xfrm>
              <a:off x="7190585" y="7445962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Guns</a:t>
              </a:r>
            </a:p>
          </p:txBody>
        </p:sp>
        <p:sp>
          <p:nvSpPr>
            <p:cNvPr id="245" name="Shape 245"/>
            <p:cNvSpPr/>
            <p:nvPr/>
          </p:nvSpPr>
          <p:spPr>
            <a:xfrm>
              <a:off x="8784901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Groups</a:t>
              </a:r>
            </a:p>
          </p:txBody>
        </p:sp>
        <p:pic>
          <p:nvPicPr>
            <p:cNvPr id="246" name="Picture 245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3378564" y="1079554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248" name="Shape 248"/>
            <p:cNvSpPr/>
            <p:nvPr/>
          </p:nvSpPr>
          <p:spPr>
            <a:xfrm>
              <a:off x="11200405" y="1225881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Plug In</a:t>
              </a:r>
            </a:p>
          </p:txBody>
        </p:sp>
        <p:sp>
          <p:nvSpPr>
            <p:cNvPr id="249" name="Shape 249"/>
            <p:cNvSpPr/>
            <p:nvPr/>
          </p:nvSpPr>
          <p:spPr>
            <a:xfrm>
              <a:off x="10098136" y="1569763"/>
              <a:ext cx="2733114" cy="9780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  - Inter agency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Open Source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- Third party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- Other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</a:t>
              </a:r>
            </a:p>
          </p:txBody>
        </p:sp>
        <p:sp>
          <p:nvSpPr>
            <p:cNvPr id="250" name="Shape 250"/>
            <p:cNvSpPr/>
            <p:nvPr/>
          </p:nvSpPr>
          <p:spPr>
            <a:xfrm>
              <a:off x="12553564" y="1239279"/>
              <a:ext cx="1795282" cy="401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Tracing</a:t>
              </a:r>
            </a:p>
          </p:txBody>
        </p:sp>
        <p:pic>
          <p:nvPicPr>
            <p:cNvPr id="251" name="Screen Shot 2015-03-23 at 17.01.58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6352672" y="3715201"/>
              <a:ext cx="3095975" cy="22596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2" name="Picture 251"/>
            <p:cNvPicPr>
              <a:picLocks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5280670" y="1743668"/>
              <a:ext cx="2084263" cy="2067380"/>
            </a:xfrm>
            <a:prstGeom prst="rect">
              <a:avLst/>
            </a:prstGeom>
            <a:effectLst/>
          </p:spPr>
        </p:pic>
        <p:pic>
          <p:nvPicPr>
            <p:cNvPr id="254" name="Picture 253"/>
            <p:cNvPicPr>
              <a:picLocks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9640508" y="2446592"/>
              <a:ext cx="2518633" cy="2257292"/>
            </a:xfrm>
            <a:prstGeom prst="rect">
              <a:avLst/>
            </a:prstGeom>
            <a:effectLst/>
          </p:spPr>
        </p:pic>
        <p:pic>
          <p:nvPicPr>
            <p:cNvPr id="262" name="Picture 261"/>
            <p:cNvPicPr>
              <a:picLocks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9548783" y="2339611"/>
              <a:ext cx="1233966" cy="1734763"/>
            </a:xfrm>
            <a:prstGeom prst="rect">
              <a:avLst/>
            </a:prstGeom>
            <a:effectLst/>
          </p:spPr>
        </p:pic>
        <p:sp>
          <p:nvSpPr>
            <p:cNvPr id="257" name="Shape 257"/>
            <p:cNvSpPr/>
            <p:nvPr/>
          </p:nvSpPr>
          <p:spPr>
            <a:xfrm>
              <a:off x="7151308" y="5660052"/>
              <a:ext cx="1420148" cy="12459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 Intelligence Focused System of Work  </a:t>
              </a:r>
            </a:p>
          </p:txBody>
        </p:sp>
        <p:sp>
          <p:nvSpPr>
            <p:cNvPr id="258" name="Shape 258"/>
            <p:cNvSpPr/>
            <p:nvPr/>
          </p:nvSpPr>
          <p:spPr>
            <a:xfrm>
              <a:off x="0" y="6293218"/>
              <a:ext cx="4233647" cy="12325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People 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Process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Technology</a:t>
              </a:r>
            </a:p>
          </p:txBody>
        </p:sp>
      </p:grpSp>
      <p:sp>
        <p:nvSpPr>
          <p:cNvPr id="260" name="Shape 260"/>
          <p:cNvSpPr/>
          <p:nvPr/>
        </p:nvSpPr>
        <p:spPr>
          <a:xfrm>
            <a:off x="3219863" y="1030895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The Big Picture</a:t>
            </a:r>
          </a:p>
        </p:txBody>
      </p:sp>
      <p:sp>
        <p:nvSpPr>
          <p:cNvPr id="261" name="Shape 261"/>
          <p:cNvSpPr/>
          <p:nvPr/>
        </p:nvSpPr>
        <p:spPr>
          <a:xfrm>
            <a:off x="3221196" y="234112"/>
            <a:ext cx="104648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normAutofit/>
          </a:bodyPr>
          <a:lstStyle>
            <a:lvl1pPr algn="l">
              <a:defRPr sz="3200"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r>
              <a:t>Ballistics Intelligence</a:t>
            </a:r>
          </a:p>
        </p:txBody>
      </p:sp>
    </p:spTree>
    <p:extLst>
      <p:ext uri="{BB962C8B-B14F-4D97-AF65-F5344CB8AC3E}">
        <p14:creationId xmlns:p14="http://schemas.microsoft.com/office/powerpoint/2010/main" val="20059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69"/>
          <p:cNvGrpSpPr/>
          <p:nvPr/>
        </p:nvGrpSpPr>
        <p:grpSpPr>
          <a:xfrm>
            <a:off x="413235" y="2774658"/>
            <a:ext cx="12178332" cy="6392856"/>
            <a:chOff x="0" y="0"/>
            <a:chExt cx="12178331" cy="6392854"/>
          </a:xfrm>
        </p:grpSpPr>
        <p:pic>
          <p:nvPicPr>
            <p:cNvPr id="9" name="SAM_0279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7269" t="12239" r="8902" b="25316"/>
            <a:stretch>
              <a:fillRect/>
            </a:stretch>
          </p:blipFill>
          <p:spPr>
            <a:xfrm>
              <a:off x="215900" y="139700"/>
              <a:ext cx="11746532" cy="583405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Picture 9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178332" cy="6392855"/>
            </a:xfrm>
            <a:prstGeom prst="rect">
              <a:avLst/>
            </a:prstGeom>
            <a:effectLst/>
          </p:spPr>
        </p:pic>
      </p:grpSp>
      <p:sp>
        <p:nvSpPr>
          <p:cNvPr id="12" name="TextBox 11"/>
          <p:cNvSpPr txBox="1"/>
          <p:nvPr/>
        </p:nvSpPr>
        <p:spPr>
          <a:xfrm>
            <a:off x="413235" y="1524174"/>
            <a:ext cx="5357493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Physical Characteristics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2529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75"/>
          <p:cNvGrpSpPr/>
          <p:nvPr/>
        </p:nvGrpSpPr>
        <p:grpSpPr>
          <a:xfrm>
            <a:off x="3033130" y="2536976"/>
            <a:ext cx="6932186" cy="6582674"/>
            <a:chOff x="0" y="0"/>
            <a:chExt cx="6932183" cy="6582673"/>
          </a:xfrm>
        </p:grpSpPr>
        <p:pic>
          <p:nvPicPr>
            <p:cNvPr id="12" name="6r rifling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6369" t="8044" r="16369" b="8044"/>
            <a:stretch>
              <a:fillRect/>
            </a:stretch>
          </p:blipFill>
          <p:spPr>
            <a:xfrm>
              <a:off x="127000" y="88900"/>
              <a:ext cx="6678184" cy="625247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6932184" cy="6582675"/>
            </a:xfrm>
            <a:prstGeom prst="rect">
              <a:avLst/>
            </a:prstGeom>
            <a:effectLst/>
          </p:spPr>
        </p:pic>
      </p:grpSp>
      <p:sp>
        <p:nvSpPr>
          <p:cNvPr id="14" name="TextBox 13"/>
          <p:cNvSpPr txBox="1"/>
          <p:nvPr/>
        </p:nvSpPr>
        <p:spPr>
          <a:xfrm>
            <a:off x="442330" y="1524348"/>
            <a:ext cx="5357493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Physical Characteristics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77561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79"/>
          <p:cNvGrpSpPr/>
          <p:nvPr/>
        </p:nvGrpSpPr>
        <p:grpSpPr>
          <a:xfrm>
            <a:off x="2899871" y="1859247"/>
            <a:ext cx="7224346" cy="6409348"/>
            <a:chOff x="0" y="0"/>
            <a:chExt cx="7224345" cy="6409346"/>
          </a:xfrm>
        </p:grpSpPr>
        <p:pic>
          <p:nvPicPr>
            <p:cNvPr id="14" name="subclass2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1834" r="11834"/>
            <a:stretch>
              <a:fillRect/>
            </a:stretch>
          </p:blipFill>
          <p:spPr>
            <a:xfrm>
              <a:off x="127000" y="88900"/>
              <a:ext cx="6970346" cy="607914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" name="Picture 14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7224346" cy="6409348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955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83"/>
          <p:cNvGrpSpPr/>
          <p:nvPr/>
        </p:nvGrpSpPr>
        <p:grpSpPr>
          <a:xfrm>
            <a:off x="2975381" y="1744852"/>
            <a:ext cx="7057574" cy="6263900"/>
            <a:chOff x="0" y="0"/>
            <a:chExt cx="7057574" cy="6263898"/>
          </a:xfrm>
        </p:grpSpPr>
        <p:pic>
          <p:nvPicPr>
            <p:cNvPr id="6" name="subclass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7085" r="7085"/>
            <a:stretch>
              <a:fillRect/>
            </a:stretch>
          </p:blipFill>
          <p:spPr>
            <a:xfrm>
              <a:off x="127000" y="88900"/>
              <a:ext cx="6803575" cy="593369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" name="Picture 6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7057575" cy="6263899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70404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3" name="Group 633"/>
          <p:cNvGrpSpPr/>
          <p:nvPr/>
        </p:nvGrpSpPr>
        <p:grpSpPr>
          <a:xfrm>
            <a:off x="-1272802" y="1598849"/>
            <a:ext cx="14348846" cy="7780904"/>
            <a:chOff x="0" y="0"/>
            <a:chExt cx="14348845" cy="7780902"/>
          </a:xfrm>
        </p:grpSpPr>
        <p:pic>
          <p:nvPicPr>
            <p:cNvPr id="562" name="Screen Shot 2013-03-13 at 09.01.2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221169" y="964628"/>
              <a:ext cx="1789539" cy="12727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3" name="Shape 563"/>
            <p:cNvSpPr/>
            <p:nvPr/>
          </p:nvSpPr>
          <p:spPr>
            <a:xfrm>
              <a:off x="3483379" y="2290992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IBIS</a:t>
              </a:r>
            </a:p>
          </p:txBody>
        </p:sp>
        <p:pic>
          <p:nvPicPr>
            <p:cNvPr id="564" name="Picture 563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78289" y="1889976"/>
              <a:ext cx="802468" cy="346731"/>
            </a:xfrm>
            <a:prstGeom prst="rect">
              <a:avLst/>
            </a:prstGeom>
            <a:effectLst/>
          </p:spPr>
        </p:pic>
        <p:sp>
          <p:nvSpPr>
            <p:cNvPr id="566" name="Shape 566"/>
            <p:cNvSpPr/>
            <p:nvPr/>
          </p:nvSpPr>
          <p:spPr>
            <a:xfrm>
              <a:off x="1661304" y="0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Inside the Gun.</a:t>
              </a:r>
            </a:p>
          </p:txBody>
        </p:sp>
        <p:pic>
          <p:nvPicPr>
            <p:cNvPr id="567" name="Screen Shot 2013-03-13 at 10.25.0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59553" y="2317787"/>
              <a:ext cx="1047248" cy="897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8" name="Shape 568"/>
            <p:cNvSpPr/>
            <p:nvPr/>
          </p:nvSpPr>
          <p:spPr>
            <a:xfrm>
              <a:off x="1567520" y="3222126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International</a:t>
              </a:r>
            </a:p>
          </p:txBody>
        </p:sp>
        <p:pic>
          <p:nvPicPr>
            <p:cNvPr id="569" name="6.jp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3215427" y="2491956"/>
              <a:ext cx="723472" cy="7234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0" name="cc_images (9).jp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3988587" y="2652727"/>
              <a:ext cx="394230" cy="4019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1" name="22 Calibre Hand Gun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4639228" y="2625932"/>
              <a:ext cx="612637" cy="4555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72" name="Shape 572"/>
            <p:cNvSpPr/>
            <p:nvPr/>
          </p:nvSpPr>
          <p:spPr>
            <a:xfrm>
              <a:off x="2867089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Bullet</a:t>
              </a:r>
            </a:p>
          </p:txBody>
        </p:sp>
        <p:sp>
          <p:nvSpPr>
            <p:cNvPr id="573" name="Shape 573"/>
            <p:cNvSpPr/>
            <p:nvPr/>
          </p:nvSpPr>
          <p:spPr>
            <a:xfrm>
              <a:off x="3483379" y="3108246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Cartridge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Case</a:t>
              </a:r>
            </a:p>
          </p:txBody>
        </p:sp>
        <p:sp>
          <p:nvSpPr>
            <p:cNvPr id="574" name="Shape 574"/>
            <p:cNvSpPr/>
            <p:nvPr/>
          </p:nvSpPr>
          <p:spPr>
            <a:xfrm>
              <a:off x="4193453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Firearm</a:t>
              </a:r>
            </a:p>
          </p:txBody>
        </p:sp>
        <p:sp>
          <p:nvSpPr>
            <p:cNvPr id="575" name="Shape 575"/>
            <p:cNvSpPr/>
            <p:nvPr/>
          </p:nvSpPr>
          <p:spPr>
            <a:xfrm>
              <a:off x="5275310" y="2114918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Intelligence</a:t>
              </a:r>
            </a:p>
          </p:txBody>
        </p:sp>
        <p:sp>
          <p:nvSpPr>
            <p:cNvPr id="576" name="Shape 576"/>
            <p:cNvSpPr/>
            <p:nvPr/>
          </p:nvSpPr>
          <p:spPr>
            <a:xfrm>
              <a:off x="6823704" y="348333"/>
              <a:ext cx="2041324" cy="616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32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POLICE</a:t>
              </a:r>
            </a:p>
          </p:txBody>
        </p:sp>
        <p:sp>
          <p:nvSpPr>
            <p:cNvPr id="577" name="Shape 577"/>
            <p:cNvSpPr/>
            <p:nvPr/>
          </p:nvSpPr>
          <p:spPr>
            <a:xfrm>
              <a:off x="7743821" y="1889063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Incident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Data</a:t>
              </a:r>
            </a:p>
          </p:txBody>
        </p:sp>
        <p:pic>
          <p:nvPicPr>
            <p:cNvPr id="578" name="Picture 577"/>
            <p:cNvPicPr>
              <a:picLocks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7766887" y="2353396"/>
              <a:ext cx="190976" cy="1384678"/>
            </a:xfrm>
            <a:prstGeom prst="rect">
              <a:avLst/>
            </a:prstGeom>
            <a:effectLst/>
          </p:spPr>
        </p:pic>
        <p:pic>
          <p:nvPicPr>
            <p:cNvPr id="580" name="Picture 579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164917" y="603956"/>
              <a:ext cx="4807363" cy="75031"/>
            </a:xfrm>
            <a:prstGeom prst="rect">
              <a:avLst/>
            </a:prstGeom>
            <a:effectLst/>
          </p:spPr>
        </p:pic>
        <p:pic>
          <p:nvPicPr>
            <p:cNvPr id="582" name="Picture 581"/>
            <p:cNvPicPr>
              <a:picLocks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5400000">
              <a:off x="7711425" y="1046112"/>
              <a:ext cx="319347" cy="38101"/>
            </a:xfrm>
            <a:prstGeom prst="rect">
              <a:avLst/>
            </a:prstGeom>
            <a:effectLst/>
          </p:spPr>
        </p:pic>
        <p:pic>
          <p:nvPicPr>
            <p:cNvPr id="584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7064588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85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185942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86" name="Shape 586"/>
            <p:cNvSpPr/>
            <p:nvPr/>
          </p:nvSpPr>
          <p:spPr>
            <a:xfrm>
              <a:off x="6605023" y="1889063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Local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Intelligence</a:t>
              </a:r>
            </a:p>
          </p:txBody>
        </p:sp>
        <p:pic>
          <p:nvPicPr>
            <p:cNvPr id="587" name="Picture 586"/>
            <p:cNvPicPr>
              <a:picLocks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7081685" y="1206831"/>
              <a:ext cx="1525236" cy="38101"/>
            </a:xfrm>
            <a:prstGeom prst="rect">
              <a:avLst/>
            </a:prstGeom>
            <a:effectLst/>
          </p:spPr>
        </p:pic>
        <p:pic>
          <p:nvPicPr>
            <p:cNvPr id="589" name="Picture 588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8405772" y="1227901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591" name="Picture 590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7255854" y="1213530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593" name="Picture 592"/>
            <p:cNvPicPr>
              <a:picLocks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3772474" y="637835"/>
              <a:ext cx="44804" cy="372639"/>
            </a:xfrm>
            <a:prstGeom prst="rect">
              <a:avLst/>
            </a:prstGeom>
            <a:effectLst/>
          </p:spPr>
        </p:pic>
        <p:pic>
          <p:nvPicPr>
            <p:cNvPr id="595" name="Picture 594"/>
            <p:cNvPicPr>
              <a:picLocks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8729304" y="620773"/>
              <a:ext cx="4633625" cy="58148"/>
            </a:xfrm>
            <a:prstGeom prst="rect">
              <a:avLst/>
            </a:prstGeom>
            <a:effectLst/>
          </p:spPr>
        </p:pic>
        <p:pic>
          <p:nvPicPr>
            <p:cNvPr id="597" name="Picture 596"/>
            <p:cNvPicPr>
              <a:picLocks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12055811" y="691023"/>
              <a:ext cx="41193" cy="493483"/>
            </a:xfrm>
            <a:prstGeom prst="rect">
              <a:avLst/>
            </a:prstGeom>
            <a:effectLst/>
          </p:spPr>
        </p:pic>
        <p:sp>
          <p:nvSpPr>
            <p:cNvPr id="599" name="Shape 599"/>
            <p:cNvSpPr/>
            <p:nvPr/>
          </p:nvSpPr>
          <p:spPr>
            <a:xfrm>
              <a:off x="9981222" y="13397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Outside the Gun.</a:t>
              </a:r>
            </a:p>
          </p:txBody>
        </p:sp>
        <p:pic>
          <p:nvPicPr>
            <p:cNvPr id="600" name="Picture 599"/>
            <p:cNvPicPr>
              <a:picLocks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10195636" y="1046128"/>
              <a:ext cx="3740553" cy="64828"/>
            </a:xfrm>
            <a:prstGeom prst="rect">
              <a:avLst/>
            </a:prstGeom>
            <a:effectLst/>
          </p:spPr>
        </p:pic>
        <p:pic>
          <p:nvPicPr>
            <p:cNvPr id="602" name="Picture 601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0551667" y="105275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604" name="Shape 604"/>
            <p:cNvSpPr/>
            <p:nvPr/>
          </p:nvSpPr>
          <p:spPr>
            <a:xfrm>
              <a:off x="12561304" y="1567520"/>
              <a:ext cx="1420148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iArms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- eTrace</a:t>
              </a:r>
            </a:p>
          </p:txBody>
        </p:sp>
        <p:sp>
          <p:nvSpPr>
            <p:cNvPr id="605" name="Shape 605"/>
            <p:cNvSpPr/>
            <p:nvPr/>
          </p:nvSpPr>
          <p:spPr>
            <a:xfrm>
              <a:off x="9807054" y="1219182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Forensics</a:t>
              </a:r>
            </a:p>
          </p:txBody>
        </p:sp>
        <p:sp>
          <p:nvSpPr>
            <p:cNvPr id="606" name="Shape 606"/>
            <p:cNvSpPr/>
            <p:nvPr/>
          </p:nvSpPr>
          <p:spPr>
            <a:xfrm>
              <a:off x="8878953" y="1574219"/>
              <a:ext cx="2438367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DNA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Fingerprints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- Trace Evidence</a:t>
              </a:r>
            </a:p>
          </p:txBody>
        </p:sp>
        <p:pic>
          <p:nvPicPr>
            <p:cNvPr id="607" name="Picture 606"/>
            <p:cNvPicPr>
              <a:picLocks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9639814" y="2492997"/>
              <a:ext cx="4031489" cy="2774868"/>
            </a:xfrm>
            <a:prstGeom prst="rect">
              <a:avLst/>
            </a:prstGeom>
            <a:effectLst/>
          </p:spPr>
        </p:pic>
        <p:pic>
          <p:nvPicPr>
            <p:cNvPr id="609" name="Picture 608"/>
            <p:cNvPicPr>
              <a:picLocks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5400000">
              <a:off x="7701158" y="7218836"/>
              <a:ext cx="332015" cy="38101"/>
            </a:xfrm>
            <a:prstGeom prst="rect">
              <a:avLst/>
            </a:prstGeom>
            <a:effectLst/>
          </p:spPr>
        </p:pic>
        <p:pic>
          <p:nvPicPr>
            <p:cNvPr id="611" name="Picture 610"/>
            <p:cNvPicPr>
              <a:picLocks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5471870" y="7279538"/>
              <a:ext cx="4779024" cy="38152"/>
            </a:xfrm>
            <a:prstGeom prst="rect">
              <a:avLst/>
            </a:prstGeom>
            <a:effectLst/>
          </p:spPr>
        </p:pic>
        <p:pic>
          <p:nvPicPr>
            <p:cNvPr id="613" name="Picture 612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9449130" y="7272839"/>
              <a:ext cx="40377" cy="130808"/>
            </a:xfrm>
            <a:prstGeom prst="rect">
              <a:avLst/>
            </a:prstGeom>
            <a:effectLst/>
          </p:spPr>
        </p:pic>
        <p:pic>
          <p:nvPicPr>
            <p:cNvPr id="615" name="Picture 614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6381076" y="727283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617" name="Shape 617"/>
            <p:cNvSpPr/>
            <p:nvPr/>
          </p:nvSpPr>
          <p:spPr>
            <a:xfrm>
              <a:off x="5703450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Suspects</a:t>
              </a:r>
            </a:p>
          </p:txBody>
        </p:sp>
        <p:sp>
          <p:nvSpPr>
            <p:cNvPr id="618" name="Shape 618"/>
            <p:cNvSpPr/>
            <p:nvPr/>
          </p:nvSpPr>
          <p:spPr>
            <a:xfrm>
              <a:off x="7190585" y="7445962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Guns</a:t>
              </a:r>
            </a:p>
          </p:txBody>
        </p:sp>
        <p:sp>
          <p:nvSpPr>
            <p:cNvPr id="619" name="Shape 619"/>
            <p:cNvSpPr/>
            <p:nvPr/>
          </p:nvSpPr>
          <p:spPr>
            <a:xfrm>
              <a:off x="8784901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Groups</a:t>
              </a:r>
            </a:p>
          </p:txBody>
        </p:sp>
        <p:pic>
          <p:nvPicPr>
            <p:cNvPr id="620" name="Picture 619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3378564" y="1079554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622" name="Shape 622"/>
            <p:cNvSpPr/>
            <p:nvPr/>
          </p:nvSpPr>
          <p:spPr>
            <a:xfrm>
              <a:off x="11200405" y="1225881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Plug In</a:t>
              </a:r>
            </a:p>
          </p:txBody>
        </p:sp>
        <p:sp>
          <p:nvSpPr>
            <p:cNvPr id="623" name="Shape 623"/>
            <p:cNvSpPr/>
            <p:nvPr/>
          </p:nvSpPr>
          <p:spPr>
            <a:xfrm>
              <a:off x="10098136" y="1569763"/>
              <a:ext cx="2733114" cy="9780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  - Inter agency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Open Source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- Third party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- Other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</a:t>
              </a:r>
            </a:p>
          </p:txBody>
        </p:sp>
        <p:sp>
          <p:nvSpPr>
            <p:cNvPr id="624" name="Shape 624"/>
            <p:cNvSpPr/>
            <p:nvPr/>
          </p:nvSpPr>
          <p:spPr>
            <a:xfrm>
              <a:off x="12553564" y="1239279"/>
              <a:ext cx="1795282" cy="401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Tracing</a:t>
              </a:r>
            </a:p>
          </p:txBody>
        </p:sp>
        <p:pic>
          <p:nvPicPr>
            <p:cNvPr id="625" name="Screen Shot 2015-03-23 at 17.01.58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6352672" y="3715201"/>
              <a:ext cx="3095975" cy="22596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26" name="Picture 625"/>
            <p:cNvPicPr>
              <a:picLocks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5280670" y="1743668"/>
              <a:ext cx="2084263" cy="2067380"/>
            </a:xfrm>
            <a:prstGeom prst="rect">
              <a:avLst/>
            </a:prstGeom>
            <a:effectLst/>
          </p:spPr>
        </p:pic>
        <p:pic>
          <p:nvPicPr>
            <p:cNvPr id="628" name="Picture 627"/>
            <p:cNvPicPr>
              <a:picLocks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9640508" y="2446592"/>
              <a:ext cx="2518633" cy="2257292"/>
            </a:xfrm>
            <a:prstGeom prst="rect">
              <a:avLst/>
            </a:prstGeom>
            <a:effectLst/>
          </p:spPr>
        </p:pic>
        <p:pic>
          <p:nvPicPr>
            <p:cNvPr id="636" name="Picture 635"/>
            <p:cNvPicPr>
              <a:picLocks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9548783" y="2339611"/>
              <a:ext cx="1233966" cy="1734763"/>
            </a:xfrm>
            <a:prstGeom prst="rect">
              <a:avLst/>
            </a:prstGeom>
            <a:effectLst/>
          </p:spPr>
        </p:pic>
        <p:sp>
          <p:nvSpPr>
            <p:cNvPr id="631" name="Shape 631"/>
            <p:cNvSpPr/>
            <p:nvPr/>
          </p:nvSpPr>
          <p:spPr>
            <a:xfrm>
              <a:off x="7151308" y="5660052"/>
              <a:ext cx="1420148" cy="12459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 Intelligence Focused System of Work  </a:t>
              </a:r>
            </a:p>
          </p:txBody>
        </p:sp>
        <p:sp>
          <p:nvSpPr>
            <p:cNvPr id="632" name="Shape 632"/>
            <p:cNvSpPr/>
            <p:nvPr/>
          </p:nvSpPr>
          <p:spPr>
            <a:xfrm>
              <a:off x="0" y="6293218"/>
              <a:ext cx="4233647" cy="12325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People 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Process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Technology</a:t>
              </a:r>
            </a:p>
          </p:txBody>
        </p:sp>
      </p:grpSp>
      <p:sp>
        <p:nvSpPr>
          <p:cNvPr id="634" name="Shape 634"/>
          <p:cNvSpPr/>
          <p:nvPr/>
        </p:nvSpPr>
        <p:spPr>
          <a:xfrm>
            <a:off x="3219863" y="1030895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The Big Picture</a:t>
            </a:r>
          </a:p>
        </p:txBody>
      </p:sp>
      <p:sp>
        <p:nvSpPr>
          <p:cNvPr id="635" name="Shape 635"/>
          <p:cNvSpPr/>
          <p:nvPr/>
        </p:nvSpPr>
        <p:spPr>
          <a:xfrm>
            <a:off x="3221196" y="234112"/>
            <a:ext cx="104648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normAutofit/>
          </a:bodyPr>
          <a:lstStyle>
            <a:lvl1pPr algn="l">
              <a:defRPr sz="3200"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r>
              <a:t>Ballistics Intelligence</a:t>
            </a:r>
          </a:p>
        </p:txBody>
      </p:sp>
    </p:spTree>
    <p:extLst>
      <p:ext uri="{BB962C8B-B14F-4D97-AF65-F5344CB8AC3E}">
        <p14:creationId xmlns:p14="http://schemas.microsoft.com/office/powerpoint/2010/main" val="146183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52"/>
          <p:cNvGrpSpPr/>
          <p:nvPr/>
        </p:nvGrpSpPr>
        <p:grpSpPr>
          <a:xfrm>
            <a:off x="3291687" y="2609852"/>
            <a:ext cx="9368092" cy="6644473"/>
            <a:chOff x="-215899" y="-139700"/>
            <a:chExt cx="9368090" cy="6644471"/>
          </a:xfrm>
        </p:grpSpPr>
        <p:grpSp>
          <p:nvGrpSpPr>
            <p:cNvPr id="9" name="Group 536"/>
            <p:cNvGrpSpPr/>
            <p:nvPr/>
          </p:nvGrpSpPr>
          <p:grpSpPr>
            <a:xfrm>
              <a:off x="-215900" y="-139701"/>
              <a:ext cx="3105978" cy="3394817"/>
              <a:chOff x="0" y="0"/>
              <a:chExt cx="3105977" cy="3394816"/>
            </a:xfrm>
          </p:grpSpPr>
          <p:pic>
            <p:nvPicPr>
              <p:cNvPr id="31" name="vlcsnap-2015-07-12-20h50m59s100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2" name="Picture 31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  <p:grpSp>
          <p:nvGrpSpPr>
            <p:cNvPr id="10" name="Group 539"/>
            <p:cNvGrpSpPr/>
            <p:nvPr/>
          </p:nvGrpSpPr>
          <p:grpSpPr>
            <a:xfrm>
              <a:off x="2873449" y="-139701"/>
              <a:ext cx="3105979" cy="3394817"/>
              <a:chOff x="0" y="0"/>
              <a:chExt cx="3105977" cy="3394816"/>
            </a:xfrm>
          </p:grpSpPr>
          <p:pic>
            <p:nvPicPr>
              <p:cNvPr id="29" name="vlcsnap-2015-07-12-20h59m40s140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0" name="Picture 29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  <p:grpSp>
          <p:nvGrpSpPr>
            <p:cNvPr id="11" name="Group 542"/>
            <p:cNvGrpSpPr/>
            <p:nvPr/>
          </p:nvGrpSpPr>
          <p:grpSpPr>
            <a:xfrm>
              <a:off x="-215900" y="3109955"/>
              <a:ext cx="3105978" cy="3394817"/>
              <a:chOff x="0" y="0"/>
              <a:chExt cx="3105977" cy="3394816"/>
            </a:xfrm>
          </p:grpSpPr>
          <p:pic>
            <p:nvPicPr>
              <p:cNvPr id="27" name="vlcsnap-2015-07-12-20h55m31s212.png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8" name="Picture 27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Group 545"/>
            <p:cNvGrpSpPr/>
            <p:nvPr/>
          </p:nvGrpSpPr>
          <p:grpSpPr>
            <a:xfrm>
              <a:off x="2873449" y="3109955"/>
              <a:ext cx="3105979" cy="3394817"/>
              <a:chOff x="0" y="0"/>
              <a:chExt cx="3105977" cy="3394816"/>
            </a:xfrm>
          </p:grpSpPr>
          <p:pic>
            <p:nvPicPr>
              <p:cNvPr id="25" name="vlcsnap-2015-07-12-20h54m05s155.png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6" name="Picture 25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  <p:grpSp>
          <p:nvGrpSpPr>
            <p:cNvPr id="19" name="Group 548"/>
            <p:cNvGrpSpPr/>
            <p:nvPr/>
          </p:nvGrpSpPr>
          <p:grpSpPr>
            <a:xfrm>
              <a:off x="6046212" y="3109955"/>
              <a:ext cx="3105979" cy="3394817"/>
              <a:chOff x="0" y="0"/>
              <a:chExt cx="3105977" cy="3394816"/>
            </a:xfrm>
          </p:grpSpPr>
          <p:pic>
            <p:nvPicPr>
              <p:cNvPr id="23" name="vlcsnap-2015-07-12-20h52m22s112.png"/>
              <p:cNvPicPr>
                <a:picLocks noChangeAspect="1"/>
              </p:cNvPicPr>
              <p:nvPr/>
            </p:nvPicPr>
            <p:blipFill>
              <a:blip r:embed="rId7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4" name="Picture 23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  <p:grpSp>
          <p:nvGrpSpPr>
            <p:cNvPr id="20" name="Group 551"/>
            <p:cNvGrpSpPr/>
            <p:nvPr/>
          </p:nvGrpSpPr>
          <p:grpSpPr>
            <a:xfrm>
              <a:off x="6046211" y="-139701"/>
              <a:ext cx="3105979" cy="3394817"/>
              <a:chOff x="0" y="0"/>
              <a:chExt cx="3105977" cy="3394816"/>
            </a:xfrm>
          </p:grpSpPr>
          <p:pic>
            <p:nvPicPr>
              <p:cNvPr id="21" name="vlcsnap-2015-07-12-20h51m55s73.png"/>
              <p:cNvPicPr>
                <a:picLocks noChangeAspect="1"/>
              </p:cNvPicPr>
              <p:nvPr/>
            </p:nvPicPr>
            <p:blipFill>
              <a:blip r:embed="rId8">
                <a:extLst/>
              </a:blip>
              <a:srcRect l="14639" r="14639"/>
              <a:stretch>
                <a:fillRect/>
              </a:stretch>
            </p:blipFill>
            <p:spPr>
              <a:xfrm>
                <a:off x="215900" y="139700"/>
                <a:ext cx="2674178" cy="2836016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2" name="Picture 21"/>
              <p:cNvPicPr>
                <a:picLocks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-1"/>
                <a:ext cx="3105978" cy="3394817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33" name="Shape 553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Key moments - Forensic opportunities</a:t>
            </a:r>
          </a:p>
        </p:txBody>
      </p:sp>
      <p:grpSp>
        <p:nvGrpSpPr>
          <p:cNvPr id="35" name="Group 557"/>
          <p:cNvGrpSpPr/>
          <p:nvPr/>
        </p:nvGrpSpPr>
        <p:grpSpPr>
          <a:xfrm>
            <a:off x="72995" y="3058790"/>
            <a:ext cx="3196528" cy="2663128"/>
            <a:chOff x="0" y="0"/>
            <a:chExt cx="3196526" cy="2663126"/>
          </a:xfrm>
        </p:grpSpPr>
        <p:pic>
          <p:nvPicPr>
            <p:cNvPr id="36" name="cutting off old barrel.png"/>
            <p:cNvPicPr>
              <a:picLocks noChangeAspect="1"/>
            </p:cNvPicPr>
            <p:nvPr/>
          </p:nvPicPr>
          <p:blipFill>
            <a:blip r:embed="rId9">
              <a:extLst/>
            </a:blip>
            <a:srcRect/>
            <a:stretch>
              <a:fillRect/>
            </a:stretch>
          </p:blipFill>
          <p:spPr>
            <a:xfrm>
              <a:off x="215900" y="139700"/>
              <a:ext cx="2764727" cy="21043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7" name="Picture 36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1"/>
              <a:ext cx="3196528" cy="2663128"/>
            </a:xfrm>
            <a:prstGeom prst="rect">
              <a:avLst/>
            </a:prstGeom>
            <a:effectLst/>
          </p:spPr>
        </p:pic>
      </p:grpSp>
      <p:grpSp>
        <p:nvGrpSpPr>
          <p:cNvPr id="38" name="Group 560"/>
          <p:cNvGrpSpPr/>
          <p:nvPr/>
        </p:nvGrpSpPr>
        <p:grpSpPr>
          <a:xfrm>
            <a:off x="123725" y="6185553"/>
            <a:ext cx="3095071" cy="2663128"/>
            <a:chOff x="0" y="0"/>
            <a:chExt cx="3095070" cy="2663126"/>
          </a:xfrm>
        </p:grpSpPr>
        <p:pic>
          <p:nvPicPr>
            <p:cNvPr id="39" name="new barrel replacement.png"/>
            <p:cNvPicPr>
              <a:picLocks noChangeAspect="1"/>
            </p:cNvPicPr>
            <p:nvPr/>
          </p:nvPicPr>
          <p:blipFill>
            <a:blip r:embed="rId11">
              <a:extLst/>
            </a:blip>
            <a:srcRect l="773" t="142" r="773"/>
            <a:stretch>
              <a:fillRect/>
            </a:stretch>
          </p:blipFill>
          <p:spPr>
            <a:xfrm>
              <a:off x="215900" y="139699"/>
              <a:ext cx="2663271" cy="205947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0" name="Picture 39"/>
            <p:cNvPicPr>
              <a:picLocks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0"/>
              <a:ext cx="3095071" cy="2663127"/>
            </a:xfrm>
            <a:prstGeom prst="rect">
              <a:avLst/>
            </a:prstGeom>
            <a:effectLst/>
          </p:spPr>
        </p:pic>
      </p:grpSp>
      <p:sp>
        <p:nvSpPr>
          <p:cNvPr id="41" name="TextBox 40"/>
          <p:cNvSpPr txBox="1"/>
          <p:nvPr/>
        </p:nvSpPr>
        <p:spPr>
          <a:xfrm>
            <a:off x="443171" y="1405515"/>
            <a:ext cx="2576709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Converting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96871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167" y="1384694"/>
            <a:ext cx="5534174" cy="4292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703" y="5158378"/>
            <a:ext cx="5615314" cy="42293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66" y="1248780"/>
            <a:ext cx="5075340" cy="390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4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444501" y="2959102"/>
            <a:ext cx="5575083" cy="6232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marL="457129" marR="457129" indent="-457129" algn="l" defTabSz="457129" hangingPunct="1">
              <a:lnSpc>
                <a:spcPct val="115000"/>
              </a:lnSpc>
              <a:spcBef>
                <a:spcPts val="1000"/>
              </a:spcBef>
              <a:buSzPct val="125000"/>
              <a:defRPr sz="1900">
                <a:latin typeface="Calibri Light"/>
                <a:ea typeface="Calibri Light"/>
                <a:cs typeface="Calibri Light"/>
                <a:sym typeface="Calibri Light"/>
              </a:defRPr>
            </a:pPr>
            <a:endParaRPr dirty="0"/>
          </a:p>
        </p:txBody>
      </p:sp>
      <p:sp>
        <p:nvSpPr>
          <p:cNvPr id="186" name="Shape 186"/>
          <p:cNvSpPr/>
          <p:nvPr/>
        </p:nvSpPr>
        <p:spPr>
          <a:xfrm>
            <a:off x="444503" y="1460503"/>
            <a:ext cx="10464801" cy="85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normAutofit/>
          </a:bodyPr>
          <a:lstStyle>
            <a:lvl1pPr algn="l">
              <a:defRPr sz="32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en-GB" sz="4400" dirty="0">
                <a:ea typeface="Avenir Book" charset="0"/>
              </a:rPr>
              <a:t>Project Objectives</a:t>
            </a:r>
            <a:endParaRPr sz="4400" dirty="0">
              <a:ea typeface="Avenir Book" charset="0"/>
            </a:endParaRPr>
          </a:p>
        </p:txBody>
      </p:sp>
      <p:grpSp>
        <p:nvGrpSpPr>
          <p:cNvPr id="192" name="Group 192"/>
          <p:cNvGrpSpPr/>
          <p:nvPr/>
        </p:nvGrpSpPr>
        <p:grpSpPr>
          <a:xfrm>
            <a:off x="9441182" y="2757536"/>
            <a:ext cx="2754964" cy="3022559"/>
            <a:chOff x="0" y="0"/>
            <a:chExt cx="2754962" cy="3022557"/>
          </a:xfrm>
        </p:grpSpPr>
        <p:pic>
          <p:nvPicPr>
            <p:cNvPr id="191" name="1fe6c567fe2464e7af14a3cdd43589819c5864776b8cdd8900ec5a2dd781b13b.jp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9612" r="15786"/>
            <a:stretch>
              <a:fillRect/>
            </a:stretch>
          </p:blipFill>
          <p:spPr>
            <a:xfrm>
              <a:off x="215900" y="139699"/>
              <a:ext cx="2323163" cy="24637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90" name="Picture 189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2754964" cy="3022558"/>
            </a:xfrm>
            <a:prstGeom prst="rect">
              <a:avLst/>
            </a:prstGeom>
            <a:effectLst/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1182" y="5640391"/>
            <a:ext cx="2755900" cy="30226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4505" y="3676521"/>
            <a:ext cx="8409161" cy="3368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This will be a long and complex process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Legislative and procedural challenges to enable data sharing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Capacity Building </a:t>
            </a:r>
            <a:r>
              <a:rPr lang="mr-IN" sz="2800" dirty="0">
                <a:latin typeface="Calibri Light"/>
                <a:ea typeface="Avenir Book" charset="0"/>
                <a:cs typeface="Calibri Light"/>
              </a:rPr>
              <a:t>–</a:t>
            </a:r>
            <a:r>
              <a:rPr lang="en-US" sz="2800" dirty="0">
                <a:latin typeface="Calibri Light"/>
                <a:ea typeface="Avenir Book" charset="0"/>
                <a:cs typeface="Calibri Light"/>
              </a:rPr>
              <a:t> long term benefit to individual jurisdictions, the region and beyond</a:t>
            </a:r>
          </a:p>
          <a:p>
            <a:pPr marL="457129" indent="-457129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endParaRPr lang="en-US" sz="2800" dirty="0">
              <a:latin typeface="Calibri Light"/>
              <a:ea typeface="Avenir Book" charset="0"/>
              <a:cs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41"/>
          <p:cNvSpPr/>
          <p:nvPr/>
        </p:nvSpPr>
        <p:spPr>
          <a:xfrm>
            <a:off x="539378" y="3066574"/>
            <a:ext cx="5753833" cy="3497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Proactive investigation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Developing and collecting intelligence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Understanding those involved in the supply and distribution of firearms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Firearms recovery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Forensic retrieval - TER (DNA, Fingerprints)</a:t>
            </a:r>
          </a:p>
          <a:p>
            <a:pPr marL="444432" marR="457129" indent="-444432" algn="l" defTabSz="457129">
              <a:lnSpc>
                <a:spcPct val="115000"/>
              </a:lnSpc>
              <a:spcBef>
                <a:spcPts val="1000"/>
              </a:spcBef>
              <a:buSzPct val="125000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Inside and Outside the gun.</a:t>
            </a:r>
          </a:p>
        </p:txBody>
      </p:sp>
      <p:sp>
        <p:nvSpPr>
          <p:cNvPr id="9" name="Shape 642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Investigative Strategy - Post Shooting</a:t>
            </a:r>
          </a:p>
        </p:txBody>
      </p:sp>
      <p:grpSp>
        <p:nvGrpSpPr>
          <p:cNvPr id="10" name="Group 645"/>
          <p:cNvGrpSpPr/>
          <p:nvPr/>
        </p:nvGrpSpPr>
        <p:grpSpPr>
          <a:xfrm>
            <a:off x="6693830" y="2940203"/>
            <a:ext cx="5965604" cy="6427502"/>
            <a:chOff x="0" y="0"/>
            <a:chExt cx="5965602" cy="6427501"/>
          </a:xfrm>
        </p:grpSpPr>
        <p:pic>
          <p:nvPicPr>
            <p:cNvPr id="11" name="article-2648592-1E75671F00000578-566_306x423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6879" b="15748"/>
            <a:stretch>
              <a:fillRect/>
            </a:stretch>
          </p:blipFill>
          <p:spPr>
            <a:xfrm>
              <a:off x="239290" y="139700"/>
              <a:ext cx="5487023" cy="586870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" name="Picture 17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5965604" cy="6427502"/>
            </a:xfrm>
            <a:prstGeom prst="rect">
              <a:avLst/>
            </a:prstGeom>
            <a:effectLst/>
          </p:spPr>
        </p:pic>
      </p:grpSp>
      <p:sp>
        <p:nvSpPr>
          <p:cNvPr id="20" name="TextBox 19"/>
          <p:cNvSpPr txBox="1"/>
          <p:nvPr/>
        </p:nvSpPr>
        <p:spPr>
          <a:xfrm>
            <a:off x="443171" y="1371697"/>
            <a:ext cx="4679173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Rhys Jones Shooting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537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51"/>
          <p:cNvGrpSpPr/>
          <p:nvPr/>
        </p:nvGrpSpPr>
        <p:grpSpPr>
          <a:xfrm>
            <a:off x="3523902" y="2701790"/>
            <a:ext cx="5965604" cy="6427503"/>
            <a:chOff x="0" y="0"/>
            <a:chExt cx="5965602" cy="6427501"/>
          </a:xfrm>
        </p:grpSpPr>
        <p:pic>
          <p:nvPicPr>
            <p:cNvPr id="4" name="Workshop Outbuilding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683" t="506" r="46060" b="506"/>
            <a:stretch>
              <a:fillRect/>
            </a:stretch>
          </p:blipFill>
          <p:spPr>
            <a:xfrm>
              <a:off x="215900" y="139700"/>
              <a:ext cx="5533803" cy="586870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5965604" cy="6427502"/>
            </a:xfrm>
            <a:prstGeom prst="rect">
              <a:avLst/>
            </a:prstGeom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544708" y="1371697"/>
            <a:ext cx="5322778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Conversion Workshops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6503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55"/>
          <p:cNvGrpSpPr/>
          <p:nvPr/>
        </p:nvGrpSpPr>
        <p:grpSpPr>
          <a:xfrm>
            <a:off x="475718" y="2747879"/>
            <a:ext cx="5993698" cy="6457297"/>
            <a:chOff x="0" y="0"/>
            <a:chExt cx="5993697" cy="6457296"/>
          </a:xfrm>
        </p:grpSpPr>
        <p:pic>
          <p:nvPicPr>
            <p:cNvPr id="7" name="Workshop partition wall end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24205" t="10205" r="19479" b="10205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" name="Picture 7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grpSp>
        <p:nvGrpSpPr>
          <p:cNvPr id="9" name="Group 658"/>
          <p:cNvGrpSpPr/>
          <p:nvPr/>
        </p:nvGrpSpPr>
        <p:grpSpPr>
          <a:xfrm>
            <a:off x="6535386" y="2747879"/>
            <a:ext cx="5993698" cy="6457297"/>
            <a:chOff x="0" y="0"/>
            <a:chExt cx="5993697" cy="6457296"/>
          </a:xfrm>
        </p:grpSpPr>
        <p:pic>
          <p:nvPicPr>
            <p:cNvPr id="10" name="Workshop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6240" t="2427" r="27720" b="2427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1" name="Picture 10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sp>
        <p:nvSpPr>
          <p:cNvPr id="12" name="Shape 659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Conversion Workshop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3171" y="1468642"/>
            <a:ext cx="7395486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Pollards Farm </a:t>
            </a:r>
            <a:r>
              <a:rPr lang="mr-IN" sz="4400" dirty="0" smtClean="0">
                <a:latin typeface="Calibri Light"/>
                <a:ea typeface="Avenir Book" charset="0"/>
                <a:cs typeface="Calibri Light"/>
              </a:rPr>
              <a:t>–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 United Kingdom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443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roup 356"/>
          <p:cNvGrpSpPr/>
          <p:nvPr/>
        </p:nvGrpSpPr>
        <p:grpSpPr>
          <a:xfrm>
            <a:off x="-1272802" y="1598849"/>
            <a:ext cx="14348846" cy="7780904"/>
            <a:chOff x="0" y="0"/>
            <a:chExt cx="14348845" cy="7780902"/>
          </a:xfrm>
        </p:grpSpPr>
        <p:pic>
          <p:nvPicPr>
            <p:cNvPr id="285" name="Screen Shot 2013-03-13 at 09.01.2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221169" y="964628"/>
              <a:ext cx="1789539" cy="12727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6" name="Shape 286"/>
            <p:cNvSpPr/>
            <p:nvPr/>
          </p:nvSpPr>
          <p:spPr>
            <a:xfrm>
              <a:off x="3483379" y="2290992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IBIS</a:t>
              </a:r>
            </a:p>
          </p:txBody>
        </p:sp>
        <p:pic>
          <p:nvPicPr>
            <p:cNvPr id="287" name="Picture 286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78289" y="1889976"/>
              <a:ext cx="802468" cy="346731"/>
            </a:xfrm>
            <a:prstGeom prst="rect">
              <a:avLst/>
            </a:prstGeom>
            <a:effectLst/>
          </p:spPr>
        </p:pic>
        <p:sp>
          <p:nvSpPr>
            <p:cNvPr id="289" name="Shape 289"/>
            <p:cNvSpPr/>
            <p:nvPr/>
          </p:nvSpPr>
          <p:spPr>
            <a:xfrm>
              <a:off x="1661304" y="0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Inside the Gun.</a:t>
              </a:r>
            </a:p>
          </p:txBody>
        </p:sp>
        <p:pic>
          <p:nvPicPr>
            <p:cNvPr id="290" name="Screen Shot 2013-03-13 at 10.25.0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59553" y="2317787"/>
              <a:ext cx="1047248" cy="897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1" name="Shape 291"/>
            <p:cNvSpPr/>
            <p:nvPr/>
          </p:nvSpPr>
          <p:spPr>
            <a:xfrm>
              <a:off x="1567520" y="3222126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International</a:t>
              </a:r>
            </a:p>
          </p:txBody>
        </p:sp>
        <p:pic>
          <p:nvPicPr>
            <p:cNvPr id="292" name="6.jp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3215427" y="2491956"/>
              <a:ext cx="723472" cy="7234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3" name="cc_images (9).jp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3988587" y="2652727"/>
              <a:ext cx="394230" cy="4019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4" name="22 Calibre Hand Gun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4639228" y="2625932"/>
              <a:ext cx="612637" cy="4555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5" name="Shape 295"/>
            <p:cNvSpPr/>
            <p:nvPr/>
          </p:nvSpPr>
          <p:spPr>
            <a:xfrm>
              <a:off x="2867089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Bullet</a:t>
              </a:r>
            </a:p>
          </p:txBody>
        </p:sp>
        <p:sp>
          <p:nvSpPr>
            <p:cNvPr id="296" name="Shape 296"/>
            <p:cNvSpPr/>
            <p:nvPr/>
          </p:nvSpPr>
          <p:spPr>
            <a:xfrm>
              <a:off x="3483379" y="3108246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Cartridge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Case</a:t>
              </a:r>
            </a:p>
          </p:txBody>
        </p:sp>
        <p:sp>
          <p:nvSpPr>
            <p:cNvPr id="297" name="Shape 297"/>
            <p:cNvSpPr/>
            <p:nvPr/>
          </p:nvSpPr>
          <p:spPr>
            <a:xfrm>
              <a:off x="4193453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Firearm</a:t>
              </a:r>
            </a:p>
          </p:txBody>
        </p:sp>
        <p:sp>
          <p:nvSpPr>
            <p:cNvPr id="298" name="Shape 298"/>
            <p:cNvSpPr/>
            <p:nvPr/>
          </p:nvSpPr>
          <p:spPr>
            <a:xfrm>
              <a:off x="5275310" y="2114918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Intelligence</a:t>
              </a:r>
            </a:p>
          </p:txBody>
        </p:sp>
        <p:sp>
          <p:nvSpPr>
            <p:cNvPr id="299" name="Shape 299"/>
            <p:cNvSpPr/>
            <p:nvPr/>
          </p:nvSpPr>
          <p:spPr>
            <a:xfrm>
              <a:off x="6823704" y="348333"/>
              <a:ext cx="2041324" cy="616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32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POLICE</a:t>
              </a:r>
            </a:p>
          </p:txBody>
        </p:sp>
        <p:sp>
          <p:nvSpPr>
            <p:cNvPr id="300" name="Shape 300"/>
            <p:cNvSpPr/>
            <p:nvPr/>
          </p:nvSpPr>
          <p:spPr>
            <a:xfrm>
              <a:off x="7743821" y="1889063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Incident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Data</a:t>
              </a:r>
            </a:p>
          </p:txBody>
        </p:sp>
        <p:pic>
          <p:nvPicPr>
            <p:cNvPr id="301" name="Picture 300"/>
            <p:cNvPicPr>
              <a:picLocks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7766887" y="2353396"/>
              <a:ext cx="190976" cy="1384678"/>
            </a:xfrm>
            <a:prstGeom prst="rect">
              <a:avLst/>
            </a:prstGeom>
            <a:effectLst/>
          </p:spPr>
        </p:pic>
        <p:pic>
          <p:nvPicPr>
            <p:cNvPr id="303" name="Picture 302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164917" y="603956"/>
              <a:ext cx="4807363" cy="75031"/>
            </a:xfrm>
            <a:prstGeom prst="rect">
              <a:avLst/>
            </a:prstGeom>
            <a:effectLst/>
          </p:spPr>
        </p:pic>
        <p:pic>
          <p:nvPicPr>
            <p:cNvPr id="305" name="Picture 304"/>
            <p:cNvPicPr>
              <a:picLocks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5400000">
              <a:off x="7711425" y="1046112"/>
              <a:ext cx="319347" cy="38101"/>
            </a:xfrm>
            <a:prstGeom prst="rect">
              <a:avLst/>
            </a:prstGeom>
            <a:effectLst/>
          </p:spPr>
        </p:pic>
        <p:pic>
          <p:nvPicPr>
            <p:cNvPr id="307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7064588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8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185942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9" name="Shape 309"/>
            <p:cNvSpPr/>
            <p:nvPr/>
          </p:nvSpPr>
          <p:spPr>
            <a:xfrm>
              <a:off x="6605023" y="1889063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Local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Intelligence</a:t>
              </a:r>
            </a:p>
          </p:txBody>
        </p:sp>
        <p:pic>
          <p:nvPicPr>
            <p:cNvPr id="310" name="Picture 309"/>
            <p:cNvPicPr>
              <a:picLocks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7081685" y="1206831"/>
              <a:ext cx="1525236" cy="38101"/>
            </a:xfrm>
            <a:prstGeom prst="rect">
              <a:avLst/>
            </a:prstGeom>
            <a:effectLst/>
          </p:spPr>
        </p:pic>
        <p:pic>
          <p:nvPicPr>
            <p:cNvPr id="312" name="Picture 311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8405772" y="1227901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314" name="Picture 313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7255854" y="1213530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316" name="Picture 315"/>
            <p:cNvPicPr>
              <a:picLocks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3772474" y="637835"/>
              <a:ext cx="44804" cy="372639"/>
            </a:xfrm>
            <a:prstGeom prst="rect">
              <a:avLst/>
            </a:prstGeom>
            <a:effectLst/>
          </p:spPr>
        </p:pic>
        <p:pic>
          <p:nvPicPr>
            <p:cNvPr id="318" name="Picture 317"/>
            <p:cNvPicPr>
              <a:picLocks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8729304" y="620773"/>
              <a:ext cx="4633625" cy="58148"/>
            </a:xfrm>
            <a:prstGeom prst="rect">
              <a:avLst/>
            </a:prstGeom>
            <a:effectLst/>
          </p:spPr>
        </p:pic>
        <p:pic>
          <p:nvPicPr>
            <p:cNvPr id="320" name="Picture 319"/>
            <p:cNvPicPr>
              <a:picLocks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12055811" y="691023"/>
              <a:ext cx="41193" cy="493483"/>
            </a:xfrm>
            <a:prstGeom prst="rect">
              <a:avLst/>
            </a:prstGeom>
            <a:effectLst/>
          </p:spPr>
        </p:pic>
        <p:sp>
          <p:nvSpPr>
            <p:cNvPr id="322" name="Shape 322"/>
            <p:cNvSpPr/>
            <p:nvPr/>
          </p:nvSpPr>
          <p:spPr>
            <a:xfrm>
              <a:off x="9981222" y="13397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Outside the Gun.</a:t>
              </a:r>
            </a:p>
          </p:txBody>
        </p:sp>
        <p:pic>
          <p:nvPicPr>
            <p:cNvPr id="323" name="Picture 322"/>
            <p:cNvPicPr>
              <a:picLocks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10195636" y="1046128"/>
              <a:ext cx="3740553" cy="64828"/>
            </a:xfrm>
            <a:prstGeom prst="rect">
              <a:avLst/>
            </a:prstGeom>
            <a:effectLst/>
          </p:spPr>
        </p:pic>
        <p:pic>
          <p:nvPicPr>
            <p:cNvPr id="325" name="Picture 324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0551667" y="105275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327" name="Shape 327"/>
            <p:cNvSpPr/>
            <p:nvPr/>
          </p:nvSpPr>
          <p:spPr>
            <a:xfrm>
              <a:off x="12561304" y="1567520"/>
              <a:ext cx="1420148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iArms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- eTrace</a:t>
              </a:r>
            </a:p>
          </p:txBody>
        </p:sp>
        <p:sp>
          <p:nvSpPr>
            <p:cNvPr id="328" name="Shape 328"/>
            <p:cNvSpPr/>
            <p:nvPr/>
          </p:nvSpPr>
          <p:spPr>
            <a:xfrm>
              <a:off x="9807054" y="1219182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Forensics</a:t>
              </a:r>
            </a:p>
          </p:txBody>
        </p:sp>
        <p:sp>
          <p:nvSpPr>
            <p:cNvPr id="329" name="Shape 329"/>
            <p:cNvSpPr/>
            <p:nvPr/>
          </p:nvSpPr>
          <p:spPr>
            <a:xfrm>
              <a:off x="8878953" y="1574219"/>
              <a:ext cx="2438367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DNA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Fingerprints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- Trace Evidence</a:t>
              </a:r>
            </a:p>
          </p:txBody>
        </p:sp>
        <p:pic>
          <p:nvPicPr>
            <p:cNvPr id="330" name="Picture 329"/>
            <p:cNvPicPr>
              <a:picLocks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9639814" y="2492997"/>
              <a:ext cx="4031489" cy="2774868"/>
            </a:xfrm>
            <a:prstGeom prst="rect">
              <a:avLst/>
            </a:prstGeom>
            <a:effectLst/>
          </p:spPr>
        </p:pic>
        <p:pic>
          <p:nvPicPr>
            <p:cNvPr id="332" name="Picture 331"/>
            <p:cNvPicPr>
              <a:picLocks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5400000">
              <a:off x="7701158" y="7218836"/>
              <a:ext cx="332015" cy="38101"/>
            </a:xfrm>
            <a:prstGeom prst="rect">
              <a:avLst/>
            </a:prstGeom>
            <a:effectLst/>
          </p:spPr>
        </p:pic>
        <p:pic>
          <p:nvPicPr>
            <p:cNvPr id="334" name="Picture 333"/>
            <p:cNvPicPr>
              <a:picLocks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5471870" y="7279538"/>
              <a:ext cx="4779024" cy="38152"/>
            </a:xfrm>
            <a:prstGeom prst="rect">
              <a:avLst/>
            </a:prstGeom>
            <a:effectLst/>
          </p:spPr>
        </p:pic>
        <p:pic>
          <p:nvPicPr>
            <p:cNvPr id="336" name="Picture 335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9449130" y="7272839"/>
              <a:ext cx="40377" cy="130808"/>
            </a:xfrm>
            <a:prstGeom prst="rect">
              <a:avLst/>
            </a:prstGeom>
            <a:effectLst/>
          </p:spPr>
        </p:pic>
        <p:pic>
          <p:nvPicPr>
            <p:cNvPr id="338" name="Picture 337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6381076" y="727283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340" name="Shape 340"/>
            <p:cNvSpPr/>
            <p:nvPr/>
          </p:nvSpPr>
          <p:spPr>
            <a:xfrm>
              <a:off x="5703450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Suspects</a:t>
              </a:r>
            </a:p>
          </p:txBody>
        </p:sp>
        <p:sp>
          <p:nvSpPr>
            <p:cNvPr id="341" name="Shape 341"/>
            <p:cNvSpPr/>
            <p:nvPr/>
          </p:nvSpPr>
          <p:spPr>
            <a:xfrm>
              <a:off x="7190585" y="7445962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Guns</a:t>
              </a:r>
            </a:p>
          </p:txBody>
        </p:sp>
        <p:sp>
          <p:nvSpPr>
            <p:cNvPr id="342" name="Shape 342"/>
            <p:cNvSpPr/>
            <p:nvPr/>
          </p:nvSpPr>
          <p:spPr>
            <a:xfrm>
              <a:off x="8784901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Groups</a:t>
              </a:r>
            </a:p>
          </p:txBody>
        </p:sp>
        <p:pic>
          <p:nvPicPr>
            <p:cNvPr id="343" name="Picture 342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3378564" y="1079554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345" name="Shape 345"/>
            <p:cNvSpPr/>
            <p:nvPr/>
          </p:nvSpPr>
          <p:spPr>
            <a:xfrm>
              <a:off x="11200405" y="1225881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Plug In</a:t>
              </a:r>
            </a:p>
          </p:txBody>
        </p:sp>
        <p:sp>
          <p:nvSpPr>
            <p:cNvPr id="346" name="Shape 346"/>
            <p:cNvSpPr/>
            <p:nvPr/>
          </p:nvSpPr>
          <p:spPr>
            <a:xfrm>
              <a:off x="10098136" y="1569763"/>
              <a:ext cx="2733114" cy="9780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  - Inter agency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Open Source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- Third party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- Other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</a:t>
              </a:r>
            </a:p>
          </p:txBody>
        </p:sp>
        <p:sp>
          <p:nvSpPr>
            <p:cNvPr id="347" name="Shape 347"/>
            <p:cNvSpPr/>
            <p:nvPr/>
          </p:nvSpPr>
          <p:spPr>
            <a:xfrm>
              <a:off x="12553564" y="1239279"/>
              <a:ext cx="1795282" cy="401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Tracing</a:t>
              </a:r>
            </a:p>
          </p:txBody>
        </p:sp>
        <p:pic>
          <p:nvPicPr>
            <p:cNvPr id="348" name="Screen Shot 2015-03-23 at 17.01.58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6352672" y="3715201"/>
              <a:ext cx="3095975" cy="22596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49" name="Picture 348"/>
            <p:cNvPicPr>
              <a:picLocks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5280670" y="1743668"/>
              <a:ext cx="2084263" cy="2067380"/>
            </a:xfrm>
            <a:prstGeom prst="rect">
              <a:avLst/>
            </a:prstGeom>
            <a:effectLst/>
          </p:spPr>
        </p:pic>
        <p:pic>
          <p:nvPicPr>
            <p:cNvPr id="351" name="Picture 350"/>
            <p:cNvPicPr>
              <a:picLocks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9640508" y="2446592"/>
              <a:ext cx="2518633" cy="2257292"/>
            </a:xfrm>
            <a:prstGeom prst="rect">
              <a:avLst/>
            </a:prstGeom>
            <a:effectLst/>
          </p:spPr>
        </p:pic>
        <p:pic>
          <p:nvPicPr>
            <p:cNvPr id="359" name="Picture 358"/>
            <p:cNvPicPr>
              <a:picLocks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9548783" y="2339611"/>
              <a:ext cx="1233966" cy="1734763"/>
            </a:xfrm>
            <a:prstGeom prst="rect">
              <a:avLst/>
            </a:prstGeom>
            <a:effectLst/>
          </p:spPr>
        </p:pic>
        <p:sp>
          <p:nvSpPr>
            <p:cNvPr id="354" name="Shape 354"/>
            <p:cNvSpPr/>
            <p:nvPr/>
          </p:nvSpPr>
          <p:spPr>
            <a:xfrm>
              <a:off x="7151308" y="5660052"/>
              <a:ext cx="1420148" cy="12459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 Intelligence Focused System of Work  </a:t>
              </a:r>
            </a:p>
          </p:txBody>
        </p:sp>
        <p:sp>
          <p:nvSpPr>
            <p:cNvPr id="355" name="Shape 355"/>
            <p:cNvSpPr/>
            <p:nvPr/>
          </p:nvSpPr>
          <p:spPr>
            <a:xfrm>
              <a:off x="0" y="6293218"/>
              <a:ext cx="4233647" cy="12325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People 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Process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Technology</a:t>
              </a:r>
            </a:p>
          </p:txBody>
        </p:sp>
      </p:grpSp>
      <p:sp>
        <p:nvSpPr>
          <p:cNvPr id="357" name="Shape 357"/>
          <p:cNvSpPr/>
          <p:nvPr/>
        </p:nvSpPr>
        <p:spPr>
          <a:xfrm>
            <a:off x="3219863" y="1030895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The Big Picture</a:t>
            </a:r>
          </a:p>
        </p:txBody>
      </p:sp>
      <p:sp>
        <p:nvSpPr>
          <p:cNvPr id="358" name="Shape 358"/>
          <p:cNvSpPr/>
          <p:nvPr/>
        </p:nvSpPr>
        <p:spPr>
          <a:xfrm>
            <a:off x="3221196" y="234112"/>
            <a:ext cx="104648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normAutofit/>
          </a:bodyPr>
          <a:lstStyle>
            <a:lvl1pPr algn="l">
              <a:defRPr sz="3200"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r>
              <a:t>Ballistics Intelligence</a:t>
            </a:r>
          </a:p>
        </p:txBody>
      </p:sp>
    </p:spTree>
    <p:extLst>
      <p:ext uri="{BB962C8B-B14F-4D97-AF65-F5344CB8AC3E}">
        <p14:creationId xmlns:p14="http://schemas.microsoft.com/office/powerpoint/2010/main" val="28516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66"/>
          <p:cNvGrpSpPr/>
          <p:nvPr/>
        </p:nvGrpSpPr>
        <p:grpSpPr>
          <a:xfrm>
            <a:off x="475718" y="2747879"/>
            <a:ext cx="5993698" cy="6457297"/>
            <a:chOff x="0" y="0"/>
            <a:chExt cx="5993697" cy="6457296"/>
          </a:xfrm>
        </p:grpSpPr>
        <p:pic>
          <p:nvPicPr>
            <p:cNvPr id="9" name="workshop view to stair well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39326" t="9822" r="1000" b="5843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Picture 9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grpSp>
        <p:nvGrpSpPr>
          <p:cNvPr id="11" name="Group 369"/>
          <p:cNvGrpSpPr/>
          <p:nvPr/>
        </p:nvGrpSpPr>
        <p:grpSpPr>
          <a:xfrm>
            <a:off x="6535383" y="2747879"/>
            <a:ext cx="5993700" cy="6457297"/>
            <a:chOff x="0" y="0"/>
            <a:chExt cx="5993697" cy="6457296"/>
          </a:xfrm>
        </p:grpSpPr>
        <p:pic>
          <p:nvPicPr>
            <p:cNvPr id="12" name="RELOADING BENCH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26938" t="8602" r="14477" b="8602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sp>
        <p:nvSpPr>
          <p:cNvPr id="14" name="Shape 370"/>
          <p:cNvSpPr/>
          <p:nvPr/>
        </p:nvSpPr>
        <p:spPr>
          <a:xfrm>
            <a:off x="523868" y="2219702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dirty="0"/>
              <a:t>Conversion Workshop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717" y="1468737"/>
            <a:ext cx="7395486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Pollards Farm </a:t>
            </a:r>
            <a:r>
              <a:rPr lang="mr-IN" sz="4400" dirty="0" smtClean="0">
                <a:latin typeface="Calibri Light"/>
                <a:ea typeface="Avenir Book" charset="0"/>
                <a:cs typeface="Calibri Light"/>
              </a:rPr>
              <a:t>–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 United Kingdom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9590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375"/>
          <p:cNvGrpSpPr/>
          <p:nvPr/>
        </p:nvGrpSpPr>
        <p:grpSpPr>
          <a:xfrm>
            <a:off x="475718" y="2747879"/>
            <a:ext cx="5993698" cy="6457297"/>
            <a:chOff x="0" y="0"/>
            <a:chExt cx="5993697" cy="6457296"/>
          </a:xfrm>
        </p:grpSpPr>
        <p:pic>
          <p:nvPicPr>
            <p:cNvPr id="17" name="STOCK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6404" t="15891" r="35327" b="15891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" name="Picture 17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grpSp>
        <p:nvGrpSpPr>
          <p:cNvPr id="19" name="Group 378"/>
          <p:cNvGrpSpPr/>
          <p:nvPr/>
        </p:nvGrpSpPr>
        <p:grpSpPr>
          <a:xfrm>
            <a:off x="6535383" y="2620879"/>
            <a:ext cx="5993700" cy="6457297"/>
            <a:chOff x="0" y="0"/>
            <a:chExt cx="5993697" cy="6457296"/>
          </a:xfrm>
        </p:grpSpPr>
        <p:pic>
          <p:nvPicPr>
            <p:cNvPr id="20" name="WORK IN PROGRESS 3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27136" t="2358" r="5506" b="2358"/>
            <a:stretch>
              <a:fillRect/>
            </a:stretch>
          </p:blipFill>
          <p:spPr>
            <a:xfrm>
              <a:off x="215900" y="139700"/>
              <a:ext cx="5561898" cy="589849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" name="Picture 20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5993699" cy="6457298"/>
            </a:xfrm>
            <a:prstGeom prst="rect">
              <a:avLst/>
            </a:prstGeom>
            <a:effectLst/>
          </p:spPr>
        </p:pic>
      </p:grpSp>
      <p:sp>
        <p:nvSpPr>
          <p:cNvPr id="22" name="Shape 379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Conversion Workshop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5717" y="1468737"/>
            <a:ext cx="7395486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Pollards Farm </a:t>
            </a:r>
            <a:r>
              <a:rPr lang="mr-IN" sz="4400" dirty="0" smtClean="0">
                <a:latin typeface="Calibri Light"/>
                <a:ea typeface="Avenir Book" charset="0"/>
                <a:cs typeface="Calibri Light"/>
              </a:rPr>
              <a:t>–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 United Kingdom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75808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82"/>
          <p:cNvSpPr/>
          <p:nvPr/>
        </p:nvSpPr>
        <p:spPr>
          <a:xfrm>
            <a:off x="3722724" y="2797307"/>
            <a:ext cx="8430949" cy="5367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Over forty crates of exhibits were seized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Over 10,000 ammunition components including cartridges, primers, cartridge cases and bullets were recovered together with several containers of smokeless small arms propellant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Of these approximately 2,000 were live cartridges of various calibre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18 functioning weapons together with flare launchers, stun guns, gas pistols, deactivated firearms, replicas and blank firers and numerous component parts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The majority of the viable firearms were converted blank firers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On the work benches were a number of Geco 225’s in the final stages of conversion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There was also a number of pyrotechnic devices, including thunder flashes, smoke grenades together with black powder fuses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7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t>Hand drawn engineering diagrams depicting pistol and silencer designs and modifications and a Reck Miami 92F owners manual.</a:t>
            </a:r>
          </a:p>
        </p:txBody>
      </p:sp>
      <p:grpSp>
        <p:nvGrpSpPr>
          <p:cNvPr id="11" name="Group 385"/>
          <p:cNvGrpSpPr/>
          <p:nvPr/>
        </p:nvGrpSpPr>
        <p:grpSpPr>
          <a:xfrm>
            <a:off x="490938" y="2724162"/>
            <a:ext cx="2965303" cy="3245626"/>
            <a:chOff x="0" y="0"/>
            <a:chExt cx="2965302" cy="3245626"/>
          </a:xfrm>
        </p:grpSpPr>
        <p:pic>
          <p:nvPicPr>
            <p:cNvPr id="12" name="DSCN0266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26984" t="12434" r="19882" b="12434"/>
            <a:stretch>
              <a:fillRect/>
            </a:stretch>
          </p:blipFill>
          <p:spPr>
            <a:xfrm>
              <a:off x="215900" y="139700"/>
              <a:ext cx="2533503" cy="26868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2965304" cy="3245627"/>
            </a:xfrm>
            <a:prstGeom prst="rect">
              <a:avLst/>
            </a:prstGeom>
            <a:effectLst/>
          </p:spPr>
        </p:pic>
      </p:grpSp>
      <p:grpSp>
        <p:nvGrpSpPr>
          <p:cNvPr id="14" name="Group 388"/>
          <p:cNvGrpSpPr/>
          <p:nvPr/>
        </p:nvGrpSpPr>
        <p:grpSpPr>
          <a:xfrm>
            <a:off x="490938" y="5802204"/>
            <a:ext cx="2965303" cy="3245628"/>
            <a:chOff x="0" y="0"/>
            <a:chExt cx="2965302" cy="3245626"/>
          </a:xfrm>
        </p:grpSpPr>
        <p:pic>
          <p:nvPicPr>
            <p:cNvPr id="15" name="CAP11 2nd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23563" t="2252" r="9052" b="2252"/>
            <a:stretch>
              <a:fillRect/>
            </a:stretch>
          </p:blipFill>
          <p:spPr>
            <a:xfrm>
              <a:off x="215900" y="139700"/>
              <a:ext cx="2533503" cy="26868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" name="Picture 23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2965304" cy="3245627"/>
            </a:xfrm>
            <a:prstGeom prst="rect">
              <a:avLst/>
            </a:prstGeom>
            <a:effectLst/>
          </p:spPr>
        </p:pic>
      </p:grpSp>
      <p:sp>
        <p:nvSpPr>
          <p:cNvPr id="25" name="Shape 389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What was recovered?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5717" y="1468737"/>
            <a:ext cx="7395486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Pollards Farm </a:t>
            </a:r>
            <a:r>
              <a:rPr lang="mr-IN" sz="4400" dirty="0" smtClean="0">
                <a:latin typeface="Calibri Light"/>
                <a:ea typeface="Avenir Book" charset="0"/>
                <a:cs typeface="Calibri Light"/>
              </a:rPr>
              <a:t>–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 United Kingdom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779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392"/>
          <p:cNvSpPr/>
          <p:nvPr/>
        </p:nvSpPr>
        <p:spPr>
          <a:xfrm>
            <a:off x="532565" y="2883226"/>
            <a:ext cx="6166645" cy="6071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It was established that the addresses had been used in the manufacture of firearms and ammunition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The method of conversion indicated the manufactured firearms and ammunition had been widely distributed throughout the UK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Through the identification of a unique toolmark on primers, connections had been established between shooting incidents in 3 Police areas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The discovery of the shortened drill bit enabled a conclusive link to be made with these incidents and Alexander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At the time of Alexander’s conviction 28 linked incidents had been identified including a murder and four attempted murders</a:t>
            </a:r>
          </a:p>
          <a:p>
            <a:pPr marL="444432" indent="-444432" algn="l" defTabSz="685694">
              <a:lnSpc>
                <a:spcPct val="110000"/>
              </a:lnSpc>
              <a:spcBef>
                <a:spcPts val="1000"/>
              </a:spcBef>
              <a:buSzPct val="125000"/>
              <a:buFont typeface="Arial"/>
              <a:buChar char="•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dirty="0"/>
              <a:t>Paul Alexander was sentenced to an indefinite prison term</a:t>
            </a:r>
          </a:p>
        </p:txBody>
      </p:sp>
      <p:sp>
        <p:nvSpPr>
          <p:cNvPr id="18" name="Shape 394"/>
          <p:cNvSpPr/>
          <p:nvPr/>
        </p:nvSpPr>
        <p:spPr>
          <a:xfrm>
            <a:off x="44317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Operation Impish</a:t>
            </a:r>
          </a:p>
        </p:txBody>
      </p:sp>
      <p:grpSp>
        <p:nvGrpSpPr>
          <p:cNvPr id="19" name="Group 397"/>
          <p:cNvGrpSpPr/>
          <p:nvPr/>
        </p:nvGrpSpPr>
        <p:grpSpPr>
          <a:xfrm>
            <a:off x="7721602" y="3051332"/>
            <a:ext cx="4366873" cy="4637422"/>
            <a:chOff x="0" y="0"/>
            <a:chExt cx="3538786" cy="3853817"/>
          </a:xfrm>
        </p:grpSpPr>
        <p:pic>
          <p:nvPicPr>
            <p:cNvPr id="20" name="article-2648592-1E75671F00000578-566_306x423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7254" b="14422"/>
            <a:stretch>
              <a:fillRect/>
            </a:stretch>
          </p:blipFill>
          <p:spPr>
            <a:xfrm>
              <a:off x="247725" y="139700"/>
              <a:ext cx="3043336" cy="329501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" name="Picture 20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538787" cy="3853818"/>
            </a:xfrm>
            <a:prstGeom prst="rect">
              <a:avLst/>
            </a:prstGeom>
            <a:effectLst/>
          </p:spPr>
        </p:pic>
      </p:grpSp>
      <p:sp>
        <p:nvSpPr>
          <p:cNvPr id="22" name="TextBox 21"/>
          <p:cNvSpPr txBox="1"/>
          <p:nvPr/>
        </p:nvSpPr>
        <p:spPr>
          <a:xfrm>
            <a:off x="443171" y="1464274"/>
            <a:ext cx="2797948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Conclusions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43357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03"/>
          <p:cNvSpPr txBox="1">
            <a:spLocks/>
          </p:cNvSpPr>
          <p:nvPr/>
        </p:nvSpPr>
        <p:spPr>
          <a:xfrm>
            <a:off x="3585323" y="2932995"/>
            <a:ext cx="8616296" cy="3664910"/>
          </a:xfrm>
          <a:prstGeom prst="rect">
            <a:avLst/>
          </a:prstGeom>
        </p:spPr>
        <p:txBody>
          <a:bodyPr/>
          <a:lstStyle>
            <a:lvl1pPr marL="487598" indent="-487598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4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56461" indent="-406332" algn="l" defTabSz="650130" rtl="0" eaLnBrk="1" latinLnBrk="0" hangingPunct="1">
              <a:spcBef>
                <a:spcPct val="20000"/>
              </a:spcBef>
              <a:buFont typeface="Arial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324" indent="-325064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455" indent="-325064" algn="l" defTabSz="65013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5586" indent="-325064" algn="l" defTabSz="650130" rtl="0" eaLnBrk="1" latinLnBrk="0" hangingPunct="1">
              <a:spcBef>
                <a:spcPct val="20000"/>
              </a:spcBef>
              <a:buFont typeface="Arial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5717" indent="-325064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5845" indent="-325064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5977" indent="-325064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105" indent="-325064" algn="l" defTabSz="65013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A new offence of ‘possession with intent to supply’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A modified offence of ‘importation without </a:t>
            </a:r>
            <a:r>
              <a:rPr lang="en-US" sz="1700" dirty="0" err="1" smtClean="0">
                <a:latin typeface="Avenir Book"/>
                <a:ea typeface="Avenir Book"/>
                <a:cs typeface="Avenir Book"/>
                <a:sym typeface="Avenir Book"/>
              </a:rPr>
              <a:t>licence</a:t>
            </a: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’ 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Both carrying Maximum Life Sentences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Targeted at the supplier and importer 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Aimed at putting people off distributing, importing, selling, leasing and loaning firearms to others 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Presented to Parliament</a:t>
            </a:r>
          </a:p>
          <a:p>
            <a:pPr marL="444432" indent="-444432">
              <a:lnSpc>
                <a:spcPct val="110000"/>
              </a:lnSpc>
              <a:spcBef>
                <a:spcPts val="1000"/>
              </a:spcBef>
              <a:buSzPct val="125000"/>
              <a:defRPr sz="1700"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en-US" sz="1700" dirty="0" smtClean="0">
                <a:latin typeface="Avenir Book"/>
                <a:ea typeface="Avenir Book"/>
                <a:cs typeface="Avenir Book"/>
                <a:sym typeface="Avenir Book"/>
              </a:rPr>
              <a:t>Brought into legislation in September 2014.</a:t>
            </a:r>
            <a:endParaRPr lang="en-US" sz="1700" dirty="0">
              <a:latin typeface="Avenir Book"/>
              <a:ea typeface="Avenir Book"/>
              <a:cs typeface="Avenir Book"/>
              <a:sym typeface="Avenir Book"/>
            </a:endParaRPr>
          </a:p>
        </p:txBody>
      </p:sp>
      <p:sp>
        <p:nvSpPr>
          <p:cNvPr id="10" name="Shape 405"/>
          <p:cNvSpPr/>
          <p:nvPr/>
        </p:nvSpPr>
        <p:spPr>
          <a:xfrm>
            <a:off x="607921" y="2257283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dirty="0"/>
              <a:t>Changing the Law</a:t>
            </a:r>
          </a:p>
        </p:txBody>
      </p:sp>
      <p:grpSp>
        <p:nvGrpSpPr>
          <p:cNvPr id="11" name="Group 408"/>
          <p:cNvGrpSpPr/>
          <p:nvPr/>
        </p:nvGrpSpPr>
        <p:grpSpPr>
          <a:xfrm>
            <a:off x="466946" y="5762729"/>
            <a:ext cx="2754962" cy="3022559"/>
            <a:chOff x="0" y="0"/>
            <a:chExt cx="2754962" cy="3022557"/>
          </a:xfrm>
        </p:grpSpPr>
        <p:pic>
          <p:nvPicPr>
            <p:cNvPr id="12" name="IMG_2180_2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12270" r="12270"/>
            <a:stretch>
              <a:fillRect/>
            </a:stretch>
          </p:blipFill>
          <p:spPr>
            <a:xfrm>
              <a:off x="215900" y="139700"/>
              <a:ext cx="2323163" cy="246375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2754964" cy="3022558"/>
            </a:xfrm>
            <a:prstGeom prst="rect">
              <a:avLst/>
            </a:prstGeom>
            <a:effectLst/>
          </p:spPr>
        </p:pic>
      </p:grpSp>
      <p:grpSp>
        <p:nvGrpSpPr>
          <p:cNvPr id="14" name="Group 411"/>
          <p:cNvGrpSpPr/>
          <p:nvPr/>
        </p:nvGrpSpPr>
        <p:grpSpPr>
          <a:xfrm>
            <a:off x="466943" y="2928862"/>
            <a:ext cx="2754964" cy="3022558"/>
            <a:chOff x="0" y="0"/>
            <a:chExt cx="2754962" cy="3022557"/>
          </a:xfrm>
        </p:grpSpPr>
        <p:pic>
          <p:nvPicPr>
            <p:cNvPr id="15" name="ImageVaultHandler.aspx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4262" r="14262"/>
            <a:stretch>
              <a:fillRect/>
            </a:stretch>
          </p:blipFill>
          <p:spPr>
            <a:xfrm>
              <a:off x="215900" y="559005"/>
              <a:ext cx="2323163" cy="16251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" name="Picture 21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2754964" cy="3022558"/>
            </a:xfrm>
            <a:prstGeom prst="rect">
              <a:avLst/>
            </a:prstGeom>
            <a:effectLst/>
          </p:spPr>
        </p:pic>
      </p:grpSp>
      <p:sp>
        <p:nvSpPr>
          <p:cNvPr id="23" name="TextBox 22"/>
          <p:cNvSpPr txBox="1"/>
          <p:nvPr/>
        </p:nvSpPr>
        <p:spPr>
          <a:xfrm>
            <a:off x="466945" y="1460503"/>
            <a:ext cx="7447283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Developing Ballistics Intelligence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30027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18326" y="2588672"/>
            <a:ext cx="5715001" cy="5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5613" y="3476142"/>
            <a:ext cx="5715001" cy="292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/>
          <p:cNvSpPr txBox="1"/>
          <p:nvPr/>
        </p:nvSpPr>
        <p:spPr>
          <a:xfrm>
            <a:off x="725613" y="1447806"/>
            <a:ext cx="5591406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The Killers of Rhys Jones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90851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713" y="1504269"/>
            <a:ext cx="1045373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>
                <a:latin typeface="Calibri Light"/>
                <a:ea typeface="Avenir Book" charset="0"/>
                <a:cs typeface="Calibri Light"/>
              </a:rPr>
              <a:t>Terms of Reference for a Firearms Focal Point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2962" y="6327704"/>
            <a:ext cx="7879991" cy="2072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457129" indent="-457129" defTabSz="914260" hangingPunct="1">
              <a:defRPr/>
            </a:pPr>
            <a:r>
              <a:rPr lang="en-US" sz="3100" dirty="0">
                <a:latin typeface="Calibri Light"/>
                <a:ea typeface="Avenir Book" charset="0"/>
                <a:cs typeface="Calibri Light"/>
              </a:rPr>
              <a:t>	Can be a dedicated unit or a collection of multiple disciplines across various departments working within a common framework (virtual unit)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4232" y="2647375"/>
            <a:ext cx="7350825" cy="3057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r>
              <a:rPr lang="en-US" sz="3100" dirty="0">
                <a:latin typeface="Calibri Light"/>
                <a:cs typeface="Calibri Light"/>
              </a:rPr>
              <a:t>“To provide an integrated tactical and strategic intelligence service that informs and supports law enforcement agencies in better understanding and effectively tackling firearms crime, </a:t>
            </a:r>
            <a:r>
              <a:rPr lang="en-US" sz="3100" dirty="0" err="1">
                <a:latin typeface="Calibri Light"/>
                <a:cs typeface="Calibri Light"/>
              </a:rPr>
              <a:t>minimising</a:t>
            </a:r>
            <a:r>
              <a:rPr lang="en-US" sz="3100" dirty="0">
                <a:latin typeface="Calibri Light"/>
                <a:cs typeface="Calibri Light"/>
              </a:rPr>
              <a:t> the risk locally and internationally”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9022" y="2647371"/>
            <a:ext cx="27559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5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Group 488"/>
          <p:cNvGrpSpPr/>
          <p:nvPr/>
        </p:nvGrpSpPr>
        <p:grpSpPr>
          <a:xfrm>
            <a:off x="-1272802" y="1598849"/>
            <a:ext cx="14348846" cy="7780904"/>
            <a:chOff x="0" y="0"/>
            <a:chExt cx="14348845" cy="7780902"/>
          </a:xfrm>
        </p:grpSpPr>
        <p:pic>
          <p:nvPicPr>
            <p:cNvPr id="417" name="Screen Shot 2013-03-13 at 09.01.2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221169" y="964628"/>
              <a:ext cx="1789539" cy="12727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8" name="Shape 418"/>
            <p:cNvSpPr/>
            <p:nvPr/>
          </p:nvSpPr>
          <p:spPr>
            <a:xfrm>
              <a:off x="3483379" y="2290992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IBIS</a:t>
              </a:r>
            </a:p>
          </p:txBody>
        </p:sp>
        <p:pic>
          <p:nvPicPr>
            <p:cNvPr id="419" name="Picture 418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78289" y="1889976"/>
              <a:ext cx="802468" cy="346731"/>
            </a:xfrm>
            <a:prstGeom prst="rect">
              <a:avLst/>
            </a:prstGeom>
            <a:effectLst/>
          </p:spPr>
        </p:pic>
        <p:sp>
          <p:nvSpPr>
            <p:cNvPr id="421" name="Shape 421"/>
            <p:cNvSpPr/>
            <p:nvPr/>
          </p:nvSpPr>
          <p:spPr>
            <a:xfrm>
              <a:off x="1661304" y="0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Inside the Gun.</a:t>
              </a:r>
            </a:p>
          </p:txBody>
        </p:sp>
        <p:pic>
          <p:nvPicPr>
            <p:cNvPr id="422" name="Screen Shot 2013-03-13 at 10.25.0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59553" y="2317787"/>
              <a:ext cx="1047248" cy="897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3" name="Shape 423"/>
            <p:cNvSpPr/>
            <p:nvPr/>
          </p:nvSpPr>
          <p:spPr>
            <a:xfrm>
              <a:off x="1567520" y="3222126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International</a:t>
              </a:r>
            </a:p>
          </p:txBody>
        </p:sp>
        <p:pic>
          <p:nvPicPr>
            <p:cNvPr id="424" name="6.jp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3215427" y="2491956"/>
              <a:ext cx="723472" cy="7234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5" name="cc_images (9).jp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3988587" y="2652727"/>
              <a:ext cx="394230" cy="4019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6" name="22 Calibre Hand Gun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4639228" y="2625932"/>
              <a:ext cx="612637" cy="4555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7" name="Shape 427"/>
            <p:cNvSpPr/>
            <p:nvPr/>
          </p:nvSpPr>
          <p:spPr>
            <a:xfrm>
              <a:off x="2867089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Bullet</a:t>
              </a:r>
            </a:p>
          </p:txBody>
        </p:sp>
        <p:sp>
          <p:nvSpPr>
            <p:cNvPr id="428" name="Shape 428"/>
            <p:cNvSpPr/>
            <p:nvPr/>
          </p:nvSpPr>
          <p:spPr>
            <a:xfrm>
              <a:off x="3483379" y="3108246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Cartridge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Case</a:t>
              </a:r>
            </a:p>
          </p:txBody>
        </p:sp>
        <p:sp>
          <p:nvSpPr>
            <p:cNvPr id="429" name="Shape 429"/>
            <p:cNvSpPr/>
            <p:nvPr/>
          </p:nvSpPr>
          <p:spPr>
            <a:xfrm>
              <a:off x="4193453" y="3101547"/>
              <a:ext cx="1420148" cy="2813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Firearm</a:t>
              </a:r>
            </a:p>
          </p:txBody>
        </p:sp>
        <p:sp>
          <p:nvSpPr>
            <p:cNvPr id="430" name="Shape 430"/>
            <p:cNvSpPr/>
            <p:nvPr/>
          </p:nvSpPr>
          <p:spPr>
            <a:xfrm>
              <a:off x="5275310" y="2114918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Intelligence</a:t>
              </a:r>
            </a:p>
          </p:txBody>
        </p:sp>
        <p:sp>
          <p:nvSpPr>
            <p:cNvPr id="431" name="Shape 431"/>
            <p:cNvSpPr/>
            <p:nvPr/>
          </p:nvSpPr>
          <p:spPr>
            <a:xfrm>
              <a:off x="6823704" y="348333"/>
              <a:ext cx="2041324" cy="616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32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POLICE</a:t>
              </a:r>
            </a:p>
          </p:txBody>
        </p:sp>
        <p:sp>
          <p:nvSpPr>
            <p:cNvPr id="432" name="Shape 432"/>
            <p:cNvSpPr/>
            <p:nvPr/>
          </p:nvSpPr>
          <p:spPr>
            <a:xfrm>
              <a:off x="7743821" y="1889063"/>
              <a:ext cx="1420148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Incident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Data</a:t>
              </a:r>
            </a:p>
          </p:txBody>
        </p:sp>
        <p:pic>
          <p:nvPicPr>
            <p:cNvPr id="433" name="Picture 432"/>
            <p:cNvPicPr>
              <a:picLocks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7766887" y="2353396"/>
              <a:ext cx="190976" cy="1384678"/>
            </a:xfrm>
            <a:prstGeom prst="rect">
              <a:avLst/>
            </a:prstGeom>
            <a:effectLst/>
          </p:spPr>
        </p:pic>
        <p:pic>
          <p:nvPicPr>
            <p:cNvPr id="435" name="Picture 434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164917" y="603956"/>
              <a:ext cx="4807363" cy="75031"/>
            </a:xfrm>
            <a:prstGeom prst="rect">
              <a:avLst/>
            </a:prstGeom>
            <a:effectLst/>
          </p:spPr>
        </p:pic>
        <p:pic>
          <p:nvPicPr>
            <p:cNvPr id="437" name="Picture 436"/>
            <p:cNvPicPr>
              <a:picLocks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5400000">
              <a:off x="7711425" y="1046112"/>
              <a:ext cx="319347" cy="38101"/>
            </a:xfrm>
            <a:prstGeom prst="rect">
              <a:avLst/>
            </a:prstGeom>
            <a:effectLst/>
          </p:spPr>
        </p:pic>
        <p:pic>
          <p:nvPicPr>
            <p:cNvPr id="439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7064588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0" name="Screen Shot 2013-03-21 at 13.34.37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185942" y="1420147"/>
              <a:ext cx="472235" cy="468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41" name="Shape 441"/>
            <p:cNvSpPr/>
            <p:nvPr/>
          </p:nvSpPr>
          <p:spPr>
            <a:xfrm>
              <a:off x="6605023" y="1889063"/>
              <a:ext cx="1420149" cy="4555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Local </a:t>
              </a:r>
            </a:p>
            <a:p>
              <a:pPr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Intelligence</a:t>
              </a:r>
            </a:p>
          </p:txBody>
        </p:sp>
        <p:pic>
          <p:nvPicPr>
            <p:cNvPr id="442" name="Picture 441"/>
            <p:cNvPicPr>
              <a:picLocks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7081685" y="1206831"/>
              <a:ext cx="1525236" cy="38101"/>
            </a:xfrm>
            <a:prstGeom prst="rect">
              <a:avLst/>
            </a:prstGeom>
            <a:effectLst/>
          </p:spPr>
        </p:pic>
        <p:pic>
          <p:nvPicPr>
            <p:cNvPr id="444" name="Picture 443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8405772" y="1227901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446" name="Picture 445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7255854" y="1213530"/>
              <a:ext cx="40378" cy="130808"/>
            </a:xfrm>
            <a:prstGeom prst="rect">
              <a:avLst/>
            </a:prstGeom>
            <a:effectLst/>
          </p:spPr>
        </p:pic>
        <p:pic>
          <p:nvPicPr>
            <p:cNvPr id="448" name="Picture 447"/>
            <p:cNvPicPr>
              <a:picLocks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3772474" y="637835"/>
              <a:ext cx="44804" cy="372639"/>
            </a:xfrm>
            <a:prstGeom prst="rect">
              <a:avLst/>
            </a:prstGeom>
            <a:effectLst/>
          </p:spPr>
        </p:pic>
        <p:pic>
          <p:nvPicPr>
            <p:cNvPr id="450" name="Picture 449"/>
            <p:cNvPicPr>
              <a:picLocks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8729304" y="620773"/>
              <a:ext cx="4633625" cy="58148"/>
            </a:xfrm>
            <a:prstGeom prst="rect">
              <a:avLst/>
            </a:prstGeom>
            <a:effectLst/>
          </p:spPr>
        </p:pic>
        <p:pic>
          <p:nvPicPr>
            <p:cNvPr id="452" name="Picture 451"/>
            <p:cNvPicPr>
              <a:picLocks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12055811" y="691023"/>
              <a:ext cx="41193" cy="493483"/>
            </a:xfrm>
            <a:prstGeom prst="rect">
              <a:avLst/>
            </a:prstGeom>
            <a:effectLst/>
          </p:spPr>
        </p:pic>
        <p:sp>
          <p:nvSpPr>
            <p:cNvPr id="454" name="Shape 454"/>
            <p:cNvSpPr/>
            <p:nvPr/>
          </p:nvSpPr>
          <p:spPr>
            <a:xfrm>
              <a:off x="9981222" y="13397"/>
              <a:ext cx="4233647" cy="48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lvl1pPr>
            </a:lstStyle>
            <a:p>
              <a:r>
                <a:t>Outside the Gun.</a:t>
              </a:r>
            </a:p>
          </p:txBody>
        </p:sp>
        <p:pic>
          <p:nvPicPr>
            <p:cNvPr id="455" name="Picture 454"/>
            <p:cNvPicPr>
              <a:picLocks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10195636" y="1046128"/>
              <a:ext cx="3740553" cy="64828"/>
            </a:xfrm>
            <a:prstGeom prst="rect">
              <a:avLst/>
            </a:prstGeom>
            <a:effectLst/>
          </p:spPr>
        </p:pic>
        <p:pic>
          <p:nvPicPr>
            <p:cNvPr id="457" name="Picture 456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0551667" y="105275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459" name="Shape 459"/>
            <p:cNvSpPr/>
            <p:nvPr/>
          </p:nvSpPr>
          <p:spPr>
            <a:xfrm>
              <a:off x="12561304" y="1567520"/>
              <a:ext cx="1420148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iArms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- eTrace</a:t>
              </a:r>
            </a:p>
          </p:txBody>
        </p:sp>
        <p:sp>
          <p:nvSpPr>
            <p:cNvPr id="460" name="Shape 460"/>
            <p:cNvSpPr/>
            <p:nvPr/>
          </p:nvSpPr>
          <p:spPr>
            <a:xfrm>
              <a:off x="9807054" y="1219182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Forensics</a:t>
              </a:r>
            </a:p>
          </p:txBody>
        </p:sp>
        <p:sp>
          <p:nvSpPr>
            <p:cNvPr id="461" name="Shape 461"/>
            <p:cNvSpPr/>
            <p:nvPr/>
          </p:nvSpPr>
          <p:spPr>
            <a:xfrm>
              <a:off x="8878953" y="1574219"/>
              <a:ext cx="2438367" cy="6296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- DNA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Fingerprints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- Trace Evidence</a:t>
              </a:r>
            </a:p>
          </p:txBody>
        </p:sp>
        <p:pic>
          <p:nvPicPr>
            <p:cNvPr id="462" name="Picture 461"/>
            <p:cNvPicPr>
              <a:picLocks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9639814" y="2492997"/>
              <a:ext cx="4031489" cy="2774868"/>
            </a:xfrm>
            <a:prstGeom prst="rect">
              <a:avLst/>
            </a:prstGeom>
            <a:effectLst/>
          </p:spPr>
        </p:pic>
        <p:pic>
          <p:nvPicPr>
            <p:cNvPr id="464" name="Picture 463"/>
            <p:cNvPicPr>
              <a:picLocks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5400000">
              <a:off x="7701158" y="7218836"/>
              <a:ext cx="332015" cy="38101"/>
            </a:xfrm>
            <a:prstGeom prst="rect">
              <a:avLst/>
            </a:prstGeom>
            <a:effectLst/>
          </p:spPr>
        </p:pic>
        <p:pic>
          <p:nvPicPr>
            <p:cNvPr id="466" name="Picture 465"/>
            <p:cNvPicPr>
              <a:picLocks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5471870" y="7279538"/>
              <a:ext cx="4779024" cy="38152"/>
            </a:xfrm>
            <a:prstGeom prst="rect">
              <a:avLst/>
            </a:prstGeom>
            <a:effectLst/>
          </p:spPr>
        </p:pic>
        <p:pic>
          <p:nvPicPr>
            <p:cNvPr id="468" name="Picture 467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9449130" y="7272839"/>
              <a:ext cx="40377" cy="130808"/>
            </a:xfrm>
            <a:prstGeom prst="rect">
              <a:avLst/>
            </a:prstGeom>
            <a:effectLst/>
          </p:spPr>
        </p:pic>
        <p:pic>
          <p:nvPicPr>
            <p:cNvPr id="470" name="Picture 469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6381076" y="7272839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472" name="Shape 472"/>
            <p:cNvSpPr/>
            <p:nvPr/>
          </p:nvSpPr>
          <p:spPr>
            <a:xfrm>
              <a:off x="5703450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Suspects</a:t>
              </a:r>
            </a:p>
          </p:txBody>
        </p:sp>
        <p:sp>
          <p:nvSpPr>
            <p:cNvPr id="473" name="Shape 473"/>
            <p:cNvSpPr/>
            <p:nvPr/>
          </p:nvSpPr>
          <p:spPr>
            <a:xfrm>
              <a:off x="7190585" y="7445962"/>
              <a:ext cx="1420149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Guns</a:t>
              </a:r>
            </a:p>
          </p:txBody>
        </p:sp>
        <p:sp>
          <p:nvSpPr>
            <p:cNvPr id="474" name="Shape 474"/>
            <p:cNvSpPr/>
            <p:nvPr/>
          </p:nvSpPr>
          <p:spPr>
            <a:xfrm>
              <a:off x="8784901" y="7445962"/>
              <a:ext cx="1420148" cy="33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Crime Groups</a:t>
              </a:r>
            </a:p>
          </p:txBody>
        </p:sp>
        <p:pic>
          <p:nvPicPr>
            <p:cNvPr id="475" name="Picture 474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13378564" y="1079554"/>
              <a:ext cx="40378" cy="130808"/>
            </a:xfrm>
            <a:prstGeom prst="rect">
              <a:avLst/>
            </a:prstGeom>
            <a:effectLst/>
          </p:spPr>
        </p:pic>
        <p:sp>
          <p:nvSpPr>
            <p:cNvPr id="477" name="Shape 477"/>
            <p:cNvSpPr/>
            <p:nvPr/>
          </p:nvSpPr>
          <p:spPr>
            <a:xfrm>
              <a:off x="11200405" y="1225881"/>
              <a:ext cx="1795281" cy="4019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Plug In</a:t>
              </a:r>
            </a:p>
          </p:txBody>
        </p:sp>
        <p:sp>
          <p:nvSpPr>
            <p:cNvPr id="478" name="Shape 478"/>
            <p:cNvSpPr/>
            <p:nvPr/>
          </p:nvSpPr>
          <p:spPr>
            <a:xfrm>
              <a:off x="10098136" y="1569763"/>
              <a:ext cx="2733114" cy="9780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  - Inter agency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- Open Source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       - Third party data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- Other</a:t>
              </a:r>
            </a:p>
            <a:p>
              <a:pPr algn="r">
                <a:defRPr sz="11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                </a:t>
              </a:r>
            </a:p>
          </p:txBody>
        </p:sp>
        <p:sp>
          <p:nvSpPr>
            <p:cNvPr id="479" name="Shape 479"/>
            <p:cNvSpPr/>
            <p:nvPr/>
          </p:nvSpPr>
          <p:spPr>
            <a:xfrm>
              <a:off x="12553564" y="1239279"/>
              <a:ext cx="1795282" cy="401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 b="1" i="1">
                  <a:solidFill>
                    <a:srgbClr val="002E7A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Tracing</a:t>
              </a:r>
            </a:p>
          </p:txBody>
        </p:sp>
        <p:pic>
          <p:nvPicPr>
            <p:cNvPr id="480" name="Screen Shot 2015-03-23 at 17.01.58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6352672" y="3715201"/>
              <a:ext cx="3095975" cy="22596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1" name="Picture 480"/>
            <p:cNvPicPr>
              <a:picLocks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5280670" y="1743668"/>
              <a:ext cx="2084263" cy="2067380"/>
            </a:xfrm>
            <a:prstGeom prst="rect">
              <a:avLst/>
            </a:prstGeom>
            <a:effectLst/>
          </p:spPr>
        </p:pic>
        <p:pic>
          <p:nvPicPr>
            <p:cNvPr id="483" name="Picture 482"/>
            <p:cNvPicPr>
              <a:picLocks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9640508" y="2446592"/>
              <a:ext cx="2518633" cy="2257292"/>
            </a:xfrm>
            <a:prstGeom prst="rect">
              <a:avLst/>
            </a:prstGeom>
            <a:effectLst/>
          </p:spPr>
        </p:pic>
        <p:pic>
          <p:nvPicPr>
            <p:cNvPr id="491" name="Picture 490"/>
            <p:cNvPicPr>
              <a:picLocks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9548783" y="2339611"/>
              <a:ext cx="1233966" cy="1734763"/>
            </a:xfrm>
            <a:prstGeom prst="rect">
              <a:avLst/>
            </a:prstGeom>
            <a:effectLst/>
          </p:spPr>
        </p:pic>
        <p:sp>
          <p:nvSpPr>
            <p:cNvPr id="486" name="Shape 486"/>
            <p:cNvSpPr/>
            <p:nvPr/>
          </p:nvSpPr>
          <p:spPr>
            <a:xfrm>
              <a:off x="7151308" y="5660052"/>
              <a:ext cx="1420148" cy="12459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400" b="1">
                  <a:solidFill>
                    <a:srgbClr val="232323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Ballistics  Intelligence Focused System of Work  </a:t>
              </a:r>
            </a:p>
          </p:txBody>
        </p:sp>
        <p:sp>
          <p:nvSpPr>
            <p:cNvPr id="487" name="Shape 487"/>
            <p:cNvSpPr/>
            <p:nvPr/>
          </p:nvSpPr>
          <p:spPr>
            <a:xfrm>
              <a:off x="0" y="6293218"/>
              <a:ext cx="4233647" cy="12325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People 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Process</a:t>
              </a:r>
            </a:p>
            <a:p>
              <a:pPr>
                <a:defRPr sz="2400">
                  <a:solidFill>
                    <a:srgbClr val="232323"/>
                  </a:solidFill>
                  <a:latin typeface="나눔손글씨 펜"/>
                  <a:ea typeface="나눔손글씨 펜"/>
                  <a:cs typeface="나눔손글씨 펜"/>
                  <a:sym typeface="나눔손글씨 펜"/>
                </a:defRPr>
              </a:pPr>
              <a:r>
                <a:t>Technology</a:t>
              </a:r>
            </a:p>
          </p:txBody>
        </p:sp>
      </p:grpSp>
      <p:sp>
        <p:nvSpPr>
          <p:cNvPr id="489" name="Shape 489"/>
          <p:cNvSpPr/>
          <p:nvPr/>
        </p:nvSpPr>
        <p:spPr>
          <a:xfrm>
            <a:off x="3219863" y="1030895"/>
            <a:ext cx="10464801" cy="425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spAutoFit/>
          </a:bodyPr>
          <a:lstStyle>
            <a:lvl1pPr algn="l">
              <a:defRPr sz="2100"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t>The Big Picture</a:t>
            </a:r>
          </a:p>
        </p:txBody>
      </p:sp>
      <p:sp>
        <p:nvSpPr>
          <p:cNvPr id="490" name="Shape 490"/>
          <p:cNvSpPr/>
          <p:nvPr/>
        </p:nvSpPr>
        <p:spPr>
          <a:xfrm>
            <a:off x="3221196" y="234112"/>
            <a:ext cx="104648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ctr">
            <a:normAutofit/>
          </a:bodyPr>
          <a:lstStyle>
            <a:lvl1pPr algn="l">
              <a:defRPr sz="3200"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r>
              <a:t>Ballistics Intelligence</a:t>
            </a:r>
          </a:p>
        </p:txBody>
      </p:sp>
    </p:spTree>
    <p:extLst>
      <p:ext uri="{BB962C8B-B14F-4D97-AF65-F5344CB8AC3E}">
        <p14:creationId xmlns:p14="http://schemas.microsoft.com/office/powerpoint/2010/main" val="27623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5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5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" grpId="0" animBg="1" advAuto="0"/>
      <p:bldP spid="489" grpId="0" animBg="1" advAuto="0"/>
      <p:bldP spid="490" grpId="0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505"/>
          <p:cNvGrpSpPr/>
          <p:nvPr/>
        </p:nvGrpSpPr>
        <p:grpSpPr>
          <a:xfrm>
            <a:off x="426212" y="2392764"/>
            <a:ext cx="5993252" cy="6456823"/>
            <a:chOff x="0" y="0"/>
            <a:chExt cx="5993250" cy="6456822"/>
          </a:xfrm>
        </p:grpSpPr>
        <p:pic>
          <p:nvPicPr>
            <p:cNvPr id="12" name="SAM_0102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30981" t="7509" r="19367" b="13515"/>
            <a:stretch>
              <a:fillRect/>
            </a:stretch>
          </p:blipFill>
          <p:spPr>
            <a:xfrm>
              <a:off x="215900" y="139700"/>
              <a:ext cx="5561451" cy="589802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993251" cy="6456824"/>
            </a:xfrm>
            <a:prstGeom prst="rect">
              <a:avLst/>
            </a:prstGeom>
            <a:effectLst/>
          </p:spPr>
        </p:pic>
      </p:grpSp>
      <p:grpSp>
        <p:nvGrpSpPr>
          <p:cNvPr id="14" name="Group 508"/>
          <p:cNvGrpSpPr/>
          <p:nvPr/>
        </p:nvGrpSpPr>
        <p:grpSpPr>
          <a:xfrm>
            <a:off x="6408165" y="2402613"/>
            <a:ext cx="5993252" cy="6456826"/>
            <a:chOff x="0" y="0"/>
            <a:chExt cx="5993250" cy="6456824"/>
          </a:xfrm>
        </p:grpSpPr>
        <p:pic>
          <p:nvPicPr>
            <p:cNvPr id="15" name="SAM_0166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35520" t="23543" r="20684" b="6797"/>
            <a:stretch>
              <a:fillRect/>
            </a:stretch>
          </p:blipFill>
          <p:spPr>
            <a:xfrm>
              <a:off x="215900" y="139700"/>
              <a:ext cx="5561451" cy="589802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" name="Picture 15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5993251" cy="6456826"/>
            </a:xfrm>
            <a:prstGeom prst="rect">
              <a:avLst/>
            </a:prstGeom>
            <a:effectLst/>
          </p:spPr>
        </p:pic>
      </p:grpSp>
      <p:sp>
        <p:nvSpPr>
          <p:cNvPr id="18" name="TextBox 17"/>
          <p:cNvSpPr txBox="1"/>
          <p:nvPr/>
        </p:nvSpPr>
        <p:spPr>
          <a:xfrm>
            <a:off x="426212" y="1447806"/>
            <a:ext cx="3761979" cy="779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GB" sz="4400" dirty="0" smtClean="0">
                <a:latin typeface="Calibri Light"/>
                <a:ea typeface="Avenir Book" charset="0"/>
                <a:cs typeface="Calibri Light"/>
              </a:rPr>
              <a:t>Stamping Marks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94786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dvAuto="0"/>
      <p:bldP spid="14" grpId="0" animBg="1" advAuto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582990" y="2624666"/>
            <a:ext cx="8798077" cy="2455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b"/>
          <a:lstStyle>
            <a:lvl1pPr algn="l">
              <a:defRPr sz="5400" cap="all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lang="en-GB" sz="4800" dirty="0"/>
              <a:t>The Establishment of Firearms Focal points (</a:t>
            </a:r>
            <a:r>
              <a:rPr lang="en-GB" sz="4800" dirty="0" err="1"/>
              <a:t>ffp’s</a:t>
            </a:r>
            <a:r>
              <a:rPr lang="en-GB" sz="4800" dirty="0"/>
              <a:t>) in the region</a:t>
            </a:r>
            <a:endParaRPr sz="4800" dirty="0"/>
          </a:p>
        </p:txBody>
      </p:sp>
      <p:sp>
        <p:nvSpPr>
          <p:cNvPr id="167" name="Shape 167"/>
          <p:cNvSpPr/>
          <p:nvPr/>
        </p:nvSpPr>
        <p:spPr>
          <a:xfrm>
            <a:off x="7112003" y="8373666"/>
            <a:ext cx="5629837" cy="550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/>
          <a:lstStyle>
            <a:lvl1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lang="en-GB" dirty="0" smtClean="0"/>
              <a:t>Skopje, Macedonia 20</a:t>
            </a:r>
            <a:r>
              <a:rPr lang="en-GB" baseline="30000" dirty="0" smtClean="0"/>
              <a:t>th</a:t>
            </a:r>
            <a:r>
              <a:rPr lang="en-GB" dirty="0" smtClean="0"/>
              <a:t> November 2017</a:t>
            </a:r>
            <a:endParaRPr dirty="0"/>
          </a:p>
        </p:txBody>
      </p:sp>
      <p:sp>
        <p:nvSpPr>
          <p:cNvPr id="4" name="Shape 185"/>
          <p:cNvSpPr/>
          <p:nvPr/>
        </p:nvSpPr>
        <p:spPr>
          <a:xfrm>
            <a:off x="582990" y="5751565"/>
            <a:ext cx="11084078" cy="540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791" tIns="50791" rIns="50791" bIns="50791" anchor="ctr">
            <a:spAutoFit/>
          </a:bodyPr>
          <a:lstStyle>
            <a:lvl1pPr algn="l">
              <a:defRPr sz="21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venir Book" charset="0"/>
              </a:rPr>
              <a:t>Presentation for the Regional Small Arms and Light Weapons Commission</a:t>
            </a:r>
          </a:p>
        </p:txBody>
      </p:sp>
      <p:pic>
        <p:nvPicPr>
          <p:cNvPr id="2" name="Picture 1" descr="9614637450_6c76786659_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132" y="257965"/>
            <a:ext cx="2683438" cy="355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8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1112" y="1471609"/>
            <a:ext cx="1036864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algn="l"/>
            <a:r>
              <a:rPr lang="en-US" sz="4400" dirty="0">
                <a:latin typeface="Calibri Light"/>
                <a:ea typeface="Avenir Book" charset="0"/>
                <a:cs typeface="Calibri Light"/>
              </a:rPr>
              <a:t>Scoping Conducted prior to establishing FFPs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37349" y="4112796"/>
            <a:ext cx="8627224" cy="27033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Scoping Missions conducted between 11</a:t>
            </a:r>
            <a:r>
              <a:rPr lang="en-US" sz="2400" baseline="30000" dirty="0">
                <a:latin typeface="Calibri Light"/>
                <a:ea typeface="Avenir Book" charset="0"/>
                <a:cs typeface="Calibri Light"/>
              </a:rPr>
              <a:t>th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 September and 3</a:t>
            </a:r>
            <a:r>
              <a:rPr lang="en-US" sz="2400" baseline="30000" dirty="0">
                <a:latin typeface="Calibri Light"/>
                <a:ea typeface="Avenir Book" charset="0"/>
                <a:cs typeface="Calibri Light"/>
              </a:rPr>
              <a:t>rd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 November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Good support and access to information from all beneficiaries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In every beneficiary there are capable, committed and experienced people involved in tackling this threat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Good individual processes and sources of data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817" y="2684197"/>
            <a:ext cx="2755900" cy="600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5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763" y="5495014"/>
            <a:ext cx="2755900" cy="3022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6747" y="1504268"/>
            <a:ext cx="749138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>
                <a:latin typeface="Calibri Light"/>
                <a:cs typeface="Calibri Light"/>
              </a:rPr>
              <a:t>Key Findings of Scoping Missions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4331" y="2735999"/>
            <a:ext cx="8077774" cy="5294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571412" lvl="1" indent="-571412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GB" sz="2800" dirty="0">
                <a:latin typeface="Calibri Light"/>
                <a:ea typeface="Avenir Book" charset="0"/>
                <a:cs typeface="Calibri Light"/>
              </a:rPr>
              <a:t>It is feasible on a practical, technical and operational level to establish FFP’s in all jurisdictions</a:t>
            </a:r>
          </a:p>
          <a:p>
            <a:pPr marL="571412" lvl="1" indent="-571412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GB" sz="2800" dirty="0">
                <a:latin typeface="Calibri Light"/>
                <a:ea typeface="Avenir Book" charset="0"/>
                <a:cs typeface="Calibri Light"/>
              </a:rPr>
              <a:t>In all jurisdictions there will be a need to introduce processes and potentially legislation to accommodate sharing of information between agencies</a:t>
            </a:r>
          </a:p>
          <a:p>
            <a:pPr marL="571412" lvl="1" indent="-571412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GB" sz="2800" dirty="0">
                <a:latin typeface="Calibri Light"/>
                <a:ea typeface="Avenir Book" charset="0"/>
                <a:cs typeface="Calibri Light"/>
              </a:rPr>
              <a:t>Need to involve prosecutors at every stage</a:t>
            </a:r>
          </a:p>
          <a:p>
            <a:pPr marL="571412" lvl="1" indent="-571412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GB" sz="2800" dirty="0">
                <a:latin typeface="Calibri Light"/>
                <a:ea typeface="Avenir Book" charset="0"/>
                <a:cs typeface="Calibri Light"/>
              </a:rPr>
              <a:t>Important to identify skilled and experienced staff to work in FFP</a:t>
            </a:r>
            <a:endParaRPr lang="en-US" sz="2800" dirty="0">
              <a:latin typeface="Calibri Light"/>
              <a:ea typeface="Avenir Book" charset="0"/>
              <a:cs typeface="Calibri 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1763" y="2472415"/>
            <a:ext cx="2755900" cy="302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1112" y="1471609"/>
            <a:ext cx="1036864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algn="l"/>
            <a:r>
              <a:rPr lang="en-US" sz="4400" dirty="0">
                <a:latin typeface="Calibri Light"/>
                <a:ea typeface="Avenir Book" charset="0"/>
                <a:cs typeface="Calibri Light"/>
              </a:rPr>
              <a:t>Specific 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Needs/Challenges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50267" y="2555970"/>
            <a:ext cx="8236038" cy="58169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algn="l">
              <a:spcAft>
                <a:spcPts val="1000"/>
              </a:spcAft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PEOPLE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Recruiting and selection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Training – Analysts/Laboratory staff/Prosecutors/Investigators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Full Training Needs Analysis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algn="l">
              <a:spcAft>
                <a:spcPts val="1000"/>
              </a:spcAft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TECHNOLOGY</a:t>
            </a:r>
          </a:p>
          <a:p>
            <a:pPr marL="342900" lvl="5" indent="-342900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IT 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and Database provision for </a:t>
            </a: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FFP</a:t>
            </a:r>
          </a:p>
          <a:p>
            <a:pPr marL="342900" lvl="5" indent="-342900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Consolidated 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database development and </a:t>
            </a: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implementation</a:t>
            </a:r>
          </a:p>
          <a:p>
            <a:pPr marL="342900" lvl="5" indent="-342900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Purchase 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of licenses for database and analytic </a:t>
            </a: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tools</a:t>
            </a:r>
          </a:p>
          <a:p>
            <a:pPr marL="342900" lvl="5" indent="-342900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Specialist </a:t>
            </a:r>
            <a:r>
              <a:rPr lang="en-US" sz="2400" dirty="0">
                <a:latin typeface="Calibri Light"/>
                <a:ea typeface="Avenir Book" charset="0"/>
                <a:cs typeface="Calibri Light"/>
              </a:rPr>
              <a:t>training for staff in analytical skills and ballistics intelligence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3" y="2684197"/>
            <a:ext cx="3307436" cy="3627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" y="5063785"/>
            <a:ext cx="3307438" cy="36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1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1112" y="1471609"/>
            <a:ext cx="1036864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algn="l"/>
            <a:r>
              <a:rPr lang="en-US" sz="4400" dirty="0">
                <a:latin typeface="Calibri Light"/>
                <a:ea typeface="Avenir Book" charset="0"/>
                <a:cs typeface="Calibri Light"/>
              </a:rPr>
              <a:t>Specific </a:t>
            </a:r>
            <a:r>
              <a:rPr lang="en-US" sz="4400" dirty="0" smtClean="0">
                <a:latin typeface="Calibri Light"/>
                <a:ea typeface="Avenir Book" charset="0"/>
                <a:cs typeface="Calibri Light"/>
              </a:rPr>
              <a:t>Needs/Challenges</a:t>
            </a:r>
            <a:endParaRPr lang="en-US" sz="4400" dirty="0">
              <a:latin typeface="Calibri Light"/>
              <a:ea typeface="Avenir Book" charset="0"/>
              <a:cs typeface="Calibri 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50267" y="3238208"/>
            <a:ext cx="8236038" cy="44524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algn="l">
              <a:spcAft>
                <a:spcPts val="1000"/>
              </a:spcAft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Equipment for Laboratory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Storage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Double Casting equipment and training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>
                <a:latin typeface="Calibri Light"/>
                <a:ea typeface="Avenir Book" charset="0"/>
                <a:cs typeface="Calibri Light"/>
              </a:rPr>
              <a:t>Microscopy and ballistic comparison tools</a:t>
            </a: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algn="l">
              <a:spcAft>
                <a:spcPts val="1000"/>
              </a:spcAft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PROCESSES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Already have ILP – TTCG processes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  <a:p>
            <a:pPr marL="571412" indent="-571412" algn="l">
              <a:spcAft>
                <a:spcPts val="1000"/>
              </a:spcAft>
              <a:buFont typeface="Arial" charset="0"/>
              <a:buChar char="•"/>
            </a:pP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Protocols, processes and legislation to allow data exchange between </a:t>
            </a:r>
            <a:r>
              <a:rPr lang="en-US" sz="2400" dirty="0" err="1" smtClean="0">
                <a:latin typeface="Calibri Light"/>
                <a:ea typeface="Avenir Book" charset="0"/>
                <a:cs typeface="Calibri Light"/>
              </a:rPr>
              <a:t>agenncies</a:t>
            </a:r>
            <a:r>
              <a:rPr lang="en-US" sz="2400" dirty="0" smtClean="0">
                <a:latin typeface="Calibri Light"/>
                <a:ea typeface="Avenir Book" charset="0"/>
                <a:cs typeface="Calibri Light"/>
              </a:rPr>
              <a:t> – Criminal Procedural Codes</a:t>
            </a:r>
            <a:endParaRPr lang="en-US" sz="2400" dirty="0">
              <a:latin typeface="Calibri Light"/>
              <a:ea typeface="Avenir Book" charset="0"/>
              <a:cs typeface="Calibri 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3" y="2684197"/>
            <a:ext cx="3307436" cy="3627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14" y="5063785"/>
            <a:ext cx="3307438" cy="36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7204" y="1575520"/>
            <a:ext cx="366253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>
                <a:latin typeface="Calibri Light"/>
                <a:ea typeface="Avenir Book" charset="0"/>
                <a:cs typeface="Calibri Light"/>
              </a:rPr>
              <a:t>The Way Ahead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63088" y="3233181"/>
            <a:ext cx="8409161" cy="4203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Initial objective is to </a:t>
            </a:r>
            <a:r>
              <a:rPr lang="en-US" sz="2800" dirty="0" err="1">
                <a:latin typeface="Calibri Light"/>
                <a:ea typeface="Avenir Book" charset="0"/>
                <a:cs typeface="Calibri Light"/>
              </a:rPr>
              <a:t>prioritise</a:t>
            </a:r>
            <a:r>
              <a:rPr lang="en-US" sz="2800" dirty="0">
                <a:latin typeface="Calibri Light"/>
                <a:ea typeface="Avenir Book" charset="0"/>
                <a:cs typeface="Calibri Light"/>
              </a:rPr>
              <a:t> the development of fully functioning FFP’s in individual jurisdictions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This will lead to the opportunity to develop improved information sharing on a regional  basis and support EU Action Plan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Potential to automatically network ballistic information generated from laboratories in all jurisdictions on a regional basis</a:t>
            </a:r>
          </a:p>
        </p:txBody>
      </p:sp>
      <p:grpSp>
        <p:nvGrpSpPr>
          <p:cNvPr id="20" name="Group 233"/>
          <p:cNvGrpSpPr/>
          <p:nvPr/>
        </p:nvGrpSpPr>
        <p:grpSpPr>
          <a:xfrm>
            <a:off x="578816" y="2731581"/>
            <a:ext cx="2754964" cy="3022559"/>
            <a:chOff x="0" y="0"/>
            <a:chExt cx="2754962" cy="3022557"/>
          </a:xfrm>
        </p:grpSpPr>
        <p:pic>
          <p:nvPicPr>
            <p:cNvPr id="30" name="3D Bullet Imaging and Analysis.jp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8568" r="18568"/>
            <a:stretch>
              <a:fillRect/>
            </a:stretch>
          </p:blipFill>
          <p:spPr>
            <a:xfrm>
              <a:off x="215900" y="139700"/>
              <a:ext cx="2323163" cy="246375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1" name="Picture 30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2754964" cy="3022558"/>
            </a:xfrm>
            <a:prstGeom prst="rect">
              <a:avLst/>
            </a:prstGeom>
            <a:effectLst/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81" y="5754136"/>
            <a:ext cx="2755900" cy="302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4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/>
          </p:cNvSpPr>
          <p:nvPr>
            <p:ph type="title"/>
          </p:nvPr>
        </p:nvSpPr>
        <p:spPr>
          <a:xfrm>
            <a:off x="1771651" y="1569291"/>
            <a:ext cx="9461500" cy="2019301"/>
          </a:xfrm>
          <a:prstGeom prst="rect">
            <a:avLst/>
          </a:prstGeom>
        </p:spPr>
        <p:txBody>
          <a:bodyPr/>
          <a:lstStyle>
            <a:lvl1pPr>
              <a:defRPr sz="9600">
                <a:solidFill>
                  <a:srgbClr val="FFFFFF"/>
                </a:solidFill>
                <a:latin typeface="Frutiger 67 Bold Condensed"/>
                <a:ea typeface="Frutiger 67 Bold Condensed"/>
                <a:cs typeface="Frutiger 67 Bold Condensed"/>
                <a:sym typeface="Frutiger 67 Bold Condensed"/>
              </a:defRPr>
            </a:lvl1pPr>
          </a:lstStyle>
          <a:p>
            <a:r>
              <a:rPr dirty="0"/>
              <a:t>Thank You</a:t>
            </a:r>
          </a:p>
        </p:txBody>
      </p:sp>
      <p:pic>
        <p:nvPicPr>
          <p:cNvPr id="3" name="Picture 2" descr="9614637450_6c76786659_b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32" r="-22159"/>
          <a:stretch/>
        </p:blipFill>
        <p:spPr>
          <a:xfrm>
            <a:off x="4301069" y="5453099"/>
            <a:ext cx="4368801" cy="3945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950" y="1468643"/>
            <a:ext cx="1190019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>
                <a:latin typeface="Calibri Light"/>
                <a:ea typeface="Avenir Book" charset="0"/>
                <a:cs typeface="Calibri Light"/>
              </a:rPr>
              <a:t>Key Functions and Outputs of a Firearms Focal Point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8816" y="2363104"/>
            <a:ext cx="9051358" cy="72523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1" tIns="50791" rIns="50791" bIns="50791" numCol="1" spcCol="38094" rtlCol="0" anchor="ctr">
            <a:spAutoFit/>
          </a:bodyPr>
          <a:lstStyle/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Collation and integration of a comprehensive, up to date intelligence dataset on firearms and ballistic intelligence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Strategic intelligence assessments describing the scale and nature of firearms related criminality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Intelligence packages for investigations and operations targeting firearms criminals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Development of recommendations to divert and prevent firearms criminality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Provision of an international firearms tracing service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r>
              <a:rPr lang="en-US" sz="2800" dirty="0">
                <a:latin typeface="Calibri Light"/>
                <a:ea typeface="Avenir Book" charset="0"/>
                <a:cs typeface="Calibri Light"/>
              </a:rPr>
              <a:t>Point of contact and </a:t>
            </a:r>
            <a:r>
              <a:rPr lang="en-US" sz="2800" dirty="0" err="1">
                <a:latin typeface="Calibri Light"/>
                <a:ea typeface="Avenir Book" charset="0"/>
                <a:cs typeface="Calibri Light"/>
              </a:rPr>
              <a:t>centre</a:t>
            </a:r>
            <a:r>
              <a:rPr lang="en-US" sz="2800" dirty="0">
                <a:latin typeface="Calibri Light"/>
                <a:ea typeface="Avenir Book" charset="0"/>
                <a:cs typeface="Calibri Light"/>
              </a:rPr>
              <a:t> of expertise on firearms for national, regional and international partners</a:t>
            </a:r>
          </a:p>
          <a:p>
            <a:pPr marL="457129" indent="-457129" algn="l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endParaRPr lang="en-US" sz="2800" dirty="0">
              <a:latin typeface="Calibri Light"/>
              <a:ea typeface="Avenir Book" charset="0"/>
              <a:cs typeface="Calibri Light"/>
            </a:endParaRPr>
          </a:p>
          <a:p>
            <a:pPr marL="457129" indent="-457129">
              <a:lnSpc>
                <a:spcPct val="110000"/>
              </a:lnSpc>
              <a:spcAft>
                <a:spcPts val="1000"/>
              </a:spcAft>
              <a:buFont typeface="Arial" charset="0"/>
              <a:buChar char="•"/>
            </a:pPr>
            <a:endParaRPr lang="en-US" sz="2800" dirty="0">
              <a:latin typeface="Calibri Light"/>
              <a:ea typeface="Avenir Book" charset="0"/>
              <a:cs typeface="Calibri Ligh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0174" y="2411864"/>
            <a:ext cx="27559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90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057" y="1513655"/>
            <a:ext cx="8765239" cy="6258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3400" dirty="0">
                <a:latin typeface="Avenir Book" charset="0"/>
                <a:ea typeface="Avenir Book" charset="0"/>
                <a:cs typeface="Avenir Book" charset="0"/>
              </a:rPr>
              <a:t>Flow of Information in a Firearms Focal Point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733" y="1744134"/>
            <a:ext cx="9154586" cy="73490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008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84" y="1710813"/>
            <a:ext cx="10972800" cy="6636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3804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582990" y="2810936"/>
            <a:ext cx="9492343" cy="17610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1" tIns="50791" rIns="50791" bIns="50791" anchor="b"/>
          <a:lstStyle>
            <a:lvl1pPr algn="l">
              <a:defRPr sz="5400" cap="all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r>
              <a:rPr lang="en-GB" sz="4800" dirty="0"/>
              <a:t>Operation Impish </a:t>
            </a:r>
            <a:r>
              <a:rPr lang="mr-IN" sz="4800" dirty="0"/>
              <a:t>–</a:t>
            </a:r>
            <a:r>
              <a:rPr lang="en-GB" sz="4800" dirty="0"/>
              <a:t> The murder of Rhys Jones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110882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hys Jones famil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5702" y="2859985"/>
            <a:ext cx="8468376" cy="516923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/>
          <p:cNvSpPr txBox="1"/>
          <p:nvPr/>
        </p:nvSpPr>
        <p:spPr>
          <a:xfrm>
            <a:off x="982346" y="1355387"/>
            <a:ext cx="467919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791" tIns="50791" rIns="50791" bIns="50791" numCol="1" spcCol="38094" rtlCol="0" anchor="ctr">
            <a:spAutoFit/>
          </a:bodyPr>
          <a:lstStyle/>
          <a:p>
            <a:r>
              <a:rPr lang="en-US" sz="4400" dirty="0">
                <a:latin typeface="Calibri Light"/>
                <a:ea typeface="Avenir Book" charset="0"/>
                <a:cs typeface="Calibri Light"/>
              </a:rPr>
              <a:t>Rhys Jones Shooting</a:t>
            </a:r>
          </a:p>
        </p:txBody>
      </p:sp>
    </p:spTree>
    <p:extLst>
      <p:ext uri="{BB962C8B-B14F-4D97-AF65-F5344CB8AC3E}">
        <p14:creationId xmlns:p14="http://schemas.microsoft.com/office/powerpoint/2010/main" val="11434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0181" y="5596973"/>
            <a:ext cx="4934220" cy="355833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asted-image.png"/>
          <p:cNvPicPr>
            <a:picLocks noChangeAspect="1"/>
          </p:cNvPicPr>
          <p:nvPr/>
        </p:nvPicPr>
        <p:blipFill>
          <a:blip r:embed="rId3">
            <a:extLst/>
          </a:blip>
          <a:srcRect t="6193" r="18265"/>
          <a:stretch>
            <a:fillRect/>
          </a:stretch>
        </p:blipFill>
        <p:spPr>
          <a:xfrm>
            <a:off x="1150181" y="1460636"/>
            <a:ext cx="4775575" cy="427850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32052" y="1460636"/>
            <a:ext cx="6049165" cy="3143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asted-image.png"/>
          <p:cNvPicPr>
            <a:picLocks noChangeAspect="1"/>
          </p:cNvPicPr>
          <p:nvPr/>
        </p:nvPicPr>
        <p:blipFill>
          <a:blip r:embed="rId5">
            <a:extLst/>
          </a:blip>
          <a:srcRect b="7765"/>
          <a:stretch>
            <a:fillRect/>
          </a:stretch>
        </p:blipFill>
        <p:spPr>
          <a:xfrm>
            <a:off x="7819090" y="5058378"/>
            <a:ext cx="3109717" cy="36588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3533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5372</TotalTime>
  <Words>1513</Words>
  <Application>Microsoft Office PowerPoint</Application>
  <PresentationFormat>Custom</PresentationFormat>
  <Paragraphs>274</Paragraphs>
  <Slides>38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12 Frutiger* 65 Bold   07103</vt:lpstr>
      <vt:lpstr>Arial</vt:lpstr>
      <vt:lpstr>Avenir Black</vt:lpstr>
      <vt:lpstr>Avenir Book</vt:lpstr>
      <vt:lpstr>Calibri</vt:lpstr>
      <vt:lpstr>Calibri Light</vt:lpstr>
      <vt:lpstr>Frutiger 67 Bold Condensed</vt:lpstr>
      <vt:lpstr>Gill Sans</vt:lpstr>
      <vt:lpstr>Helvetica</vt:lpstr>
      <vt:lpstr>Helvetica Light</vt:lpstr>
      <vt:lpstr>Helvetica Neue</vt:lpstr>
      <vt:lpstr>나눔손글씨 펜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HOLIDAY INN</cp:lastModifiedBy>
  <cp:revision>57</cp:revision>
  <cp:lastPrinted>2017-10-14T15:25:49Z</cp:lastPrinted>
  <dcterms:modified xsi:type="dcterms:W3CDTF">2017-11-20T15:52:50Z</dcterms:modified>
</cp:coreProperties>
</file>