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56" r:id="rId2"/>
    <p:sldId id="331" r:id="rId3"/>
    <p:sldId id="351" r:id="rId4"/>
    <p:sldId id="400" r:id="rId5"/>
    <p:sldId id="389" r:id="rId6"/>
    <p:sldId id="381" r:id="rId7"/>
  </p:sldIdLst>
  <p:sldSz cx="9144000" cy="6858000" type="screen4x3"/>
  <p:notesSz cx="7010400" cy="92964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78DF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36" autoAdjust="0"/>
    <p:restoredTop sz="84874" autoAdjust="0"/>
  </p:normalViewPr>
  <p:slideViewPr>
    <p:cSldViewPr snapToGrid="0">
      <p:cViewPr varScale="1">
        <p:scale>
          <a:sx n="62" d="100"/>
          <a:sy n="62" d="100"/>
        </p:scale>
        <p:origin x="17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2058" y="165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9ABCE7-0464-4795-B19B-0430622782A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FF5D2D93-BA83-4AD8-800D-7129CDC62090}">
      <dgm:prSet phldrT="[Text]"/>
      <dgm:spPr>
        <a:solidFill>
          <a:srgbClr val="92D050"/>
        </a:solidFill>
      </dgm:spPr>
      <dgm:t>
        <a:bodyPr/>
        <a:lstStyle/>
        <a:p>
          <a:r>
            <a:rPr lang="de-AT" dirty="0"/>
            <a:t>Group 1</a:t>
          </a:r>
        </a:p>
      </dgm:t>
    </dgm:pt>
    <dgm:pt modelId="{EF6C4C01-05E4-45C2-BCA1-D1CBA4D27B1A}" type="parTrans" cxnId="{54E743DB-2449-4220-9AF7-48137FC4EDAF}">
      <dgm:prSet/>
      <dgm:spPr/>
      <dgm:t>
        <a:bodyPr/>
        <a:lstStyle/>
        <a:p>
          <a:endParaRPr lang="de-AT"/>
        </a:p>
      </dgm:t>
    </dgm:pt>
    <dgm:pt modelId="{DD9A176E-DA86-416C-96DB-9234B12C30A6}" type="sibTrans" cxnId="{54E743DB-2449-4220-9AF7-48137FC4EDAF}">
      <dgm:prSet/>
      <dgm:spPr/>
      <dgm:t>
        <a:bodyPr/>
        <a:lstStyle/>
        <a:p>
          <a:endParaRPr lang="de-AT"/>
        </a:p>
      </dgm:t>
    </dgm:pt>
    <dgm:pt modelId="{9ADD1960-4075-4766-A3BA-A715D5497D69}">
      <dgm:prSet phldrT="[Text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algn="ctr"/>
          <a:r>
            <a:rPr lang="de-AT" dirty="0">
              <a:solidFill>
                <a:schemeClr val="tx1"/>
              </a:solidFill>
            </a:rPr>
            <a:t>100% INVENTORY AND VISUAL INSPECTION</a:t>
          </a:r>
        </a:p>
      </dgm:t>
    </dgm:pt>
    <dgm:pt modelId="{B5E140CA-5480-4476-B738-90C6C2BF8A01}" type="parTrans" cxnId="{22333B0C-56C3-4D80-B47E-8E8794A1687E}">
      <dgm:prSet/>
      <dgm:spPr/>
      <dgm:t>
        <a:bodyPr/>
        <a:lstStyle/>
        <a:p>
          <a:endParaRPr lang="de-AT"/>
        </a:p>
      </dgm:t>
    </dgm:pt>
    <dgm:pt modelId="{524F4438-7361-483D-AC46-B1CD6755F8D0}" type="sibTrans" cxnId="{22333B0C-56C3-4D80-B47E-8E8794A1687E}">
      <dgm:prSet/>
      <dgm:spPr/>
      <dgm:t>
        <a:bodyPr/>
        <a:lstStyle/>
        <a:p>
          <a:endParaRPr lang="de-AT"/>
        </a:p>
      </dgm:t>
    </dgm:pt>
    <dgm:pt modelId="{01E3257B-57D2-4443-BCFC-4F66A382EEF0}">
      <dgm:prSet phldrT="[Text]"/>
      <dgm:spPr>
        <a:solidFill>
          <a:srgbClr val="00B0F0"/>
        </a:solidFill>
      </dgm:spPr>
      <dgm:t>
        <a:bodyPr/>
        <a:lstStyle/>
        <a:p>
          <a:r>
            <a:rPr lang="de-AT" dirty="0"/>
            <a:t>Group 2</a:t>
          </a:r>
        </a:p>
      </dgm:t>
    </dgm:pt>
    <dgm:pt modelId="{DFF13885-0D80-4B86-85BE-446EB1434102}" type="parTrans" cxnId="{DBB2F1DE-C33A-434A-9360-89A044F0753C}">
      <dgm:prSet/>
      <dgm:spPr/>
      <dgm:t>
        <a:bodyPr/>
        <a:lstStyle/>
        <a:p>
          <a:endParaRPr lang="de-AT"/>
        </a:p>
      </dgm:t>
    </dgm:pt>
    <dgm:pt modelId="{FEB00812-708A-4855-9730-3D8DD0887102}" type="sibTrans" cxnId="{DBB2F1DE-C33A-434A-9360-89A044F0753C}">
      <dgm:prSet/>
      <dgm:spPr/>
      <dgm:t>
        <a:bodyPr/>
        <a:lstStyle/>
        <a:p>
          <a:endParaRPr lang="de-AT"/>
        </a:p>
      </dgm:t>
    </dgm:pt>
    <dgm:pt modelId="{1612236D-15C4-4F28-816A-22D0118323E1}">
      <dgm:prSet phldrT="[Text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algn="ctr"/>
          <a:r>
            <a:rPr lang="de-AT" dirty="0"/>
            <a:t>AMMUNITION STORAGE MANAGEMENT</a:t>
          </a:r>
        </a:p>
      </dgm:t>
    </dgm:pt>
    <dgm:pt modelId="{A941327E-5BE5-4433-BE06-CD9B54518102}" type="parTrans" cxnId="{BA0F1A16-441B-4479-B16F-D93D1C66A1F6}">
      <dgm:prSet/>
      <dgm:spPr/>
      <dgm:t>
        <a:bodyPr/>
        <a:lstStyle/>
        <a:p>
          <a:endParaRPr lang="de-AT"/>
        </a:p>
      </dgm:t>
    </dgm:pt>
    <dgm:pt modelId="{1A4C7F79-7913-444C-AD6F-2E5CAF1876A9}" type="sibTrans" cxnId="{BA0F1A16-441B-4479-B16F-D93D1C66A1F6}">
      <dgm:prSet/>
      <dgm:spPr/>
      <dgm:t>
        <a:bodyPr/>
        <a:lstStyle/>
        <a:p>
          <a:endParaRPr lang="de-AT"/>
        </a:p>
      </dgm:t>
    </dgm:pt>
    <dgm:pt modelId="{B4CF0819-3879-4E91-849B-41B8D69A90C4}" type="pres">
      <dgm:prSet presAssocID="{DF9ABCE7-0464-4795-B19B-0430622782A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F20D0C3-FB45-4EE5-AACB-1D6B12B8D3AC}" type="pres">
      <dgm:prSet presAssocID="{FF5D2D93-BA83-4AD8-800D-7129CDC62090}" presName="posSpace" presStyleCnt="0"/>
      <dgm:spPr/>
    </dgm:pt>
    <dgm:pt modelId="{5961655D-6E32-47E5-9A2D-05370C85320E}" type="pres">
      <dgm:prSet presAssocID="{FF5D2D93-BA83-4AD8-800D-7129CDC62090}" presName="vertFlow" presStyleCnt="0"/>
      <dgm:spPr/>
    </dgm:pt>
    <dgm:pt modelId="{27E143A5-589B-45A2-A0D2-11DCC21468B2}" type="pres">
      <dgm:prSet presAssocID="{FF5D2D93-BA83-4AD8-800D-7129CDC62090}" presName="topSpace" presStyleCnt="0"/>
      <dgm:spPr/>
    </dgm:pt>
    <dgm:pt modelId="{ECACF24D-3ABA-4A17-A2D8-A31A27B994EC}" type="pres">
      <dgm:prSet presAssocID="{FF5D2D93-BA83-4AD8-800D-7129CDC62090}" presName="firstComp" presStyleCnt="0"/>
      <dgm:spPr/>
    </dgm:pt>
    <dgm:pt modelId="{1FDB2727-06DA-430E-A5CD-4324B02F4610}" type="pres">
      <dgm:prSet presAssocID="{FF5D2D93-BA83-4AD8-800D-7129CDC62090}" presName="firstChild" presStyleLbl="bgAccFollowNode1" presStyleIdx="0" presStyleCnt="2"/>
      <dgm:spPr/>
      <dgm:t>
        <a:bodyPr/>
        <a:lstStyle/>
        <a:p>
          <a:endParaRPr lang="en-US"/>
        </a:p>
      </dgm:t>
    </dgm:pt>
    <dgm:pt modelId="{C80775BF-83E1-4B71-AFF5-AC8D5C17DFE1}" type="pres">
      <dgm:prSet presAssocID="{FF5D2D93-BA83-4AD8-800D-7129CDC62090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C016EF-563C-4A87-9BD5-66E45EEB3FB5}" type="pres">
      <dgm:prSet presAssocID="{FF5D2D93-BA83-4AD8-800D-7129CDC62090}" presName="negSpace" presStyleCnt="0"/>
      <dgm:spPr/>
    </dgm:pt>
    <dgm:pt modelId="{37664143-C48D-4C00-A886-A569379400EA}" type="pres">
      <dgm:prSet presAssocID="{FF5D2D93-BA83-4AD8-800D-7129CDC62090}" presName="circle" presStyleLbl="node1" presStyleIdx="0" presStyleCnt="2"/>
      <dgm:spPr/>
      <dgm:t>
        <a:bodyPr/>
        <a:lstStyle/>
        <a:p>
          <a:endParaRPr lang="en-US"/>
        </a:p>
      </dgm:t>
    </dgm:pt>
    <dgm:pt modelId="{EC257305-8082-4950-AD7B-51799124A9C9}" type="pres">
      <dgm:prSet presAssocID="{DD9A176E-DA86-416C-96DB-9234B12C30A6}" presName="transSpace" presStyleCnt="0"/>
      <dgm:spPr/>
    </dgm:pt>
    <dgm:pt modelId="{0E012B11-29D8-45DA-81C5-F89268DF7EF2}" type="pres">
      <dgm:prSet presAssocID="{01E3257B-57D2-4443-BCFC-4F66A382EEF0}" presName="posSpace" presStyleCnt="0"/>
      <dgm:spPr/>
    </dgm:pt>
    <dgm:pt modelId="{B56DA468-B831-4596-9111-5335C591FE50}" type="pres">
      <dgm:prSet presAssocID="{01E3257B-57D2-4443-BCFC-4F66A382EEF0}" presName="vertFlow" presStyleCnt="0"/>
      <dgm:spPr/>
    </dgm:pt>
    <dgm:pt modelId="{EF2B528D-9510-4BCB-A96C-43F4658AB953}" type="pres">
      <dgm:prSet presAssocID="{01E3257B-57D2-4443-BCFC-4F66A382EEF0}" presName="topSpace" presStyleCnt="0"/>
      <dgm:spPr/>
    </dgm:pt>
    <dgm:pt modelId="{EAACD1CA-FD53-4088-BF56-6DEB5097C135}" type="pres">
      <dgm:prSet presAssocID="{01E3257B-57D2-4443-BCFC-4F66A382EEF0}" presName="firstComp" presStyleCnt="0"/>
      <dgm:spPr/>
    </dgm:pt>
    <dgm:pt modelId="{B74B5C92-DCC9-4C43-9021-601B86F9CF42}" type="pres">
      <dgm:prSet presAssocID="{01E3257B-57D2-4443-BCFC-4F66A382EEF0}" presName="firstChild" presStyleLbl="bgAccFollowNode1" presStyleIdx="1" presStyleCnt="2"/>
      <dgm:spPr/>
      <dgm:t>
        <a:bodyPr/>
        <a:lstStyle/>
        <a:p>
          <a:endParaRPr lang="en-US"/>
        </a:p>
      </dgm:t>
    </dgm:pt>
    <dgm:pt modelId="{F304006C-0B64-49FD-8FF6-6F3D4B51447D}" type="pres">
      <dgm:prSet presAssocID="{01E3257B-57D2-4443-BCFC-4F66A382EEF0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6D5235-9C02-41F7-885F-3886D3808022}" type="pres">
      <dgm:prSet presAssocID="{01E3257B-57D2-4443-BCFC-4F66A382EEF0}" presName="negSpace" presStyleCnt="0"/>
      <dgm:spPr/>
    </dgm:pt>
    <dgm:pt modelId="{52C89A7A-014C-4FAC-A283-BBDA8ADF96CE}" type="pres">
      <dgm:prSet presAssocID="{01E3257B-57D2-4443-BCFC-4F66A382EEF0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FBF932D1-A31C-49AF-BD6C-21ED982598E1}" type="presOf" srcId="{1612236D-15C4-4F28-816A-22D0118323E1}" destId="{F304006C-0B64-49FD-8FF6-6F3D4B51447D}" srcOrd="1" destOrd="0" presId="urn:microsoft.com/office/officeart/2005/8/layout/hList9"/>
    <dgm:cxn modelId="{426B2356-FC58-4A25-9E68-C1E4913F45B3}" type="presOf" srcId="{FF5D2D93-BA83-4AD8-800D-7129CDC62090}" destId="{37664143-C48D-4C00-A886-A569379400EA}" srcOrd="0" destOrd="0" presId="urn:microsoft.com/office/officeart/2005/8/layout/hList9"/>
    <dgm:cxn modelId="{BA0F1A16-441B-4479-B16F-D93D1C66A1F6}" srcId="{01E3257B-57D2-4443-BCFC-4F66A382EEF0}" destId="{1612236D-15C4-4F28-816A-22D0118323E1}" srcOrd="0" destOrd="0" parTransId="{A941327E-5BE5-4433-BE06-CD9B54518102}" sibTransId="{1A4C7F79-7913-444C-AD6F-2E5CAF1876A9}"/>
    <dgm:cxn modelId="{010F18AE-6D32-4EAF-B57F-DD23C64B57DC}" type="presOf" srcId="{1612236D-15C4-4F28-816A-22D0118323E1}" destId="{B74B5C92-DCC9-4C43-9021-601B86F9CF42}" srcOrd="0" destOrd="0" presId="urn:microsoft.com/office/officeart/2005/8/layout/hList9"/>
    <dgm:cxn modelId="{B34899E1-A10B-4557-B7D5-3F4981A388B8}" type="presOf" srcId="{DF9ABCE7-0464-4795-B19B-0430622782AD}" destId="{B4CF0819-3879-4E91-849B-41B8D69A90C4}" srcOrd="0" destOrd="0" presId="urn:microsoft.com/office/officeart/2005/8/layout/hList9"/>
    <dgm:cxn modelId="{1D31D109-8277-48F0-83BF-C32504D190B8}" type="presOf" srcId="{01E3257B-57D2-4443-BCFC-4F66A382EEF0}" destId="{52C89A7A-014C-4FAC-A283-BBDA8ADF96CE}" srcOrd="0" destOrd="0" presId="urn:microsoft.com/office/officeart/2005/8/layout/hList9"/>
    <dgm:cxn modelId="{A396D47E-AF9A-4B5F-8DB2-79439B04F206}" type="presOf" srcId="{9ADD1960-4075-4766-A3BA-A715D5497D69}" destId="{C80775BF-83E1-4B71-AFF5-AC8D5C17DFE1}" srcOrd="1" destOrd="0" presId="urn:microsoft.com/office/officeart/2005/8/layout/hList9"/>
    <dgm:cxn modelId="{DBB2F1DE-C33A-434A-9360-89A044F0753C}" srcId="{DF9ABCE7-0464-4795-B19B-0430622782AD}" destId="{01E3257B-57D2-4443-BCFC-4F66A382EEF0}" srcOrd="1" destOrd="0" parTransId="{DFF13885-0D80-4B86-85BE-446EB1434102}" sibTransId="{FEB00812-708A-4855-9730-3D8DD0887102}"/>
    <dgm:cxn modelId="{BB1B11A6-003A-49C2-B7B3-BE7C6956F010}" type="presOf" srcId="{9ADD1960-4075-4766-A3BA-A715D5497D69}" destId="{1FDB2727-06DA-430E-A5CD-4324B02F4610}" srcOrd="0" destOrd="0" presId="urn:microsoft.com/office/officeart/2005/8/layout/hList9"/>
    <dgm:cxn modelId="{54E743DB-2449-4220-9AF7-48137FC4EDAF}" srcId="{DF9ABCE7-0464-4795-B19B-0430622782AD}" destId="{FF5D2D93-BA83-4AD8-800D-7129CDC62090}" srcOrd="0" destOrd="0" parTransId="{EF6C4C01-05E4-45C2-BCA1-D1CBA4D27B1A}" sibTransId="{DD9A176E-DA86-416C-96DB-9234B12C30A6}"/>
    <dgm:cxn modelId="{22333B0C-56C3-4D80-B47E-8E8794A1687E}" srcId="{FF5D2D93-BA83-4AD8-800D-7129CDC62090}" destId="{9ADD1960-4075-4766-A3BA-A715D5497D69}" srcOrd="0" destOrd="0" parTransId="{B5E140CA-5480-4476-B738-90C6C2BF8A01}" sibTransId="{524F4438-7361-483D-AC46-B1CD6755F8D0}"/>
    <dgm:cxn modelId="{6896C96A-1111-4369-B492-955C1E7A0F48}" type="presParOf" srcId="{B4CF0819-3879-4E91-849B-41B8D69A90C4}" destId="{AF20D0C3-FB45-4EE5-AACB-1D6B12B8D3AC}" srcOrd="0" destOrd="0" presId="urn:microsoft.com/office/officeart/2005/8/layout/hList9"/>
    <dgm:cxn modelId="{A9F0655A-A43E-47DE-8574-E9D5B500F7EA}" type="presParOf" srcId="{B4CF0819-3879-4E91-849B-41B8D69A90C4}" destId="{5961655D-6E32-47E5-9A2D-05370C85320E}" srcOrd="1" destOrd="0" presId="urn:microsoft.com/office/officeart/2005/8/layout/hList9"/>
    <dgm:cxn modelId="{710B45F6-29D9-4178-B247-34A2A4201348}" type="presParOf" srcId="{5961655D-6E32-47E5-9A2D-05370C85320E}" destId="{27E143A5-589B-45A2-A0D2-11DCC21468B2}" srcOrd="0" destOrd="0" presId="urn:microsoft.com/office/officeart/2005/8/layout/hList9"/>
    <dgm:cxn modelId="{33C178CC-E4CA-47D5-BD7E-0770E74FA753}" type="presParOf" srcId="{5961655D-6E32-47E5-9A2D-05370C85320E}" destId="{ECACF24D-3ABA-4A17-A2D8-A31A27B994EC}" srcOrd="1" destOrd="0" presId="urn:microsoft.com/office/officeart/2005/8/layout/hList9"/>
    <dgm:cxn modelId="{CD80FF00-6BCA-4C53-A923-4FA8D724831C}" type="presParOf" srcId="{ECACF24D-3ABA-4A17-A2D8-A31A27B994EC}" destId="{1FDB2727-06DA-430E-A5CD-4324B02F4610}" srcOrd="0" destOrd="0" presId="urn:microsoft.com/office/officeart/2005/8/layout/hList9"/>
    <dgm:cxn modelId="{8BE7B036-2554-485E-B286-2B470CD6FFDB}" type="presParOf" srcId="{ECACF24D-3ABA-4A17-A2D8-A31A27B994EC}" destId="{C80775BF-83E1-4B71-AFF5-AC8D5C17DFE1}" srcOrd="1" destOrd="0" presId="urn:microsoft.com/office/officeart/2005/8/layout/hList9"/>
    <dgm:cxn modelId="{9C4A5DEB-6A75-4E74-B098-162362617577}" type="presParOf" srcId="{B4CF0819-3879-4E91-849B-41B8D69A90C4}" destId="{D7C016EF-563C-4A87-9BD5-66E45EEB3FB5}" srcOrd="2" destOrd="0" presId="urn:microsoft.com/office/officeart/2005/8/layout/hList9"/>
    <dgm:cxn modelId="{B0597DEF-C8A0-4A73-8CDD-3EF215656B61}" type="presParOf" srcId="{B4CF0819-3879-4E91-849B-41B8D69A90C4}" destId="{37664143-C48D-4C00-A886-A569379400EA}" srcOrd="3" destOrd="0" presId="urn:microsoft.com/office/officeart/2005/8/layout/hList9"/>
    <dgm:cxn modelId="{C4BEFCD7-5F56-4762-8748-4CF0FA29AAE1}" type="presParOf" srcId="{B4CF0819-3879-4E91-849B-41B8D69A90C4}" destId="{EC257305-8082-4950-AD7B-51799124A9C9}" srcOrd="4" destOrd="0" presId="urn:microsoft.com/office/officeart/2005/8/layout/hList9"/>
    <dgm:cxn modelId="{97D7A172-8B98-4231-9DBA-D59AFEED41D1}" type="presParOf" srcId="{B4CF0819-3879-4E91-849B-41B8D69A90C4}" destId="{0E012B11-29D8-45DA-81C5-F89268DF7EF2}" srcOrd="5" destOrd="0" presId="urn:microsoft.com/office/officeart/2005/8/layout/hList9"/>
    <dgm:cxn modelId="{8B2BB158-D5FC-44AD-8094-84F479FFA50C}" type="presParOf" srcId="{B4CF0819-3879-4E91-849B-41B8D69A90C4}" destId="{B56DA468-B831-4596-9111-5335C591FE50}" srcOrd="6" destOrd="0" presId="urn:microsoft.com/office/officeart/2005/8/layout/hList9"/>
    <dgm:cxn modelId="{6078D6BA-959F-4C39-BADA-DC5F28C7FBFF}" type="presParOf" srcId="{B56DA468-B831-4596-9111-5335C591FE50}" destId="{EF2B528D-9510-4BCB-A96C-43F4658AB953}" srcOrd="0" destOrd="0" presId="urn:microsoft.com/office/officeart/2005/8/layout/hList9"/>
    <dgm:cxn modelId="{7EB63A22-60AE-4F7A-8D4E-1345076C7DAC}" type="presParOf" srcId="{B56DA468-B831-4596-9111-5335C591FE50}" destId="{EAACD1CA-FD53-4088-BF56-6DEB5097C135}" srcOrd="1" destOrd="0" presId="urn:microsoft.com/office/officeart/2005/8/layout/hList9"/>
    <dgm:cxn modelId="{D5261A5A-818E-40EE-A06F-E870ECAE2388}" type="presParOf" srcId="{EAACD1CA-FD53-4088-BF56-6DEB5097C135}" destId="{B74B5C92-DCC9-4C43-9021-601B86F9CF42}" srcOrd="0" destOrd="0" presId="urn:microsoft.com/office/officeart/2005/8/layout/hList9"/>
    <dgm:cxn modelId="{EC36F362-1969-4C4C-8B24-FEC052925A03}" type="presParOf" srcId="{EAACD1CA-FD53-4088-BF56-6DEB5097C135}" destId="{F304006C-0B64-49FD-8FF6-6F3D4B51447D}" srcOrd="1" destOrd="0" presId="urn:microsoft.com/office/officeart/2005/8/layout/hList9"/>
    <dgm:cxn modelId="{BFA36EB1-D6E8-4758-8EDE-4A397A14FC48}" type="presParOf" srcId="{B4CF0819-3879-4E91-849B-41B8D69A90C4}" destId="{636D5235-9C02-41F7-885F-3886D3808022}" srcOrd="7" destOrd="0" presId="urn:microsoft.com/office/officeart/2005/8/layout/hList9"/>
    <dgm:cxn modelId="{2596A32A-7133-4A87-9FD7-E12CF4FEFAEA}" type="presParOf" srcId="{B4CF0819-3879-4E91-849B-41B8D69A90C4}" destId="{52C89A7A-014C-4FAC-A283-BBDA8ADF96CE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B2727-06DA-430E-A5CD-4324B02F4610}">
      <dsp:nvSpPr>
        <dsp:cNvPr id="0" name=""/>
        <dsp:cNvSpPr/>
      </dsp:nvSpPr>
      <dsp:spPr>
        <a:xfrm>
          <a:off x="1327143" y="2150155"/>
          <a:ext cx="2485479" cy="1657815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900" kern="1200" dirty="0">
              <a:solidFill>
                <a:schemeClr val="tx1"/>
              </a:solidFill>
            </a:rPr>
            <a:t>100% INVENTORY AND VISUAL INSPECTION</a:t>
          </a:r>
        </a:p>
      </dsp:txBody>
      <dsp:txXfrm>
        <a:off x="1724820" y="2150155"/>
        <a:ext cx="2087803" cy="1657815"/>
      </dsp:txXfrm>
    </dsp:sp>
    <dsp:sp modelId="{37664143-C48D-4C00-A886-A569379400EA}">
      <dsp:nvSpPr>
        <dsp:cNvPr id="0" name=""/>
        <dsp:cNvSpPr/>
      </dsp:nvSpPr>
      <dsp:spPr>
        <a:xfrm>
          <a:off x="1554" y="1487361"/>
          <a:ext cx="1656986" cy="1656986"/>
        </a:xfrm>
        <a:prstGeom prst="ellipse">
          <a:avLst/>
        </a:prstGeom>
        <a:solidFill>
          <a:srgbClr val="92D05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3100" kern="1200" dirty="0"/>
            <a:t>Group 1</a:t>
          </a:r>
        </a:p>
      </dsp:txBody>
      <dsp:txXfrm>
        <a:off x="244214" y="1730021"/>
        <a:ext cx="1171666" cy="1171666"/>
      </dsp:txXfrm>
    </dsp:sp>
    <dsp:sp modelId="{B74B5C92-DCC9-4C43-9021-601B86F9CF42}">
      <dsp:nvSpPr>
        <dsp:cNvPr id="0" name=""/>
        <dsp:cNvSpPr/>
      </dsp:nvSpPr>
      <dsp:spPr>
        <a:xfrm>
          <a:off x="5469609" y="2150155"/>
          <a:ext cx="2485479" cy="1657815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900" kern="1200" dirty="0"/>
            <a:t>AMMUNITION STORAGE MANAGEMENT</a:t>
          </a:r>
        </a:p>
      </dsp:txBody>
      <dsp:txXfrm>
        <a:off x="5867286" y="2150155"/>
        <a:ext cx="2087803" cy="1657815"/>
      </dsp:txXfrm>
    </dsp:sp>
    <dsp:sp modelId="{52C89A7A-014C-4FAC-A283-BBDA8ADF96CE}">
      <dsp:nvSpPr>
        <dsp:cNvPr id="0" name=""/>
        <dsp:cNvSpPr/>
      </dsp:nvSpPr>
      <dsp:spPr>
        <a:xfrm>
          <a:off x="4144020" y="1487361"/>
          <a:ext cx="1656986" cy="1656986"/>
        </a:xfrm>
        <a:prstGeom prst="ellipse">
          <a:avLst/>
        </a:prstGeom>
        <a:solidFill>
          <a:srgbClr val="00B0F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3100" kern="1200" dirty="0"/>
            <a:t>Group 2</a:t>
          </a:r>
        </a:p>
      </dsp:txBody>
      <dsp:txXfrm>
        <a:off x="4386680" y="1730021"/>
        <a:ext cx="1171666" cy="1171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8604" cy="466752"/>
          </a:xfrm>
          <a:prstGeom prst="rect">
            <a:avLst/>
          </a:prstGeom>
        </p:spPr>
        <p:txBody>
          <a:bodyPr vert="horz" lIns="91829" tIns="45917" rIns="91829" bIns="45917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quarter" idx="1"/>
          </p:nvPr>
        </p:nvSpPr>
        <p:spPr>
          <a:xfrm>
            <a:off x="3970164" y="5"/>
            <a:ext cx="3038604" cy="466752"/>
          </a:xfrm>
          <a:prstGeom prst="rect">
            <a:avLst/>
          </a:prstGeom>
        </p:spPr>
        <p:txBody>
          <a:bodyPr vert="horz" lIns="91829" tIns="45917" rIns="91829" bIns="45917" rtlCol="0"/>
          <a:lstStyle>
            <a:lvl1pPr algn="r">
              <a:defRPr sz="1200"/>
            </a:lvl1pPr>
          </a:lstStyle>
          <a:p>
            <a:fld id="{9E56E00D-A75E-4AA6-9338-5972E1FD9DF9}" type="datetimeFigureOut">
              <a:rPr lang="ro-RO" smtClean="0"/>
              <a:pPr/>
              <a:t>20.11.2017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2"/>
          </p:nvPr>
        </p:nvSpPr>
        <p:spPr>
          <a:xfrm>
            <a:off x="0" y="8829653"/>
            <a:ext cx="3038604" cy="466752"/>
          </a:xfrm>
          <a:prstGeom prst="rect">
            <a:avLst/>
          </a:prstGeom>
        </p:spPr>
        <p:txBody>
          <a:bodyPr vert="horz" lIns="91829" tIns="45917" rIns="91829" bIns="45917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3"/>
          </p:nvPr>
        </p:nvSpPr>
        <p:spPr>
          <a:xfrm>
            <a:off x="3970164" y="8829653"/>
            <a:ext cx="3038604" cy="466752"/>
          </a:xfrm>
          <a:prstGeom prst="rect">
            <a:avLst/>
          </a:prstGeom>
        </p:spPr>
        <p:txBody>
          <a:bodyPr vert="horz" lIns="91829" tIns="45917" rIns="91829" bIns="45917" rtlCol="0" anchor="b"/>
          <a:lstStyle>
            <a:lvl1pPr algn="r">
              <a:defRPr sz="1200"/>
            </a:lvl1pPr>
          </a:lstStyle>
          <a:p>
            <a:fld id="{DDDD1C08-A352-4FA8-AEA4-5BF882B9F58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30527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body"/>
          </p:nvPr>
        </p:nvSpPr>
        <p:spPr>
          <a:xfrm>
            <a:off x="794513" y="4857188"/>
            <a:ext cx="6355729" cy="4601352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ru-RU"/>
              <a:t>Для правки формата примечаний щелкните мышью</a:t>
            </a:r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hdr"/>
          </p:nvPr>
        </p:nvSpPr>
        <p:spPr>
          <a:xfrm>
            <a:off x="1" y="2"/>
            <a:ext cx="3447793" cy="510936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ru-RU"/>
              <a:t>&lt;заголовок&gt;</a:t>
            </a:r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dt"/>
          </p:nvPr>
        </p:nvSpPr>
        <p:spPr>
          <a:xfrm>
            <a:off x="4496960" y="2"/>
            <a:ext cx="3447793" cy="510936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ru-RU"/>
              <a:t>&lt;дата/время&gt;</a:t>
            </a:r>
            <a:endParaRPr/>
          </a:p>
        </p:txBody>
      </p:sp>
      <p:sp>
        <p:nvSpPr>
          <p:cNvPr id="89" name="PlaceHolder 4"/>
          <p:cNvSpPr>
            <a:spLocks noGrp="1"/>
          </p:cNvSpPr>
          <p:nvPr>
            <p:ph type="ftr"/>
          </p:nvPr>
        </p:nvSpPr>
        <p:spPr>
          <a:xfrm>
            <a:off x="1" y="9714738"/>
            <a:ext cx="3447793" cy="510936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ru-RU"/>
              <a:t>&lt;нижний колонтитул&gt;</a:t>
            </a:r>
            <a:endParaRPr/>
          </a:p>
        </p:txBody>
      </p:sp>
      <p:sp>
        <p:nvSpPr>
          <p:cNvPr id="90" name="PlaceHolder 5"/>
          <p:cNvSpPr>
            <a:spLocks noGrp="1"/>
          </p:cNvSpPr>
          <p:nvPr>
            <p:ph type="sldNum"/>
          </p:nvPr>
        </p:nvSpPr>
        <p:spPr>
          <a:xfrm>
            <a:off x="4496960" y="9714738"/>
            <a:ext cx="3447793" cy="510936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06675235-C3E5-4A70-A4D6-717E1B699D12}" type="slidenum">
              <a:rPr lang="ru-RU"/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5634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1314450" y="209550"/>
            <a:ext cx="4186238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>
          <a:xfrm>
            <a:off x="176442" y="3515713"/>
            <a:ext cx="6670926" cy="4601352"/>
          </a:xfrm>
        </p:spPr>
        <p:txBody>
          <a:bodyPr/>
          <a:lstStyle/>
          <a:p>
            <a:endParaRPr lang="en-US" altLang="en-US" sz="1600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6675235-C3E5-4A70-A4D6-717E1B699D12}" type="slidenum">
              <a:rPr lang="ru-RU" smtClean="0"/>
              <a:pPr algn="r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674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1314450" y="209550"/>
            <a:ext cx="4186238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>
          <a:xfrm>
            <a:off x="176442" y="3515713"/>
            <a:ext cx="6670926" cy="4601352"/>
          </a:xfrm>
        </p:spPr>
        <p:txBody>
          <a:bodyPr/>
          <a:lstStyle/>
          <a:p>
            <a:endParaRPr lang="ro-RO" sz="1600" dirty="0"/>
          </a:p>
          <a:p>
            <a:endParaRPr lang="en-US" sz="1600" baseline="0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6675235-C3E5-4A70-A4D6-717E1B699D12}" type="slidenum">
              <a:rPr lang="ru-RU" smtClean="0"/>
              <a:pPr algn="r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674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ubstituent imagine diapozitiv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314450" y="209550"/>
            <a:ext cx="4186238" cy="31384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Substituent note 2"/>
          <p:cNvSpPr>
            <a:spLocks noGrp="1"/>
          </p:cNvSpPr>
          <p:nvPr>
            <p:ph type="body" idx="1"/>
          </p:nvPr>
        </p:nvSpPr>
        <p:spPr bwMode="auto">
          <a:xfrm>
            <a:off x="176883" y="3516194"/>
            <a:ext cx="6671239" cy="460072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Explosive risk mitigation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Professional capacity development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Professional training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Transportation cost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International cooperation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Information campaign</a:t>
            </a:r>
            <a:endParaRPr kumimoji="0" lang="ro-RO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t>Chemical assessment capacity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ru-RU" sz="1600" b="1" dirty="0"/>
          </a:p>
        </p:txBody>
      </p:sp>
      <p:sp>
        <p:nvSpPr>
          <p:cNvPr id="14340" name="Substituent număr diapozitiv 3"/>
          <p:cNvSpPr>
            <a:spLocks noGrp="1"/>
          </p:cNvSpPr>
          <p:nvPr>
            <p:ph type="sldNum" sz="quarter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3B19462-AB95-462B-B158-0554E502BC83}" type="slidenum">
              <a:rPr lang="ru-RU">
                <a:cs typeface="DejaVu Sans"/>
              </a:rPr>
              <a:pPr eaLnBrk="1" hangingPunct="1"/>
              <a:t>3</a:t>
            </a:fld>
            <a:endParaRPr lang="ru-RU"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673508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1314450" y="209550"/>
            <a:ext cx="4186238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>
          <a:xfrm>
            <a:off x="176442" y="3515713"/>
            <a:ext cx="6670926" cy="4601352"/>
          </a:xfrm>
        </p:spPr>
        <p:txBody>
          <a:bodyPr/>
          <a:lstStyle/>
          <a:p>
            <a:endParaRPr lang="ro-RO" sz="1600" b="1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6675235-C3E5-4A70-A4D6-717E1B699D12}" type="slidenum">
              <a:rPr lang="ru-RU" smtClean="0"/>
              <a:pPr algn="r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674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ubstituent imagine diapozitiv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9363" y="722313"/>
            <a:ext cx="4186237" cy="31400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Substituent note 2"/>
          <p:cNvSpPr>
            <a:spLocks noGrp="1"/>
          </p:cNvSpPr>
          <p:nvPr>
            <p:ph type="body" idx="1"/>
          </p:nvPr>
        </p:nvSpPr>
        <p:spPr bwMode="auto">
          <a:xfrm>
            <a:off x="176883" y="4019143"/>
            <a:ext cx="6833517" cy="4602208"/>
          </a:xfrm>
          <a:noFill/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600" dirty="0"/>
          </a:p>
        </p:txBody>
      </p:sp>
      <p:sp>
        <p:nvSpPr>
          <p:cNvPr id="38915" name="Substituent număr diapozitiv 3"/>
          <p:cNvSpPr>
            <a:spLocks noGrp="1"/>
          </p:cNvSpPr>
          <p:nvPr>
            <p:ph type="sldNum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43E7B1-C3E8-4B90-9C38-B338170542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06675235-C3E5-4A70-A4D6-717E1B699D12}" type="slidenum">
              <a:rPr lang="ru-RU" smtClean="0"/>
              <a:pPr algn="r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881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Clic pentru a edita stilul de subtitlu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  <p:transition spd="slow" advTm="22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4"/>
            <a:ext cx="7772400" cy="2505075"/>
          </a:xfrm>
        </p:spPr>
        <p:txBody>
          <a:bodyPr anchor="b"/>
          <a:lstStyle>
            <a:lvl1pPr algn="ctr" defTabSz="914377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7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  <p:transition spd="slow" advTm="22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</p:spTree>
  </p:cSld>
  <p:clrMapOvr>
    <a:masterClrMapping/>
  </p:clrMapOvr>
  <p:transition spd="slow" advTm="22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2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2"/>
            <a:ext cx="4041648" cy="3913187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</p:spTree>
  </p:cSld>
  <p:clrMapOvr>
    <a:masterClrMapping/>
  </p:clrMapOvr>
  <p:transition spd="slow" advTm="22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9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9" y="273054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9" y="2438404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22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4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100" b="1">
                <a:solidFill>
                  <a:srgbClr val="808080"/>
                </a:solidFill>
                <a:latin typeface="Trebuchet MS"/>
              </a:rPr>
              <a:t>8.12.16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4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4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lnSpc>
                <a:spcPct val="100000"/>
              </a:lnSpc>
            </a:pPr>
            <a:fld id="{E8F2FF12-7EAD-40AB-B5FE-4C8B2DC1C35B}" type="slidenum">
              <a:rPr lang="ru-RU" sz="1200" b="1" smtClean="0">
                <a:solidFill>
                  <a:srgbClr val="808080"/>
                </a:solidFill>
                <a:latin typeface="Trebuchet MS"/>
              </a:rPr>
              <a:pPr>
                <a:lnSpc>
                  <a:spcPct val="100000"/>
                </a:lnSpc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2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377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 advTm="222000"/>
  <p:txStyles>
    <p:titleStyle>
      <a:lvl1pPr algn="ctr" defTabSz="914377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3"/>
          <p:cNvSpPr/>
          <p:nvPr/>
        </p:nvSpPr>
        <p:spPr>
          <a:xfrm>
            <a:off x="2528923" y="507751"/>
            <a:ext cx="4151160" cy="535741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/>
            <a:r>
              <a:rPr lang="ro-RO" sz="1400" b="1" dirty="0"/>
              <a:t>8</a:t>
            </a:r>
            <a:r>
              <a:rPr lang="ro-RO" sz="1400" b="1" baseline="30000" dirty="0"/>
              <a:t>th</a:t>
            </a:r>
            <a:r>
              <a:rPr lang="ro-RO" sz="1400" b="1" dirty="0"/>
              <a:t> SALW COMMIS</a:t>
            </a:r>
            <a:r>
              <a:rPr lang="en-US" sz="1400" b="1" dirty="0"/>
              <a:t>S</a:t>
            </a:r>
            <a:r>
              <a:rPr lang="ro-RO" sz="1400" b="1" dirty="0"/>
              <a:t>ION</a:t>
            </a:r>
            <a:r>
              <a:rPr lang="en-US" sz="1400" b="1" dirty="0"/>
              <a:t>S MEETIG</a:t>
            </a:r>
          </a:p>
          <a:p>
            <a:pPr algn="ctr"/>
            <a:endParaRPr lang="en-US" sz="1600" b="1" dirty="0"/>
          </a:p>
        </p:txBody>
      </p:sp>
      <p:pic>
        <p:nvPicPr>
          <p:cNvPr id="94" name="Picture 7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251640" y="374400"/>
            <a:ext cx="2160000" cy="1078560"/>
          </a:xfrm>
          <a:prstGeom prst="rect">
            <a:avLst/>
          </a:prstGeom>
          <a:ln>
            <a:noFill/>
          </a:ln>
        </p:spPr>
      </p:pic>
      <p:pic>
        <p:nvPicPr>
          <p:cNvPr id="95" name="Picture 2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6876360" y="374400"/>
            <a:ext cx="1986120" cy="1078560"/>
          </a:xfrm>
          <a:prstGeom prst="rect">
            <a:avLst/>
          </a:prstGeom>
          <a:ln>
            <a:noFill/>
          </a:ln>
        </p:spPr>
      </p:pic>
      <p:sp>
        <p:nvSpPr>
          <p:cNvPr id="6" name="CustomShape 2"/>
          <p:cNvSpPr/>
          <p:nvPr/>
        </p:nvSpPr>
        <p:spPr>
          <a:xfrm>
            <a:off x="327668" y="2834014"/>
            <a:ext cx="8617631" cy="151207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spcAft>
                <a:spcPts val="0"/>
              </a:spcAft>
            </a:pPr>
            <a:r>
              <a:rPr lang="en-US" sz="3200" dirty="0"/>
              <a:t>Activities and priorities of the National Army of Republic of Moldova on the SALW &amp; CA</a:t>
            </a:r>
            <a:endParaRPr lang="ro-RO" sz="3200" dirty="0"/>
          </a:p>
          <a:p>
            <a:pPr algn="ctr">
              <a:spcAft>
                <a:spcPts val="0"/>
              </a:spcAft>
            </a:pPr>
            <a:endParaRPr lang="en-US" sz="3200" dirty="0">
              <a:latin typeface="Times New Roman"/>
              <a:ea typeface="PMingLiU"/>
            </a:endParaRPr>
          </a:p>
          <a:p>
            <a:pPr algn="ctr">
              <a:lnSpc>
                <a:spcPct val="100000"/>
              </a:lnSpc>
              <a:buSzPct val="25000"/>
            </a:pPr>
            <a:r>
              <a:rPr lang="ru-RU" sz="2600" b="1" dirty="0">
                <a:solidFill>
                  <a:srgbClr val="000000"/>
                </a:solidFill>
                <a:latin typeface="Trebuchet MS"/>
              </a:rPr>
              <a:t>
</a:t>
            </a:r>
            <a:endParaRPr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536" y="1496053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/>
              <a:t>I</a:t>
            </a:r>
            <a:r>
              <a:rPr lang="en-US" sz="2400" b="1" dirty="0"/>
              <a:t> High-level national SALW</a:t>
            </a:r>
            <a:r>
              <a:rPr lang="ro-RO" sz="2400" b="1" dirty="0"/>
              <a:t>/</a:t>
            </a:r>
            <a:r>
              <a:rPr lang="en-US" sz="2400" b="1" dirty="0"/>
              <a:t>CA Conference on 16 February 2017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02146" y="2565004"/>
            <a:ext cx="5539169" cy="4149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Explosive Risk Mitigation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Professional training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Physical Safety and Security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Safety on Ammunition storage areas 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Mobile laboratories 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Chemical Laboratory 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International cooperation</a:t>
            </a:r>
          </a:p>
          <a:p>
            <a:pPr marL="342900" indent="-342900">
              <a:lnSpc>
                <a:spcPts val="4000"/>
              </a:lnSpc>
              <a:buFont typeface="Wingdings" pitchFamily="2" charset="2"/>
              <a:buChar char="§"/>
            </a:pPr>
            <a:r>
              <a:rPr lang="en-US" sz="2400" dirty="0"/>
              <a:t>Construction New CA Site </a:t>
            </a:r>
          </a:p>
        </p:txBody>
      </p:sp>
      <p:pic>
        <p:nvPicPr>
          <p:cNvPr id="3074" name="Picture 2" descr="C:\Documents and Settings\andrei.camerzan\Desktop\Task Force 09.08. 2017 August\image-0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40" y="3059398"/>
            <a:ext cx="2636994" cy="171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andrei.camerzan\Desktop\Task Force 09.08. 2017 August\image-0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40" y="4991715"/>
            <a:ext cx="2603006" cy="173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/>
          <p:cNvPicPr/>
          <p:nvPr/>
        </p:nvPicPr>
        <p:blipFill>
          <a:blip r:embed="rId5" cstate="email"/>
          <a:stretch>
            <a:fillRect/>
          </a:stretch>
        </p:blipFill>
        <p:spPr>
          <a:xfrm>
            <a:off x="10334" y="10690"/>
            <a:ext cx="805408" cy="497387"/>
          </a:xfrm>
          <a:prstGeom prst="rect">
            <a:avLst/>
          </a:prstGeom>
          <a:ln>
            <a:noFill/>
          </a:ln>
        </p:spPr>
      </p:pic>
      <p:pic>
        <p:nvPicPr>
          <p:cNvPr id="13" name="Picture 2"/>
          <p:cNvPicPr/>
          <p:nvPr/>
        </p:nvPicPr>
        <p:blipFill>
          <a:blip r:embed="rId6" cstate="email"/>
          <a:stretch>
            <a:fillRect/>
          </a:stretch>
        </p:blipFill>
        <p:spPr>
          <a:xfrm>
            <a:off x="8279299" y="11112"/>
            <a:ext cx="805408" cy="439035"/>
          </a:xfrm>
          <a:prstGeom prst="rect">
            <a:avLst/>
          </a:prstGeom>
          <a:ln>
            <a:noFill/>
          </a:ln>
        </p:spPr>
      </p:pic>
      <p:sp>
        <p:nvSpPr>
          <p:cNvPr id="11" name="Прямоугольник 1"/>
          <p:cNvSpPr/>
          <p:nvPr/>
        </p:nvSpPr>
        <p:spPr>
          <a:xfrm>
            <a:off x="840516" y="1970423"/>
            <a:ext cx="1552359" cy="646331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/>
              <a:t>2017</a:t>
            </a:r>
          </a:p>
        </p:txBody>
      </p:sp>
      <p:sp>
        <p:nvSpPr>
          <p:cNvPr id="17" name="Прямоугольник 1"/>
          <p:cNvSpPr/>
          <p:nvPr/>
        </p:nvSpPr>
        <p:spPr>
          <a:xfrm>
            <a:off x="6543503" y="1970423"/>
            <a:ext cx="1552359" cy="64633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/>
              <a:t>2020</a:t>
            </a:r>
          </a:p>
        </p:txBody>
      </p:sp>
      <p:sp>
        <p:nvSpPr>
          <p:cNvPr id="18" name="Стрелка вправо 1"/>
          <p:cNvSpPr/>
          <p:nvPr/>
        </p:nvSpPr>
        <p:spPr>
          <a:xfrm>
            <a:off x="3252610" y="2087031"/>
            <a:ext cx="2210937" cy="432048"/>
          </a:xfrm>
          <a:prstGeom prst="rightArrow">
            <a:avLst/>
          </a:prstGeom>
          <a:gradFill flip="none" rotWithShape="1">
            <a:gsLst>
              <a:gs pos="0">
                <a:srgbClr val="00B050"/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rgbClr val="0070C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stomShape 3"/>
          <p:cNvSpPr/>
          <p:nvPr/>
        </p:nvSpPr>
        <p:spPr>
          <a:xfrm>
            <a:off x="2392343" y="11112"/>
            <a:ext cx="4151160" cy="535741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70133439"/>
      </p:ext>
    </p:extLst>
  </p:cSld>
  <p:clrMapOvr>
    <a:masterClrMapping/>
  </p:clrMapOvr>
  <p:transition spd="slow" advTm="222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0334" y="10690"/>
            <a:ext cx="805408" cy="497387"/>
          </a:xfrm>
          <a:prstGeom prst="rect">
            <a:avLst/>
          </a:prstGeom>
          <a:ln>
            <a:noFill/>
          </a:ln>
        </p:spPr>
      </p:pic>
      <p:pic>
        <p:nvPicPr>
          <p:cNvPr id="6" name="Picture 2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8279299" y="11112"/>
            <a:ext cx="805408" cy="439035"/>
          </a:xfrm>
          <a:prstGeom prst="rect">
            <a:avLst/>
          </a:prstGeom>
          <a:ln>
            <a:noFill/>
          </a:ln>
        </p:spPr>
      </p:pic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521106396"/>
              </p:ext>
            </p:extLst>
          </p:nvPr>
        </p:nvGraphicFramePr>
        <p:xfrm>
          <a:off x="450377" y="1419367"/>
          <a:ext cx="7956644" cy="529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Rectangle 2"/>
          <p:cNvSpPr/>
          <p:nvPr/>
        </p:nvSpPr>
        <p:spPr>
          <a:xfrm>
            <a:off x="1672359" y="1311128"/>
            <a:ext cx="54897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ESTABLISHMENT OF TASK FORCE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94225063"/>
      </p:ext>
    </p:extLst>
  </p:cSld>
  <p:clrMapOvr>
    <a:masterClrMapping/>
  </p:clrMapOvr>
  <p:transition spd="slow" advTm="222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0334" y="10690"/>
            <a:ext cx="805408" cy="497387"/>
          </a:xfrm>
          <a:prstGeom prst="rect">
            <a:avLst/>
          </a:prstGeom>
          <a:ln>
            <a:noFill/>
          </a:ln>
        </p:spPr>
      </p:pic>
      <p:pic>
        <p:nvPicPr>
          <p:cNvPr id="8" name="Picture 2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8279299" y="11112"/>
            <a:ext cx="805408" cy="439035"/>
          </a:xfrm>
          <a:prstGeom prst="rect">
            <a:avLst/>
          </a:prstGeom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13038" y="1520456"/>
            <a:ext cx="167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CustomShape 3"/>
          <p:cNvSpPr/>
          <p:nvPr/>
        </p:nvSpPr>
        <p:spPr>
          <a:xfrm>
            <a:off x="4242392" y="1181094"/>
            <a:ext cx="4742120" cy="70869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 lIns="90000" tIns="45000" rIns="90000" bIns="45000"/>
          <a:lstStyle/>
          <a:p>
            <a:pPr algn="ctr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The Technical</a:t>
            </a:r>
            <a:r>
              <a:rPr lang="ro-RO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expert meeting on </a:t>
            </a:r>
            <a:r>
              <a:rPr lang="ro-RO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/>
              <a:t>SALW </a:t>
            </a:r>
            <a:r>
              <a:rPr lang="ro-RO" sz="1600" b="1" dirty="0"/>
              <a:t>/</a:t>
            </a:r>
            <a:r>
              <a:rPr lang="en-US" sz="1600" b="1" dirty="0"/>
              <a:t>CA</a:t>
            </a:r>
          </a:p>
          <a:p>
            <a:pPr algn="ctr"/>
            <a:r>
              <a:rPr lang="en-US" sz="1600" b="1" dirty="0"/>
              <a:t>on 21 September 2017</a:t>
            </a:r>
            <a:endParaRPr lang="ro-RO" sz="1600" b="1" dirty="0"/>
          </a:p>
        </p:txBody>
      </p:sp>
      <p:pic>
        <p:nvPicPr>
          <p:cNvPr id="2051" name="Picture 3" descr="C:\Documents and Settings\andrei.camerzan\Desktop\Work Shop Podgorica\Copie a fișierului 20170921_10460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77" y="1155535"/>
            <a:ext cx="3683568" cy="27786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andrei.camerzan\Desktop\Work Shop Podgorica\20170921_102548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42" y="3984392"/>
            <a:ext cx="3685803" cy="276435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43845" y="2009553"/>
            <a:ext cx="50408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400" dirty="0"/>
              <a:t>National Army Action plan 2017-2020 on SALW/CA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400" dirty="0"/>
              <a:t>Assessing the achieved progress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400" dirty="0"/>
              <a:t>Existing problems/challenges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400" dirty="0"/>
              <a:t>Future coordination of activities in the  SALW/CA field</a:t>
            </a:r>
          </a:p>
        </p:txBody>
      </p:sp>
      <p:pic>
        <p:nvPicPr>
          <p:cNvPr id="3" name="Picture 2" descr="C:\Users\Ilie\Desktop\Flash verde\Work Shop Podgorica\20170921_11323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200" y="3984392"/>
            <a:ext cx="3685803" cy="276435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240985"/>
      </p:ext>
    </p:extLst>
  </p:cSld>
  <p:clrMapOvr>
    <a:masterClrMapping/>
  </p:clrMapOvr>
  <p:transition spd="slow" advTm="222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7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0334" y="10690"/>
            <a:ext cx="805408" cy="497387"/>
          </a:xfrm>
          <a:prstGeom prst="rect">
            <a:avLst/>
          </a:prstGeom>
          <a:ln>
            <a:noFill/>
          </a:ln>
        </p:spPr>
      </p:pic>
      <p:pic>
        <p:nvPicPr>
          <p:cNvPr id="20" name="Picture 2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8279299" y="11112"/>
            <a:ext cx="805408" cy="439035"/>
          </a:xfrm>
          <a:prstGeom prst="rect">
            <a:avLst/>
          </a:prstGeom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581670"/>
              </p:ext>
            </p:extLst>
          </p:nvPr>
        </p:nvGraphicFramePr>
        <p:xfrm>
          <a:off x="233666" y="799254"/>
          <a:ext cx="8676168" cy="607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4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7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5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7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ysClr val="windowText" lastClr="000000"/>
                          </a:solidFill>
                        </a:rPr>
                        <a:t>Florești</a:t>
                      </a:r>
                      <a:endParaRPr lang="ru-R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ysClr val="windowText" lastClr="000000"/>
                          </a:solidFill>
                        </a:rPr>
                        <a:t>Cahul</a:t>
                      </a:r>
                      <a:endParaRPr lang="ru-R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ysClr val="windowText" lastClr="000000"/>
                          </a:solidFill>
                        </a:rPr>
                        <a:t>Bulboaca</a:t>
                      </a:r>
                      <a:endParaRPr lang="ru-R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ysClr val="windowText" lastClr="000000"/>
                          </a:solidFill>
                        </a:rPr>
                        <a:t>Chișinău</a:t>
                      </a:r>
                      <a:endParaRPr lang="ru-R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ysClr val="windowText" lastClr="000000"/>
                          </a:solidFill>
                        </a:rPr>
                        <a:t>Bălți</a:t>
                      </a:r>
                      <a:endParaRPr lang="ru-R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ysClr val="windowText" lastClr="000000"/>
                          </a:solidFill>
                        </a:rPr>
                        <a:t>Dănceni</a:t>
                      </a:r>
                      <a:endParaRPr lang="ru-R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GRUOP</a:t>
                      </a:r>
                      <a:r>
                        <a:rPr lang="ro-RO" sz="1600" b="1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100 % </a:t>
                      </a:r>
                      <a:r>
                        <a:rPr lang="ro-RO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Visual </a:t>
                      </a:r>
                      <a:r>
                        <a:rPr lang="ro-RO" sz="1400" baseline="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inspection</a:t>
                      </a:r>
                      <a:r>
                        <a:rPr lang="ro-RO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&amp; </a:t>
                      </a:r>
                      <a:r>
                        <a:rPr lang="ro-RO" sz="1400" baseline="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inventory</a:t>
                      </a:r>
                      <a:r>
                        <a:rPr lang="ro-RO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GROUP</a:t>
                      </a:r>
                      <a:r>
                        <a:rPr lang="ro-RO" sz="1600" b="1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2</a:t>
                      </a:r>
                      <a:endParaRPr lang="en-US" sz="1600" b="1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Physical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Security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System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(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fence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)</a:t>
                      </a:r>
                      <a:endParaRPr lang="en-US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Fire-fighting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systems</a:t>
                      </a:r>
                      <a:endParaRPr lang="en-US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Resistance test and marking of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storage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si</a:t>
                      </a:r>
                      <a:r>
                        <a:rPr lang="ro-RO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t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es</a:t>
                      </a:r>
                      <a:endParaRPr lang="en-US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Equipped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warehouses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Refurbishment of access roads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Wall of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cs typeface="Arial" pitchFamily="34" charset="0"/>
                        </a:rPr>
                        <a:t>protection</a:t>
                      </a:r>
                      <a:endParaRPr lang="en-US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Upgrade of SALW/CA storage sites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349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Reducing the amount of explosives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Level 1 chemical laboratory </a:t>
                      </a:r>
                      <a:endParaRPr lang="ro-RO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Dismantling </a:t>
                      </a:r>
                      <a:r>
                        <a:rPr lang="ro-RO" sz="1400" baseline="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of ammunition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Utilization of ammunition</a:t>
                      </a:r>
                      <a:endParaRPr lang="ro-RO" sz="1400" dirty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o-RO" sz="1400" strike="sngStrik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strike="noStrike" dirty="0">
                          <a:solidFill>
                            <a:schemeClr val="tx1"/>
                          </a:solidFill>
                        </a:rPr>
                        <a:t>Information campaign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191386" y="829340"/>
            <a:ext cx="3165964" cy="3094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222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2017" y="2063567"/>
            <a:ext cx="839972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Thank you for your attention! </a:t>
            </a:r>
          </a:p>
          <a:p>
            <a:pPr algn="ctr"/>
            <a:endParaRPr lang="en-US" sz="5400" dirty="0"/>
          </a:p>
          <a:p>
            <a:pPr algn="ctr"/>
            <a:r>
              <a:rPr lang="en-US" sz="5400" dirty="0"/>
              <a:t>Questions?</a:t>
            </a:r>
            <a:endParaRPr lang="ru-RU" sz="5400" dirty="0"/>
          </a:p>
        </p:txBody>
      </p:sp>
      <p:pic>
        <p:nvPicPr>
          <p:cNvPr id="5" name="Picture 7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0334" y="10690"/>
            <a:ext cx="805408" cy="497387"/>
          </a:xfrm>
          <a:prstGeom prst="rect">
            <a:avLst/>
          </a:prstGeom>
          <a:ln>
            <a:noFill/>
          </a:ln>
        </p:spPr>
      </p:pic>
      <p:pic>
        <p:nvPicPr>
          <p:cNvPr id="6" name="Picture 2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8279299" y="11112"/>
            <a:ext cx="805408" cy="43903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3093610"/>
      </p:ext>
    </p:extLst>
  </p:cSld>
  <p:clrMapOvr>
    <a:masterClrMapping/>
  </p:clrMapOvr>
  <p:transition spd="slow" advTm="22200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">
  <a:themeElements>
    <a:clrScheme name="Executiv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1740</TotalTime>
  <Words>213</Words>
  <Application>Microsoft Office PowerPoint</Application>
  <PresentationFormat>On-screen Show (4:3)</PresentationFormat>
  <Paragraphs>63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DejaVu Sans</vt:lpstr>
      <vt:lpstr>Palatino Linotype</vt:lpstr>
      <vt:lpstr>PMingLiU</vt:lpstr>
      <vt:lpstr>Times New Roman</vt:lpstr>
      <vt:lpstr>Trebuchet MS</vt:lpstr>
      <vt:lpstr>Wingdings</vt:lpstr>
      <vt:lpstr>Executiv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SICDAM</dc:creator>
  <cp:lastModifiedBy>HOLIDAY INN</cp:lastModifiedBy>
  <cp:revision>584</cp:revision>
  <cp:lastPrinted>2017-09-20T14:29:16Z</cp:lastPrinted>
  <dcterms:modified xsi:type="dcterms:W3CDTF">2017-11-20T12:53:54Z</dcterms:modified>
</cp:coreProperties>
</file>