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8" r:id="rId4"/>
    <p:sldId id="261" r:id="rId5"/>
    <p:sldId id="262" r:id="rId6"/>
    <p:sldId id="263" r:id="rId7"/>
    <p:sldId id="264" r:id="rId8"/>
    <p:sldId id="273" r:id="rId9"/>
    <p:sldId id="280" r:id="rId10"/>
    <p:sldId id="282" r:id="rId11"/>
    <p:sldId id="283" r:id="rId12"/>
    <p:sldId id="284" r:id="rId13"/>
    <p:sldId id="281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714" autoAdjust="0"/>
  </p:normalViewPr>
  <p:slideViewPr>
    <p:cSldViewPr>
      <p:cViewPr>
        <p:scale>
          <a:sx n="90" d="100"/>
          <a:sy n="90" d="100"/>
        </p:scale>
        <p:origin x="-870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48FF6-EB50-4032-AF90-8C0F120CF3E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8C8F2-4DD2-4A4D-AFB4-B84ECC8FF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1652-B18A-AB45-A256-763FBEF3A3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E098-9786-4CA2-B8E2-4E82D6F93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014895-3C88-44F4-A6D3-63DEB84B0ADA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5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B4A4-6527-4B24-9B0C-ECC5C23E596E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7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5101A7-7312-44B6-B019-43E7CC54B6BA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AAF7F8-3936-414A-B8EC-A7F67BBC43D8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6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18AAB5-4385-4090-8620-08D01C7D3845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98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72D3-D36E-4C24-AB75-34C4106AA2ED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6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5EEDEF-494D-41B0-A927-09230D7C3EB3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5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57C8-0BD5-41E9-87D2-893652E884E4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47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9098B-9D77-4367-A055-D60FC10CC6E4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5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339B-1AAF-4E0A-9D1E-C39BE0F66665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03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8D1E-FAE0-428C-B7BD-0AEDBBE60102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92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92B9-0E21-440C-8D2A-410B4464179E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8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DE3A4-1E84-4DE9-95F3-A2138F5BBD8E}" type="slidenum">
              <a:rPr lang="en-US">
                <a:solidFill>
                  <a:srgbClr val="D6EC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D6EC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49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Rogami/Izvod%20iz%20projektnog%20zadatka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p.gov.me/pretraga/174403/Obiljezen-Medunarodni-dan-unistavanja-oruzja.html" TargetMode="External"/><Relationship Id="rId2" Type="http://schemas.openxmlformats.org/officeDocument/2006/relationships/hyperlink" Target="http://www.mup.gov.me/pretraga/176510/Unistavanje-municije-prikupljene-od-gradana-doprinos-bezbjednosti-i-smanjenju-nelegalnog-oruzja.html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5257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sr-Latn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sr-Latn-M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Regionalni sastanak SALW komisija, Skoplje 20-11-2017</a:t>
            </a:r>
          </a:p>
          <a:p>
            <a:pPr algn="ctr"/>
            <a:r>
              <a:rPr lang="sr-Latn-M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Sesija I Implementacija SALW aktivnosti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Šesta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u </a:t>
            </a:r>
            <a:r>
              <a:rPr lang="en-US" dirty="0" err="1"/>
              <a:t>borbi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OKG: </a:t>
            </a:r>
            <a:r>
              <a:rPr lang="sr-Latn-CS" dirty="0" smtClean="0"/>
              <a:t>I</a:t>
            </a:r>
            <a:r>
              <a:rPr lang="en-US" dirty="0" err="1" smtClean="0"/>
              <a:t>zvršeni</a:t>
            </a:r>
            <a:r>
              <a:rPr lang="en-US" dirty="0" smtClean="0"/>
              <a:t> </a:t>
            </a:r>
            <a:r>
              <a:rPr lang="en-US" dirty="0" err="1"/>
              <a:t>pretresi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27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pet </a:t>
            </a:r>
            <a:r>
              <a:rPr lang="en-US" dirty="0" err="1"/>
              <a:t>gradova</a:t>
            </a:r>
            <a:r>
              <a:rPr lang="en-US" dirty="0"/>
              <a:t>; </a:t>
            </a:r>
            <a:r>
              <a:rPr lang="en-US" dirty="0" err="1"/>
              <a:t>privedeno</a:t>
            </a:r>
            <a:r>
              <a:rPr lang="en-US" dirty="0"/>
              <a:t> 16 </a:t>
            </a:r>
            <a:r>
              <a:rPr lang="en-US" dirty="0" err="1"/>
              <a:t>lica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lišeno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; </a:t>
            </a:r>
            <a:r>
              <a:rPr lang="en-US" dirty="0" err="1"/>
              <a:t>oduzeti</a:t>
            </a:r>
            <a:r>
              <a:rPr lang="en-US" dirty="0"/>
              <a:t> </a:t>
            </a:r>
            <a:r>
              <a:rPr lang="en-US" dirty="0" err="1"/>
              <a:t>skupocjeni</a:t>
            </a:r>
            <a:r>
              <a:rPr lang="en-US" dirty="0"/>
              <a:t> </a:t>
            </a:r>
            <a:r>
              <a:rPr lang="en-US" dirty="0" err="1"/>
              <a:t>automobili</a:t>
            </a:r>
            <a:r>
              <a:rPr lang="en-US" dirty="0"/>
              <a:t>, </a:t>
            </a:r>
            <a:r>
              <a:rPr lang="en-US" dirty="0" err="1"/>
              <a:t>droga</a:t>
            </a:r>
            <a:r>
              <a:rPr lang="en-US" dirty="0"/>
              <a:t>, </a:t>
            </a:r>
            <a:r>
              <a:rPr lang="en-US" dirty="0" err="1"/>
              <a:t>oružje</a:t>
            </a:r>
            <a:r>
              <a:rPr lang="en-US" dirty="0"/>
              <a:t>, </a:t>
            </a:r>
            <a:r>
              <a:rPr lang="en-US" dirty="0" err="1"/>
              <a:t>municija</a:t>
            </a:r>
            <a:r>
              <a:rPr lang="en-US" dirty="0"/>
              <a:t>,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dokumenti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95" y="1524000"/>
            <a:ext cx="440430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1304330"/>
            <a:ext cx="396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000" dirty="0"/>
              <a:t>• 11 vozila, među kojima su i vozila visoke klase marke „BMW“, „VW“ i „Audi“;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3 motocikla;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46 mobilnih telefona i veći broj SIM kartica različitih mobilnih operatera; 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više tablet i lap top računara i različitih oblika memorijskih kartica za skladištenje podataka;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200 grama marihuane;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8 grama sintetičke droge ekstazi;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vaga za precizno mjerenje droge;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novac u iznosu od 2.050 eura za koji se sumnja da je stečen krivičnim djelima;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84 novčanice u apoenima od po 500 eura bez serijskih brojeva;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7 ručnih radio stanica;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8 pištolja;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7 okvira za pištolj;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1 puška;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2 startna pištolja;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više od 100 komada pištoljske i puščane municije različitih kalibara;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2 metalna boksa;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1 gumena palica;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notes sa iznosima novčanih dugovanja;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više ugovora o kupoprodaji nepokretnosti; i</a:t>
            </a:r>
            <a:r>
              <a:rPr lang="vi-VN" sz="1000" dirty="0"/>
              <a:t/>
            </a:r>
            <a:br>
              <a:rPr lang="vi-VN" sz="1000" dirty="0"/>
            </a:br>
            <a:r>
              <a:rPr lang="vi-VN" sz="1000" dirty="0"/>
              <a:t>• dokumentacija o novčanih transakcijama u iznosu od više stotina hiljada eura.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137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879" y="15949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Akcija</a:t>
            </a:r>
            <a:r>
              <a:rPr lang="en-US" dirty="0"/>
              <a:t> u </a:t>
            </a:r>
            <a:r>
              <a:rPr lang="en-US" dirty="0" err="1"/>
              <a:t>borbi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OKG: U </a:t>
            </a:r>
            <a:r>
              <a:rPr lang="en-US" dirty="0" err="1"/>
              <a:t>pretresima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21 </a:t>
            </a:r>
            <a:r>
              <a:rPr lang="en-US" dirty="0" err="1"/>
              <a:t>lokaciji</a:t>
            </a:r>
            <a:r>
              <a:rPr lang="en-US" dirty="0"/>
              <a:t> u </a:t>
            </a:r>
            <a:r>
              <a:rPr lang="en-US" dirty="0" err="1"/>
              <a:t>Kotoru</a:t>
            </a:r>
            <a:r>
              <a:rPr lang="en-US" dirty="0"/>
              <a:t>, </a:t>
            </a:r>
            <a:r>
              <a:rPr lang="en-US" dirty="0" err="1"/>
              <a:t>Tivtu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</a:t>
            </a:r>
            <a:r>
              <a:rPr lang="en-US" dirty="0"/>
              <a:t> </a:t>
            </a:r>
            <a:r>
              <a:rPr lang="en-US" dirty="0" err="1"/>
              <a:t>Novom</a:t>
            </a:r>
            <a:r>
              <a:rPr lang="en-US" dirty="0"/>
              <a:t> </a:t>
            </a:r>
            <a:r>
              <a:rPr lang="en-US" dirty="0" err="1"/>
              <a:t>oduzeta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motocikli</a:t>
            </a:r>
            <a:r>
              <a:rPr lang="en-US" dirty="0"/>
              <a:t>, </a:t>
            </a:r>
            <a:r>
              <a:rPr lang="en-US" dirty="0" err="1"/>
              <a:t>oružje</a:t>
            </a:r>
            <a:r>
              <a:rPr lang="en-US" dirty="0"/>
              <a:t>, </a:t>
            </a:r>
            <a:r>
              <a:rPr lang="en-US" dirty="0" err="1"/>
              <a:t>municija</a:t>
            </a:r>
            <a:r>
              <a:rPr lang="en-US" dirty="0"/>
              <a:t>,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, </a:t>
            </a:r>
            <a:r>
              <a:rPr lang="en-US" dirty="0" err="1"/>
              <a:t>šifrovane</a:t>
            </a:r>
            <a:r>
              <a:rPr lang="en-US" dirty="0"/>
              <a:t> </a:t>
            </a:r>
            <a:r>
              <a:rPr lang="en-US" dirty="0" err="1"/>
              <a:t>poruke</a:t>
            </a:r>
            <a:r>
              <a:rPr lang="en-US" dirty="0"/>
              <a:t>,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ugovori</a:t>
            </a:r>
            <a:endParaRPr lang="en-US" dirty="0"/>
          </a:p>
        </p:txBody>
      </p:sp>
      <p:pic>
        <p:nvPicPr>
          <p:cNvPr id="19458" name="Picture 2" descr="Akcija u borbi protiv OKG: U pretresima na 21 lokaciji u Kotoru, Tivtu i Herceg Novom oduzeta vozila, motocikli, oružje, municija, sredstva komunikacije, šifrovane poruke, novac i ugovor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39279"/>
            <a:ext cx="2571750" cy="19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U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939279"/>
            <a:ext cx="2540990" cy="19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U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939279"/>
            <a:ext cx="2895600" cy="18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116813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dirty="0"/>
              <a:t>• 16 vozila visoke klase marki "BMW"; "VW", "Audi", "Porsche", od kojih neka vozila posjeduju odgovarajući stepen zaštite;</a:t>
            </a:r>
          </a:p>
          <a:p>
            <a:r>
              <a:rPr lang="vi-VN" sz="1200" dirty="0"/>
              <a:t>• 3 motocikla ;</a:t>
            </a:r>
          </a:p>
          <a:p>
            <a:r>
              <a:rPr lang="vi-VN" sz="1200" dirty="0"/>
              <a:t>• Više od 30 mobilnih telefona i SIM kartica, od kojih i jedan dio inostranih SIM kartica. Među oduzetim telefonima su i telefoni marke "Blackberry" sa visokom nivoom kripto – zaštite, koji se koriste kao vid sigurne komunikacije;</a:t>
            </a:r>
          </a:p>
          <a:p>
            <a:r>
              <a:rPr lang="vi-VN" sz="1200" dirty="0"/>
              <a:t>• Više tablet i lap top računara i USB memorija za skladištenje podataka;</a:t>
            </a:r>
          </a:p>
          <a:p>
            <a:r>
              <a:rPr lang="vi-VN" sz="1200" dirty="0"/>
              <a:t>• 5 pištolja i 5 pušaka, koji će biti predmet daljih provjera i vještačenja;</a:t>
            </a:r>
          </a:p>
          <a:p>
            <a:r>
              <a:rPr lang="vi-VN" sz="1200" dirty="0"/>
              <a:t>• Više od 650 komada pištoljske i puščane municije različitog kalibra; </a:t>
            </a:r>
          </a:p>
          <a:p>
            <a:r>
              <a:rPr lang="vi-VN" sz="1200" dirty="0"/>
              <a:t>• 1 pancir i 1 metalni boks;</a:t>
            </a:r>
          </a:p>
          <a:p>
            <a:r>
              <a:rPr lang="vi-VN" sz="1200" dirty="0"/>
              <a:t>• 1 optički nišan;</a:t>
            </a:r>
          </a:p>
          <a:p>
            <a:r>
              <a:rPr lang="vi-VN" sz="1200" dirty="0"/>
              <a:t>• Novac u iznosu od oko 8 000 eura</a:t>
            </a:r>
          </a:p>
          <a:p>
            <a:r>
              <a:rPr lang="vi-VN" sz="1200" dirty="0"/>
              <a:t>• Dokumentacija o različitim vrstama novčanih transkacija koje će biti predmet daljih provjera;</a:t>
            </a:r>
          </a:p>
          <a:p>
            <a:r>
              <a:rPr lang="vi-VN" sz="1200" dirty="0"/>
              <a:t>• Dokumentacija sa različitim vrstama šifrovanih poruka;</a:t>
            </a:r>
          </a:p>
          <a:p>
            <a:r>
              <a:rPr lang="vi-VN" sz="1200" dirty="0"/>
              <a:t>• Veći broj ugovora o kupoprodaji nepokretnosti i novčanim pozajmicama; i</a:t>
            </a:r>
          </a:p>
          <a:p>
            <a:r>
              <a:rPr lang="vi-VN" sz="1200" dirty="0"/>
              <a:t>• Veći broj vizit kartica sa kontaktima u zemljama Južne Amerike</a:t>
            </a:r>
          </a:p>
        </p:txBody>
      </p:sp>
    </p:spTree>
    <p:extLst>
      <p:ext uri="{BB962C8B-B14F-4D97-AF65-F5344CB8AC3E}">
        <p14:creationId xmlns:p14="http://schemas.microsoft.com/office/powerpoint/2010/main" val="163314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219200" y="609600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MUP- GRUPA ZA NUS- REZULTATI U </a:t>
            </a:r>
            <a:r>
              <a:rPr lang="sr-Latn-C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en-US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1143000"/>
            <a:ext cx="7620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Direktorat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vanredne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situacije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MUP-a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shodno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članu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107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Zakona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zaštiti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spašavanju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(„Sl. list CG“, br. 13/07, 32/11)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sprovodi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zaštitu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neeksplodiranih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ubojnih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NUS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sr-Latn-CS" sz="2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Odsjek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NUS je u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izvještajnom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periodu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realizovao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prikupljanje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14 t NUS-a, a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sva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prikupljena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do 30.06.2017g (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12t)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predata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kompaniji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Poliex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uništavanje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magacinu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nalazi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2t NUS-a,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biti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uništena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naredne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Latn-C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ealizovan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sastanak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organizaciji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NATO NSPA (NATO support and procurement agency)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tiče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rešavanja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tunela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mjestu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Petrovići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opština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H. Novi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je u II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sv.ratu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miniran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tada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se ne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zna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u tom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objektu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da li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predstavlja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opasnost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lokalno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stanovništvo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Realizovane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akcije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pretraživanja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400.000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kvadratnih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metara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potrebe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izgradnje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auto 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puta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SAC logo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" y="507524"/>
            <a:ext cx="1817370" cy="89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U with text small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310" y="172164"/>
            <a:ext cx="1600200" cy="182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u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635" y="172163"/>
            <a:ext cx="834390" cy="2052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85800" y="2225040"/>
            <a:ext cx="8046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solidFill>
                  <a:schemeClr val="accent1"/>
                </a:solidFill>
              </a:rPr>
              <a:t>Iskustva</a:t>
            </a:r>
            <a:r>
              <a:rPr lang="en-US" sz="4400" dirty="0">
                <a:solidFill>
                  <a:schemeClr val="accent1"/>
                </a:solidFill>
              </a:rPr>
              <a:t> u </a:t>
            </a:r>
            <a:r>
              <a:rPr lang="en-US" sz="4400" dirty="0" err="1">
                <a:solidFill>
                  <a:schemeClr val="accent1"/>
                </a:solidFill>
              </a:rPr>
              <a:t>sprovo</a:t>
            </a:r>
            <a:r>
              <a:rPr lang="sr-Latn-RS" sz="4400" dirty="0">
                <a:solidFill>
                  <a:schemeClr val="accent1"/>
                </a:solidFill>
              </a:rPr>
              <a:t>đenju </a:t>
            </a:r>
            <a:br>
              <a:rPr lang="sr-Latn-RS" sz="4400" dirty="0">
                <a:solidFill>
                  <a:schemeClr val="accent1"/>
                </a:solidFill>
              </a:rPr>
            </a:br>
            <a:r>
              <a:rPr lang="sr-Latn-RS" sz="4400" dirty="0">
                <a:solidFill>
                  <a:schemeClr val="accent1"/>
                </a:solidFill>
              </a:rPr>
              <a:t>Gender Coach Prograrama</a:t>
            </a:r>
            <a:endParaRPr lang="sr-Latn-RS" altLang="en-US" sz="4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623" y="3261360"/>
            <a:ext cx="2303812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788" y="4785465"/>
            <a:ext cx="1783080" cy="1783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720" y="4836230"/>
            <a:ext cx="1859280" cy="1859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437" y="5027633"/>
            <a:ext cx="381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Mladen Marković</a:t>
            </a:r>
          </a:p>
          <a:p>
            <a:r>
              <a:rPr lang="en-US" sz="2400" dirty="0"/>
              <a:t>Dragan </a:t>
            </a:r>
            <a:r>
              <a:rPr lang="sr-Latn-RS" sz="2400" dirty="0"/>
              <a:t>Božanić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219200" y="762000"/>
            <a:ext cx="723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pl-PL"/>
              <a:t> </a:t>
            </a:r>
            <a:r>
              <a:rPr lang="pl-PL" sz="2800">
                <a:latin typeface="Times New Roman" pitchFamily="18" charset="0"/>
                <a:cs typeface="Times New Roman" pitchFamily="18" charset="0"/>
              </a:rPr>
              <a:t>Regionalna Studija o rodu i malokalibarskom i lakom naoružanju-  istraživanje</a:t>
            </a:r>
          </a:p>
          <a:p>
            <a:endParaRPr lang="pl-PL" sz="2800">
              <a:latin typeface="Times New Roman" pitchFamily="18" charset="0"/>
              <a:cs typeface="Times New Roman" pitchFamily="18" charset="0"/>
              <a:hlinkClick r:id="" action="ppaction://hlinkfile"/>
            </a:endParaRPr>
          </a:p>
          <a:p>
            <a:r>
              <a:rPr lang="pl-PL" sz="2800">
                <a:latin typeface="Times New Roman" pitchFamily="18" charset="0"/>
                <a:cs typeface="Times New Roman" pitchFamily="18" charset="0"/>
                <a:hlinkClick r:id="" action="ppaction://hlinkfile"/>
              </a:rPr>
              <a:t>..\2016-09-20 Upitnik SEESAC rodna ravnopravnost.xlsx</a:t>
            </a:r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endParaRPr lang="pl-PL"/>
          </a:p>
          <a:p>
            <a:r>
              <a:rPr lang="pl-PL"/>
              <a:t> </a:t>
            </a:r>
            <a:endParaRPr lang="en-US"/>
          </a:p>
        </p:txBody>
      </p:sp>
      <p:pic>
        <p:nvPicPr>
          <p:cNvPr id="16387" name="Picture 2" descr="Image result for rodna ravnoprav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8606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Image result for zene pucaju iz oruzja smesne s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914400"/>
            <a:ext cx="450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Program </a:t>
            </a:r>
            <a:r>
              <a:rPr lang="sr-Latn-RS" dirty="0"/>
              <a:t>Mentorstvo za rodnu ravnopravnost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2209800" y="1283732"/>
            <a:ext cx="1947227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4745" y="1819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Opšti  cilj  Programa  je povećanje </a:t>
            </a:r>
            <a:r>
              <a:rPr lang="sr-Latn-RS" dirty="0" smtClean="0"/>
              <a:t>svijesti </a:t>
            </a:r>
            <a:r>
              <a:rPr lang="sr-Latn-RS" dirty="0"/>
              <a:t>o neophodnosti  integrisanja rodne perspektive u politike kontrole SALW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750127"/>
            <a:ext cx="0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34798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Sprovesti rodnu analizu podataka koji </a:t>
            </a:r>
            <a:r>
              <a:rPr lang="sr-Latn-RS" dirty="0" smtClean="0"/>
              <a:t> </a:t>
            </a:r>
            <a:r>
              <a:rPr lang="sr-Latn-RS" dirty="0"/>
              <a:t>se odnose ne SALW i koje MUP redovno prikuplja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11927" y="4126192"/>
            <a:ext cx="0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4800" y="4886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Organizovati trening o rodu i SALW za predstavnike državnih institucija i organizacije koje sprovode aktivnosti relevantne za kontrolu SALW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66854" y="5481567"/>
            <a:ext cx="6996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43600" y="4952999"/>
            <a:ext cx="264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Razmotriti </a:t>
            </a:r>
            <a:r>
              <a:rPr lang="sr-Latn-RS" dirty="0" smtClean="0"/>
              <a:t>mjere </a:t>
            </a:r>
            <a:r>
              <a:rPr lang="sr-Latn-RS" dirty="0"/>
              <a:t>za povećano uključivanje žena u aktivnosti koje se odnose na kontrolu SALW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Početi barem ovako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962400" cy="236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219199"/>
            <a:ext cx="3876675" cy="29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61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1104900" y="381000"/>
            <a:ext cx="754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3200" b="1" dirty="0" smtClean="0"/>
              <a:t>Planiranje/implementacija nove legislative u SALW kontroli</a:t>
            </a:r>
            <a:endParaRPr lang="en-US" sz="3200" b="1" dirty="0" smtClean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762000"/>
            <a:ext cx="8229600" cy="5867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sr-Latn-C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2098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Zakon o proizvodnji, modernizaciji i remontu naoružanja i vojne opreme</a:t>
            </a:r>
          </a:p>
          <a:p>
            <a:endParaRPr lang="sr-Latn-CS" dirty="0"/>
          </a:p>
          <a:p>
            <a:r>
              <a:rPr lang="sr-Latn-CS" dirty="0" smtClean="0"/>
              <a:t>Cilj: kontrola i uređenje oblasti proizvodnje, remonta i modernizacije naoružanja i vojne opreme radi ostvarivanja i zaštite odbrambenih, bezbjednosnih, ekonomskih i spoljnopolitičkih interesa CG, te unapređenje odbrambene, tehnološke industrijske baze CG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buNone/>
            </a:pPr>
            <a:endParaRPr lang="sr-Latn-ME" dirty="0" smtClean="0"/>
          </a:p>
          <a:p>
            <a:pPr>
              <a:buNone/>
            </a:pPr>
            <a:r>
              <a:rPr lang="sr-Latn-ME" dirty="0" smtClean="0"/>
              <a:t>	Planom rada MUP-a za 2018. godinu, predviđena je izrada nove nacionalne Strategije za period od 4 godine i Akcionog plana za njeno sprovođenje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76250"/>
            <a:ext cx="775379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Sprovođenje SALW aktivnosti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4800" b="1" u="sng" dirty="0" smtClean="0"/>
              <a:t>Adaptacija centralnog skladišta MUP-a „Rogami“</a:t>
            </a:r>
          </a:p>
          <a:p>
            <a:pPr>
              <a:buNone/>
            </a:pPr>
            <a:endParaRPr lang="sr-Latn-CS" sz="4800" b="1" u="sng" dirty="0"/>
          </a:p>
          <a:p>
            <a:pPr>
              <a:buNone/>
            </a:pPr>
            <a:r>
              <a:rPr lang="en-US" sz="4800" dirty="0" smtClean="0">
                <a:hlinkClick r:id="rId2" action="ppaction://hlinkfile"/>
              </a:rPr>
              <a:t>..\</a:t>
            </a:r>
            <a:r>
              <a:rPr lang="en-US" sz="4800" dirty="0" err="1" smtClean="0">
                <a:hlinkClick r:id="rId2" action="ppaction://hlinkfile"/>
              </a:rPr>
              <a:t>Rogami</a:t>
            </a:r>
            <a:r>
              <a:rPr lang="en-US" sz="4800" dirty="0" smtClean="0">
                <a:hlinkClick r:id="rId2" action="ppaction://hlinkfile"/>
              </a:rPr>
              <a:t>\</a:t>
            </a:r>
            <a:r>
              <a:rPr lang="en-US" sz="4800" dirty="0" err="1" smtClean="0">
                <a:hlinkClick r:id="rId2" action="ppaction://hlinkfile"/>
              </a:rPr>
              <a:t>Izvod</a:t>
            </a:r>
            <a:r>
              <a:rPr lang="en-US" sz="4800" dirty="0" smtClean="0">
                <a:hlinkClick r:id="rId2" action="ppaction://hlinkfile"/>
              </a:rPr>
              <a:t> </a:t>
            </a:r>
            <a:r>
              <a:rPr lang="en-US" sz="4800" dirty="0" err="1" smtClean="0">
                <a:hlinkClick r:id="rId2" action="ppaction://hlinkfile"/>
              </a:rPr>
              <a:t>iz</a:t>
            </a:r>
            <a:r>
              <a:rPr lang="en-US" sz="4800" dirty="0" smtClean="0">
                <a:hlinkClick r:id="rId2" action="ppaction://hlinkfile"/>
              </a:rPr>
              <a:t> </a:t>
            </a:r>
            <a:r>
              <a:rPr lang="en-US" sz="4800" dirty="0" err="1" smtClean="0">
                <a:hlinkClick r:id="rId2" action="ppaction://hlinkfile"/>
              </a:rPr>
              <a:t>projektnog</a:t>
            </a:r>
            <a:r>
              <a:rPr lang="en-US" sz="4800" dirty="0" smtClean="0">
                <a:hlinkClick r:id="rId2" action="ppaction://hlinkfile"/>
              </a:rPr>
              <a:t> </a:t>
            </a:r>
            <a:r>
              <a:rPr lang="en-US" sz="4800" dirty="0" err="1" smtClean="0">
                <a:hlinkClick r:id="rId2" action="ppaction://hlinkfile"/>
              </a:rPr>
              <a:t>zadatka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Uništavanje oružja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www.mup.gov.me/pretraga/176510/Unistavanje-municije-prikupljene-od-gradana-doprinos-bezbjednosti-i-smanjenju-nelegalnog-oruzja.html</a:t>
            </a:r>
            <a:endParaRPr lang="sr-Latn-CS" dirty="0" smtClean="0"/>
          </a:p>
          <a:p>
            <a:pPr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www.mup.gov.me/pretraga/174403/Obiljezen-Medunarodni-dan-unistavanja-oruzja.html</a:t>
            </a:r>
            <a:endParaRPr lang="sr-Latn-C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8229600" cy="4267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Ministarstvo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unutrašnih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poslova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Crne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Gore,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podršku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Evropske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unije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UNDP/SEESAC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Centra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kontrolu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lakog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malokalibarskog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oružja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Jugoistočnoj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Istočnoj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Evropi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uništilo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je</a:t>
            </a: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2014.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1.489 </a:t>
            </a:r>
            <a:endParaRPr lang="sr-Latn-ME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2015.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857</a:t>
            </a:r>
            <a:endParaRPr lang="sr-Latn-ME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2016. godine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1140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komada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SALW.</a:t>
            </a:r>
          </a:p>
          <a:p>
            <a:pPr>
              <a:buNone/>
            </a:pPr>
            <a:endParaRPr lang="sr-Latn-ME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UKUPNO: 3486 komada</a:t>
            </a:r>
          </a:p>
          <a:p>
            <a:pPr>
              <a:buNone/>
            </a:pPr>
            <a:endParaRPr lang="sr-Latn-ME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</a:t>
            </a: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putem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uništeno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pravosnažno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oduzeto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oružje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oružje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prikupljeno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kampanju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Poštuj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vrati</a:t>
            </a:r>
            <a:r>
              <a:rPr lang="sr-Latn-ME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oružje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3295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43400" y="19050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trenutka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stupanja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snagu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19. </a:t>
            </a:r>
            <a:r>
              <a:rPr lang="sr-Latn-C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arta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2015.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sr-Latn-ME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građani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dobrovoljno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vratili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1516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komada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vatrenog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oružja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843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djelova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oružja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215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minsko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eksplozivnih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21930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komada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metaka</a:t>
            </a:r>
            <a:r>
              <a:rPr lang="sr-Latn-C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različitog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kalibra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vcg1"/>
          <p:cNvPicPr>
            <a:picLocks noChangeAspect="1" noChangeArrowheads="1"/>
          </p:cNvPicPr>
          <p:nvPr/>
        </p:nvPicPr>
        <p:blipFill>
          <a:blip r:embed="rId2">
            <a:lum bright="58000" contrast="-7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438400" y="381000"/>
            <a:ext cx="3276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VOJSKA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4191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29791"/>
              </p:ext>
            </p:extLst>
          </p:nvPr>
        </p:nvGraphicFramePr>
        <p:xfrm>
          <a:off x="266701" y="2895601"/>
          <a:ext cx="8610597" cy="3989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4586"/>
                <a:gridCol w="709606"/>
                <a:gridCol w="709606"/>
                <a:gridCol w="709606"/>
                <a:gridCol w="709606"/>
                <a:gridCol w="709606"/>
                <a:gridCol w="709606"/>
                <a:gridCol w="508375"/>
              </a:tblGrid>
              <a:tr h="710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2015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373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Broj komada rezervnog malokalibarskog i lakog oružja u MO 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17,677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17,677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17,677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17,677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17,677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17,677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373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Višak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12,399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12,330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12,089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11,189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11,133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10,128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373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Broj viška malokalibarskog i lakog oružja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12,399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12,330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12,089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11,189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11,133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10,128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3732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Broj viška municije  za malokalibarsko i lako oružje</a:t>
                      </a:r>
                      <a:endParaRPr lang="pl-PL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19,680,478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17,140,768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10,995,986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3,717,263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3,564,028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2,100,397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373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Broj uništenog viška malokalibarskog i lakog oružja 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373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Broj uništenog viška municije za malokalibarsko i lako oružje 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88,523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2,088,198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70,077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5,000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16,079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45,021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373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Broj prodatog viška malokalibarskog i lakog oružja 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69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241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900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1,005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3732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Broj prodatog viška municije za malokalibarsko i lako oružje </a:t>
                      </a:r>
                      <a:endParaRPr lang="pl-PL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480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451,512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6,074,705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7,273,723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137,156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1,418,610</a:t>
                      </a:r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ctr"/>
                </a:tc>
              </a:tr>
              <a:tr h="29347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mbria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Cambria"/>
                      </a:endParaRPr>
                    </a:p>
                  </a:txBody>
                  <a:tcPr marL="7592" marR="7592" marT="759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324" y="609600"/>
            <a:ext cx="7915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Osma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u </a:t>
            </a:r>
            <a:r>
              <a:rPr lang="en-US" dirty="0" err="1"/>
              <a:t>borbi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OKG: </a:t>
            </a:r>
            <a:r>
              <a:rPr lang="en-US" dirty="0" err="1"/>
              <a:t>Pretresima</a:t>
            </a:r>
            <a:r>
              <a:rPr lang="en-US" dirty="0"/>
              <a:t> u </a:t>
            </a:r>
            <a:r>
              <a:rPr lang="en-US" dirty="0" err="1"/>
              <a:t>Bijelom</a:t>
            </a:r>
            <a:r>
              <a:rPr lang="en-US" dirty="0"/>
              <a:t> </a:t>
            </a:r>
            <a:r>
              <a:rPr lang="en-US" dirty="0" err="1"/>
              <a:t>Polju</a:t>
            </a:r>
            <a:r>
              <a:rPr lang="en-US" dirty="0"/>
              <a:t>, </a:t>
            </a:r>
            <a:r>
              <a:rPr lang="en-US" dirty="0" err="1"/>
              <a:t>Podgorici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Danilovgradu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33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oduzeti</a:t>
            </a:r>
            <a:r>
              <a:rPr lang="en-US" dirty="0"/>
              <a:t> </a:t>
            </a:r>
            <a:r>
              <a:rPr lang="en-US" dirty="0" err="1"/>
              <a:t>oružje</a:t>
            </a:r>
            <a:r>
              <a:rPr lang="en-US" dirty="0"/>
              <a:t>, </a:t>
            </a:r>
            <a:r>
              <a:rPr lang="en-US" dirty="0" err="1"/>
              <a:t>municija</a:t>
            </a:r>
            <a:r>
              <a:rPr lang="en-US" dirty="0"/>
              <a:t>, </a:t>
            </a:r>
            <a:r>
              <a:rPr lang="en-US" dirty="0" err="1"/>
              <a:t>droga</a:t>
            </a:r>
            <a:r>
              <a:rPr lang="en-US" dirty="0"/>
              <a:t>, </a:t>
            </a:r>
            <a:r>
              <a:rPr lang="en-US" dirty="0" err="1"/>
              <a:t>vozila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; </a:t>
            </a:r>
            <a:r>
              <a:rPr lang="en-US" dirty="0" err="1"/>
              <a:t>privedeno</a:t>
            </a:r>
            <a:r>
              <a:rPr lang="en-US" dirty="0"/>
              <a:t> 29 </a:t>
            </a:r>
            <a:r>
              <a:rPr lang="en-US" dirty="0" err="1"/>
              <a:t>lica</a:t>
            </a:r>
            <a:r>
              <a:rPr lang="en-US" dirty="0"/>
              <a:t> a pet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lišeno</a:t>
            </a:r>
            <a:r>
              <a:rPr lang="en-US" dirty="0"/>
              <a:t> </a:t>
            </a:r>
            <a:r>
              <a:rPr lang="en-US" dirty="0" err="1"/>
              <a:t>slobode</a:t>
            </a:r>
            <a:endParaRPr lang="en-US" dirty="0"/>
          </a:p>
        </p:txBody>
      </p:sp>
      <p:pic>
        <p:nvPicPr>
          <p:cNvPr id="3074" name="Picture 2" descr="Osma akcija u borbi protiv OKG: Pretresima u Bijelom Polju, Podgorici i Danilovgradu na 33 lokacije oduzeti oružje, municija, droga, vozila i sredstva komunikacije; privedeno 29 lica a pet lica lišeno slobo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00201"/>
            <a:ext cx="366279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1" y="1600201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495800"/>
            <a:ext cx="4267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- tri </a:t>
            </a:r>
            <a:r>
              <a:rPr lang="en-US" sz="1000" dirty="0" err="1"/>
              <a:t>putnička</a:t>
            </a:r>
            <a:r>
              <a:rPr lang="en-US" sz="1000" dirty="0"/>
              <a:t> </a:t>
            </a:r>
            <a:r>
              <a:rPr lang="en-US" sz="1000" dirty="0" err="1"/>
              <a:t>motorna</a:t>
            </a:r>
            <a:r>
              <a:rPr lang="en-US" sz="1000" dirty="0"/>
              <a:t> </a:t>
            </a:r>
            <a:r>
              <a:rPr lang="en-US" sz="1000" dirty="0" err="1"/>
              <a:t>vozila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motocikl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registarske</a:t>
            </a:r>
            <a:r>
              <a:rPr lang="en-US" sz="1000" dirty="0"/>
              <a:t> </a:t>
            </a:r>
            <a:r>
              <a:rPr lang="en-US" sz="1000" dirty="0" err="1"/>
              <a:t>oznake</a:t>
            </a:r>
            <a:r>
              <a:rPr lang="en-US" sz="1000" dirty="0"/>
              <a:t> </a:t>
            </a:r>
            <a:r>
              <a:rPr lang="en-US" sz="1000" dirty="0" err="1"/>
              <a:t>za</a:t>
            </a:r>
            <a:r>
              <a:rPr lang="en-US" sz="1000" dirty="0"/>
              <a:t> </a:t>
            </a:r>
            <a:r>
              <a:rPr lang="en-US" sz="1000" dirty="0" err="1"/>
              <a:t>koje</a:t>
            </a:r>
            <a:r>
              <a:rPr lang="en-US" sz="1000" dirty="0"/>
              <a:t> se </a:t>
            </a:r>
            <a:r>
              <a:rPr lang="en-US" sz="1000" dirty="0" err="1"/>
              <a:t>sumnja</a:t>
            </a:r>
            <a:r>
              <a:rPr lang="en-US" sz="1000" dirty="0"/>
              <a:t> da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falsifikovane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pištolj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- 216 </a:t>
            </a:r>
            <a:r>
              <a:rPr lang="en-US" sz="1000" dirty="0" err="1"/>
              <a:t>komada</a:t>
            </a:r>
            <a:r>
              <a:rPr lang="en-US" sz="1000" dirty="0"/>
              <a:t> </a:t>
            </a:r>
            <a:r>
              <a:rPr lang="en-US" sz="1000" dirty="0" err="1"/>
              <a:t>municije</a:t>
            </a:r>
            <a:r>
              <a:rPr lang="en-US" sz="1000" dirty="0"/>
              <a:t> </a:t>
            </a:r>
            <a:r>
              <a:rPr lang="en-US" sz="1000" dirty="0" err="1"/>
              <a:t>raznih</a:t>
            </a:r>
            <a:r>
              <a:rPr lang="en-US" sz="1000" dirty="0"/>
              <a:t> </a:t>
            </a:r>
            <a:r>
              <a:rPr lang="en-US" sz="1000" dirty="0" err="1"/>
              <a:t>kalibara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dvije</a:t>
            </a:r>
            <a:r>
              <a:rPr lang="en-US" sz="1000" dirty="0"/>
              <a:t> </a:t>
            </a:r>
            <a:r>
              <a:rPr lang="en-US" sz="1000" dirty="0" err="1"/>
              <a:t>cijevi</a:t>
            </a:r>
            <a:r>
              <a:rPr lang="en-US" sz="1000" dirty="0"/>
              <a:t> od </a:t>
            </a:r>
            <a:r>
              <a:rPr lang="en-US" sz="1000" dirty="0" err="1"/>
              <a:t>pištolja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pancir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dva</a:t>
            </a:r>
            <a:r>
              <a:rPr lang="en-US" sz="1000" dirty="0"/>
              <a:t> </a:t>
            </a:r>
            <a:r>
              <a:rPr lang="en-US" sz="1000" dirty="0" err="1"/>
              <a:t>bajoneta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sprej</a:t>
            </a:r>
            <a:r>
              <a:rPr lang="en-US" sz="1000" dirty="0"/>
              <a:t> </a:t>
            </a:r>
            <a:r>
              <a:rPr lang="en-US" sz="1000" dirty="0" err="1"/>
              <a:t>tzv</a:t>
            </a:r>
            <a:r>
              <a:rPr lang="en-US" sz="1000" dirty="0"/>
              <a:t>. </a:t>
            </a:r>
            <a:r>
              <a:rPr lang="en-US" sz="1000" dirty="0" err="1"/>
              <a:t>suzavac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šest</a:t>
            </a:r>
            <a:r>
              <a:rPr lang="en-US" sz="1000" dirty="0"/>
              <a:t> </a:t>
            </a:r>
            <a:r>
              <a:rPr lang="en-US" sz="1000" dirty="0" err="1"/>
              <a:t>patrona</a:t>
            </a:r>
            <a:r>
              <a:rPr lang="en-US" sz="1000" dirty="0"/>
              <a:t> od </a:t>
            </a:r>
            <a:r>
              <a:rPr lang="en-US" sz="1000" dirty="0" err="1"/>
              <a:t>puške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</a:t>
            </a:r>
            <a:r>
              <a:rPr lang="en-US" sz="1000" dirty="0" err="1"/>
              <a:t>sms</a:t>
            </a:r>
            <a:r>
              <a:rPr lang="en-US" sz="1000" dirty="0"/>
              <a:t> </a:t>
            </a:r>
            <a:r>
              <a:rPr lang="en-US" sz="1000" dirty="0" err="1"/>
              <a:t>kartica</a:t>
            </a:r>
            <a:r>
              <a:rPr lang="en-US" sz="1000" dirty="0"/>
              <a:t>;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- 87 </a:t>
            </a:r>
            <a:r>
              <a:rPr lang="en-US" sz="1000" dirty="0" err="1"/>
              <a:t>grama</a:t>
            </a:r>
            <a:r>
              <a:rPr lang="en-US" sz="1000" dirty="0"/>
              <a:t> </a:t>
            </a:r>
            <a:r>
              <a:rPr lang="en-US" sz="1000" dirty="0" err="1"/>
              <a:t>marihuane</a:t>
            </a:r>
            <a:r>
              <a:rPr lang="en-US" sz="1000" dirty="0"/>
              <a:t>; </a:t>
            </a:r>
            <a:r>
              <a:rPr lang="en-US" sz="1000" dirty="0" err="1"/>
              <a:t>i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- 6,7 </a:t>
            </a:r>
            <a:r>
              <a:rPr lang="en-US" sz="1000" dirty="0" err="1"/>
              <a:t>grama</a:t>
            </a:r>
            <a:r>
              <a:rPr lang="en-US" sz="1000" dirty="0"/>
              <a:t> </a:t>
            </a:r>
            <a:r>
              <a:rPr lang="en-US" sz="1000" dirty="0" err="1"/>
              <a:t>supstance</a:t>
            </a:r>
            <a:r>
              <a:rPr lang="en-US" sz="1000" dirty="0"/>
              <a:t> </a:t>
            </a:r>
            <a:r>
              <a:rPr lang="en-US" sz="1000" dirty="0" err="1"/>
              <a:t>bijele</a:t>
            </a:r>
            <a:r>
              <a:rPr lang="en-US" sz="1000" dirty="0"/>
              <a:t> </a:t>
            </a:r>
            <a:r>
              <a:rPr lang="en-US" sz="1000" dirty="0" err="1"/>
              <a:t>boje</a:t>
            </a:r>
            <a:r>
              <a:rPr lang="en-US" sz="1000" dirty="0"/>
              <a:t> </a:t>
            </a:r>
            <a:r>
              <a:rPr lang="en-US" sz="1000" dirty="0" err="1"/>
              <a:t>za</a:t>
            </a:r>
            <a:r>
              <a:rPr lang="en-US" sz="1000" dirty="0"/>
              <a:t> </a:t>
            </a:r>
            <a:r>
              <a:rPr lang="en-US" sz="1000" dirty="0" err="1"/>
              <a:t>koju</a:t>
            </a:r>
            <a:r>
              <a:rPr lang="en-US" sz="1000" dirty="0"/>
              <a:t> se </a:t>
            </a:r>
            <a:r>
              <a:rPr lang="en-US" sz="1000" dirty="0" err="1"/>
              <a:t>sumnja</a:t>
            </a:r>
            <a:r>
              <a:rPr lang="en-US" sz="1000" dirty="0"/>
              <a:t> da je </a:t>
            </a:r>
            <a:r>
              <a:rPr lang="en-US" sz="1000" dirty="0" err="1"/>
              <a:t>opojna</a:t>
            </a:r>
            <a:r>
              <a:rPr lang="en-US" sz="1000" dirty="0"/>
              <a:t> </a:t>
            </a:r>
            <a:r>
              <a:rPr lang="en-US" sz="1000" dirty="0" err="1"/>
              <a:t>droga</a:t>
            </a:r>
            <a:r>
              <a:rPr lang="en-US" sz="1000" dirty="0"/>
              <a:t> </a:t>
            </a:r>
            <a:r>
              <a:rPr lang="en-US" sz="1000" dirty="0" err="1"/>
              <a:t>kokain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9925" y="4510299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- </a:t>
            </a:r>
            <a:r>
              <a:rPr lang="en-US" sz="1200" dirty="0" err="1"/>
              <a:t>lovačka</a:t>
            </a:r>
            <a:r>
              <a:rPr lang="en-US" sz="1200" dirty="0"/>
              <a:t> </a:t>
            </a:r>
            <a:r>
              <a:rPr lang="en-US" sz="1200" dirty="0" err="1"/>
              <a:t>puška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„CZ“;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četiri</a:t>
            </a:r>
            <a:r>
              <a:rPr lang="en-US" sz="1200" dirty="0"/>
              <a:t> </a:t>
            </a:r>
            <a:r>
              <a:rPr lang="en-US" sz="1200" dirty="0" err="1"/>
              <a:t>električne</a:t>
            </a:r>
            <a:r>
              <a:rPr lang="en-US" sz="1200" dirty="0"/>
              <a:t> </a:t>
            </a:r>
            <a:r>
              <a:rPr lang="en-US" sz="1200" dirty="0" err="1"/>
              <a:t>detonatorske</a:t>
            </a:r>
            <a:r>
              <a:rPr lang="en-US" sz="1200" dirty="0"/>
              <a:t> </a:t>
            </a:r>
            <a:r>
              <a:rPr lang="en-US" sz="1200" dirty="0" err="1"/>
              <a:t>kapisle</a:t>
            </a:r>
            <a:r>
              <a:rPr lang="en-US" sz="1200" dirty="0"/>
              <a:t>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- 2.778 </a:t>
            </a:r>
            <a:r>
              <a:rPr lang="en-US" sz="1200" dirty="0" err="1"/>
              <a:t>komada</a:t>
            </a:r>
            <a:r>
              <a:rPr lang="en-US" sz="1200" dirty="0"/>
              <a:t> </a:t>
            </a:r>
            <a:r>
              <a:rPr lang="en-US" sz="1200" dirty="0" err="1"/>
              <a:t>municije</a:t>
            </a:r>
            <a:r>
              <a:rPr lang="en-US" sz="1200" dirty="0"/>
              <a:t> cal.7,62mm </a:t>
            </a:r>
            <a:r>
              <a:rPr lang="en-US" sz="1200" dirty="0" err="1"/>
              <a:t>za</a:t>
            </a:r>
            <a:r>
              <a:rPr lang="en-US" sz="1200" dirty="0"/>
              <a:t> </a:t>
            </a:r>
            <a:r>
              <a:rPr lang="en-US" sz="1200" dirty="0" err="1"/>
              <a:t>automatsku</a:t>
            </a:r>
            <a:r>
              <a:rPr lang="en-US" sz="1200" dirty="0"/>
              <a:t> </a:t>
            </a:r>
            <a:r>
              <a:rPr lang="en-US" sz="1200" dirty="0" err="1"/>
              <a:t>pušku</a:t>
            </a:r>
            <a:r>
              <a:rPr lang="en-US" sz="1200" dirty="0"/>
              <a:t>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- 250 </a:t>
            </a:r>
            <a:r>
              <a:rPr lang="en-US" sz="1200" dirty="0" err="1"/>
              <a:t>komada</a:t>
            </a:r>
            <a:r>
              <a:rPr lang="en-US" sz="1200" dirty="0"/>
              <a:t> </a:t>
            </a:r>
            <a:r>
              <a:rPr lang="en-US" sz="1200" dirty="0" err="1"/>
              <a:t>pištoljske</a:t>
            </a:r>
            <a:r>
              <a:rPr lang="en-US" sz="1200" dirty="0"/>
              <a:t> </a:t>
            </a:r>
            <a:r>
              <a:rPr lang="en-US" sz="1200" dirty="0" err="1"/>
              <a:t>municije</a:t>
            </a:r>
            <a:r>
              <a:rPr lang="en-US" sz="1200" dirty="0"/>
              <a:t> cal.9mm;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- 50 </a:t>
            </a:r>
            <a:r>
              <a:rPr lang="en-US" sz="1200" dirty="0" err="1"/>
              <a:t>komada</a:t>
            </a:r>
            <a:r>
              <a:rPr lang="en-US" sz="1200" dirty="0"/>
              <a:t> </a:t>
            </a:r>
            <a:r>
              <a:rPr lang="en-US" sz="1200" dirty="0" err="1"/>
              <a:t>municije</a:t>
            </a:r>
            <a:r>
              <a:rPr lang="en-US" sz="1200" dirty="0"/>
              <a:t> „S&amp;W“;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dva</a:t>
            </a:r>
            <a:r>
              <a:rPr lang="en-US" sz="1200" dirty="0"/>
              <a:t> </a:t>
            </a:r>
            <a:r>
              <a:rPr lang="en-US" sz="1200" dirty="0" err="1"/>
              <a:t>kodirana</a:t>
            </a:r>
            <a:r>
              <a:rPr lang="en-US" sz="1200" dirty="0"/>
              <a:t> </a:t>
            </a:r>
            <a:r>
              <a:rPr lang="en-US" sz="1200" dirty="0" err="1"/>
              <a:t>mobilna</a:t>
            </a:r>
            <a:r>
              <a:rPr lang="en-US" sz="1200" dirty="0"/>
              <a:t> </a:t>
            </a:r>
            <a:r>
              <a:rPr lang="en-US" sz="1200" dirty="0" err="1"/>
              <a:t>telefona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„BlackBerry“,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pet </a:t>
            </a:r>
            <a:r>
              <a:rPr lang="en-US" sz="1200" dirty="0" err="1"/>
              <a:t>mobilnih</a:t>
            </a:r>
            <a:r>
              <a:rPr lang="en-US" sz="1200" dirty="0"/>
              <a:t> </a:t>
            </a:r>
            <a:r>
              <a:rPr lang="en-US" sz="1200" dirty="0" err="1"/>
              <a:t>telefona</a:t>
            </a:r>
            <a:r>
              <a:rPr lang="en-US" sz="1200" dirty="0"/>
              <a:t>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više</a:t>
            </a:r>
            <a:r>
              <a:rPr lang="en-US" sz="1200" dirty="0"/>
              <a:t> SIM </a:t>
            </a:r>
            <a:r>
              <a:rPr lang="en-US" sz="1200" dirty="0" err="1"/>
              <a:t>kartica</a:t>
            </a:r>
            <a:r>
              <a:rPr lang="en-US" sz="1200" dirty="0"/>
              <a:t>;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dva</a:t>
            </a:r>
            <a:r>
              <a:rPr lang="en-US" sz="1200" dirty="0"/>
              <a:t> </a:t>
            </a:r>
            <a:r>
              <a:rPr lang="en-US" sz="1200" dirty="0" err="1"/>
              <a:t>računara</a:t>
            </a:r>
            <a:r>
              <a:rPr lang="en-US" sz="1200" dirty="0"/>
              <a:t>; </a:t>
            </a:r>
            <a:r>
              <a:rPr lang="en-US" sz="1200" dirty="0" err="1"/>
              <a:t>i</a:t>
            </a:r>
            <a:r>
              <a:rPr lang="en-US" sz="1200" dirty="0"/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dva</a:t>
            </a:r>
            <a:r>
              <a:rPr lang="en-US" sz="1200" dirty="0"/>
              <a:t> </a:t>
            </a:r>
            <a:r>
              <a:rPr lang="en-US" sz="1200" dirty="0" err="1"/>
              <a:t>pmv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„Mercedes“ </a:t>
            </a:r>
            <a:r>
              <a:rPr lang="en-US" sz="1200" dirty="0" err="1"/>
              <a:t>i</a:t>
            </a:r>
            <a:r>
              <a:rPr lang="en-US" sz="1200" dirty="0"/>
              <a:t> „Nissan Juke“.</a:t>
            </a:r>
            <a:endParaRPr lang="en-US" sz="1200" dirty="0"/>
          </a:p>
        </p:txBody>
      </p:sp>
      <p:pic>
        <p:nvPicPr>
          <p:cNvPr id="3078" name="Picture 6" descr="Peta akcija u borbi protiv OKG: Danas izvršeni pretresi na 11 lokacija; privedeno više članova OKG i BIL od kojih je jedno lišeno slobode; oduzeti skupocjeni automobili, oružje, droga i ugovori za koje se sumnja da su zelenašk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673811"/>
            <a:ext cx="2025502" cy="27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0915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827</Words>
  <Application>Microsoft Office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2_Metro</vt:lpstr>
      <vt:lpstr>PowerPoint Presentation</vt:lpstr>
      <vt:lpstr>Planiranje/implementacija nove legislative u SALW kontroli</vt:lpstr>
      <vt:lpstr>PowerPoint Presentation</vt:lpstr>
      <vt:lpstr>Sprovođenje SALW aktivnosti</vt:lpstr>
      <vt:lpstr>Uništavanje oružja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Početi barem ovako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1</cp:lastModifiedBy>
  <cp:revision>57</cp:revision>
  <dcterms:created xsi:type="dcterms:W3CDTF">2006-08-16T00:00:00Z</dcterms:created>
  <dcterms:modified xsi:type="dcterms:W3CDTF">2017-11-20T11:57:22Z</dcterms:modified>
</cp:coreProperties>
</file>