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70" r:id="rId3"/>
    <p:sldId id="308" r:id="rId4"/>
    <p:sldId id="287" r:id="rId5"/>
    <p:sldId id="302" r:id="rId6"/>
    <p:sldId id="257" r:id="rId7"/>
    <p:sldId id="301" r:id="rId8"/>
    <p:sldId id="288" r:id="rId9"/>
    <p:sldId id="276" r:id="rId10"/>
    <p:sldId id="312" r:id="rId11"/>
    <p:sldId id="309" r:id="rId12"/>
    <p:sldId id="258" r:id="rId13"/>
    <p:sldId id="304" r:id="rId14"/>
    <p:sldId id="293" r:id="rId15"/>
    <p:sldId id="296" r:id="rId16"/>
    <p:sldId id="305" r:id="rId17"/>
    <p:sldId id="310" r:id="rId18"/>
    <p:sldId id="311" r:id="rId19"/>
    <p:sldId id="307" r:id="rId20"/>
    <p:sldId id="30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18" autoAdjust="0"/>
    <p:restoredTop sz="94675" autoAdjust="0"/>
  </p:normalViewPr>
  <p:slideViewPr>
    <p:cSldViewPr>
      <p:cViewPr varScale="1">
        <p:scale>
          <a:sx n="87" d="100"/>
          <a:sy n="87" d="100"/>
        </p:scale>
        <p:origin x="129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6D7D843-D172-496D-A0C6-4713273AD47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byDFjE5z9c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bs-Latn-BA" dirty="0" smtClean="0"/>
              <a:t>Novembar 2017. godine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888432"/>
          </a:xfr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s-Latn-BA" dirty="0">
                <a:solidFill>
                  <a:schemeClr val="tx1"/>
                </a:solidFill>
                <a:effectLst/>
              </a:rPr>
              <a:t>STRATEGIJA ZA KONTROLU MALOG I LAKOG ORUŽJA U </a:t>
            </a:r>
            <a:r>
              <a:rPr lang="bs-Latn-BA" dirty="0" smtClean="0">
                <a:solidFill>
                  <a:schemeClr val="tx1"/>
                </a:solidFill>
                <a:effectLst/>
              </a:rPr>
              <a:t>BIH</a:t>
            </a:r>
            <a:br>
              <a:rPr lang="bs-Latn-BA" dirty="0" smtClean="0">
                <a:solidFill>
                  <a:schemeClr val="tx1"/>
                </a:solidFill>
                <a:effectLst/>
              </a:rPr>
            </a:br>
            <a:r>
              <a:rPr lang="bs-Latn-BA" dirty="0" smtClean="0">
                <a:solidFill>
                  <a:schemeClr val="tx1"/>
                </a:solidFill>
                <a:effectLst/>
              </a:rPr>
              <a:t>(2016-2020)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84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byDFjE5z9c"/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5088" y="1412776"/>
            <a:ext cx="716879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32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bs-Latn-BA" dirty="0" smtClean="0"/>
              <a:t>29.04.2017 u Banja Luci uništeno je 2.315 komada SALW-a i 3.344 dijelova i komponenti</a:t>
            </a:r>
          </a:p>
          <a:p>
            <a:pPr algn="just"/>
            <a:r>
              <a:rPr lang="bs-Latn-BA" dirty="0" smtClean="0"/>
              <a:t>09.07.2017 godine u Banja Luci uništeno je 1.450 komada SALW-a i 1.070 dijelova i komponenti</a:t>
            </a:r>
          </a:p>
          <a:p>
            <a:pPr algn="just"/>
            <a:r>
              <a:rPr lang="bs-Latn-BA" dirty="0" smtClean="0"/>
              <a:t>Ukupno u 2017.godini uništeno je 3765 komada SALW-a i 4414 dijelova i komponenti;</a:t>
            </a:r>
          </a:p>
          <a:p>
            <a:pPr algn="just"/>
            <a:r>
              <a:rPr lang="bs-Latn-BA" dirty="0" smtClean="0"/>
              <a:t>U decembru 2017. godine planirana je još jedna akcija uništavanja (UKUPNO oko 9.000 komada i dijelova).</a:t>
            </a:r>
          </a:p>
          <a:p>
            <a:pPr algn="just"/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60310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001736"/>
          </a:xfr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hr-HR" sz="2900" b="1" u="sng" dirty="0">
                <a:solidFill>
                  <a:schemeClr val="tx1"/>
                </a:solidFill>
              </a:rPr>
              <a:t>Programski cilj 2.2. podizanje svijesti o rizicima SALW-a;</a:t>
            </a:r>
            <a:endParaRPr lang="bs-Latn-BA" sz="2900" dirty="0">
              <a:solidFill>
                <a:schemeClr val="tx1"/>
              </a:solidFill>
            </a:endParaRPr>
          </a:p>
          <a:p>
            <a:pPr algn="just"/>
            <a:r>
              <a:rPr lang="hr-HR" sz="2900" dirty="0" smtClean="0">
                <a:solidFill>
                  <a:schemeClr val="tx1"/>
                </a:solidFill>
              </a:rPr>
              <a:t>Ministarstvo </a:t>
            </a:r>
            <a:r>
              <a:rPr lang="hr-HR" sz="2900" dirty="0">
                <a:solidFill>
                  <a:schemeClr val="tx1"/>
                </a:solidFill>
              </a:rPr>
              <a:t>sigurnosti Bosne i Hercegovine je kroz obraćanja ministra i zamjenika ministra i predstavnika u KO SALW, na svim događajima i obraćanjima, a u cilju podizanja svijesti građana, ukazivalo na problem nelegalnog oružja i minsko eksplozivnih sredstava u Bosni i Hercegovine.</a:t>
            </a:r>
            <a:endParaRPr lang="bs-Latn-BA" sz="2900" dirty="0">
              <a:solidFill>
                <a:schemeClr val="tx1"/>
              </a:solidFill>
            </a:endParaRPr>
          </a:p>
          <a:p>
            <a:pPr algn="just"/>
            <a:r>
              <a:rPr lang="hr-HR" sz="2900" dirty="0">
                <a:solidFill>
                  <a:schemeClr val="tx1"/>
                </a:solidFill>
              </a:rPr>
              <a:t>Kroz nadležnu organizaciju Ministarstva sigurnosti Bosne i Hercegovine, a u saradnji sa međunarodnim organizacijama u Bosni i Hercegovini, provedene su aktivnosti u značajnom broju osnovnih škola i općina, gdje se, u prvom redu učenicima, nastavnicima i građanima, govorilo o opasnostima od minsko-eksplozivnih sredstava i oružja. </a:t>
            </a:r>
            <a:endParaRPr lang="bs-Latn-BA" sz="2900" dirty="0">
              <a:solidFill>
                <a:schemeClr val="tx1"/>
              </a:solidFill>
            </a:endParaRPr>
          </a:p>
          <a:p>
            <a:endParaRPr lang="bs-Latn-BA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07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908720"/>
            <a:ext cx="7200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s-Latn-BA" sz="2400" dirty="0" smtClean="0"/>
              <a:t>U drugoj polovini avgusta 2017. godine, održana prezentacija u </a:t>
            </a:r>
            <a:r>
              <a:rPr lang="bs-Latn-BA" sz="2400" dirty="0" smtClean="0"/>
              <a:t>Policiji Brčko Distrikta BiH polaznicima </a:t>
            </a:r>
            <a:r>
              <a:rPr lang="bs-Latn-BA" sz="2400" dirty="0" smtClean="0"/>
              <a:t>ljetne policijske škole;</a:t>
            </a:r>
          </a:p>
          <a:p>
            <a:pPr algn="just"/>
            <a:r>
              <a:rPr lang="bs-Latn-BA" sz="2400" dirty="0" smtClean="0"/>
              <a:t>Četvrtu </a:t>
            </a:r>
            <a:r>
              <a:rPr lang="bs-Latn-BA" sz="2400" dirty="0"/>
              <a:t>godinu zaredom Policija Brčko distrikta organizuje Ljetnu policijsku školu i ona je plod saradnje Policije sa Vladom Brčko distrikta, Misijom OSCE-a u BiH i Crvenim krstom Brčko distrikta. Glavni cilj joj je primarna prevencija.</a:t>
            </a:r>
          </a:p>
          <a:p>
            <a:pPr algn="just"/>
            <a:r>
              <a:rPr lang="bs-Latn-BA" sz="2400" dirty="0" smtClean="0"/>
              <a:t>Mladi </a:t>
            </a:r>
            <a:r>
              <a:rPr lang="bs-Latn-BA" sz="2400" dirty="0"/>
              <a:t>ljudi koji su polaznici Ljetne policijske škole </a:t>
            </a:r>
            <a:r>
              <a:rPr lang="bs-Latn-BA" sz="2400" dirty="0" smtClean="0"/>
              <a:t>su se upoznali </a:t>
            </a:r>
            <a:r>
              <a:rPr lang="bs-Latn-BA" sz="2400" dirty="0"/>
              <a:t>sa radom Policije Brčko distrikta, </a:t>
            </a:r>
            <a:r>
              <a:rPr lang="bs-Latn-BA" sz="2400" dirty="0" smtClean="0"/>
              <a:t>a tokom </a:t>
            </a:r>
            <a:r>
              <a:rPr lang="bs-Latn-BA" sz="2400" dirty="0"/>
              <a:t>tri dana </a:t>
            </a:r>
            <a:r>
              <a:rPr lang="bs-Latn-BA" sz="2400" dirty="0" smtClean="0"/>
              <a:t>obrađena su  </a:t>
            </a:r>
            <a:r>
              <a:rPr lang="bs-Latn-BA" sz="2400" dirty="0"/>
              <a:t>tri </a:t>
            </a:r>
            <a:r>
              <a:rPr lang="bs-Latn-BA" sz="2400" dirty="0" smtClean="0"/>
              <a:t>modula u okviru kojih je izvršena prezentacija SALW Strategije u BIH.</a:t>
            </a:r>
            <a:endParaRPr lang="bs-Latn-BA" sz="2400" dirty="0"/>
          </a:p>
        </p:txBody>
      </p:sp>
    </p:spTree>
    <p:extLst>
      <p:ext uri="{BB962C8B-B14F-4D97-AF65-F5344CB8AC3E}">
        <p14:creationId xmlns:p14="http://schemas.microsoft.com/office/powerpoint/2010/main" val="394178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116632"/>
            <a:ext cx="7128792" cy="5335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1478915" algn="l"/>
              </a:tabLst>
            </a:pP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2.4 „Unaprjeđenje kapaciteta za čuvanje, skladištenje i uništavanje SALW-a u policijskim agencijama“ </a:t>
            </a:r>
            <a:endParaRPr lang="bs-Latn-B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hr-HR" sz="240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hr-H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 predstavnicima SEESAC-a </a:t>
            </a:r>
            <a:r>
              <a:rPr lang="hr-HR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izvršen je obilazak </a:t>
            </a:r>
            <a:r>
              <a:rPr lang="hr-H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skladišta u ministarstvima unutrašnjih poslova u Bosni i Hercegovini, radi utvrđivanja trenutnog stanja i prijedloga za unapređenje standarda za čuvanje oružja i municije u skladištima policijskih agencija u </a:t>
            </a:r>
            <a:r>
              <a:rPr lang="hr-HR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BiH.</a:t>
            </a:r>
            <a:endParaRPr lang="bs-Latn-BA" sz="24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bs-Latn-BA" sz="2400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bs-Latn-BA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Jedan broj</a:t>
            </a:r>
            <a:r>
              <a:rPr lang="hr-HR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skladišta </a:t>
            </a:r>
            <a:r>
              <a:rPr lang="hr-HR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koji ne </a:t>
            </a:r>
            <a:r>
              <a:rPr lang="hr-H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zadovoljavaju ni minimalne uslove za čuvanje SALW </a:t>
            </a:r>
            <a:r>
              <a:rPr lang="hr-HR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 su određeni za rekonstrukciju (Posavski </a:t>
            </a:r>
            <a:r>
              <a:rPr lang="hr-H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kanton, MUP KS i MUP </a:t>
            </a:r>
            <a:r>
              <a:rPr lang="hr-HR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HNK, MUP RS); </a:t>
            </a:r>
            <a:endParaRPr lang="bs-Latn-BA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997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505792"/>
          </a:xfrm>
        </p:spPr>
        <p:txBody>
          <a:bodyPr>
            <a:normAutofit/>
          </a:bodyPr>
          <a:lstStyle/>
          <a:p>
            <a:pPr algn="just"/>
            <a:r>
              <a:rPr lang="hr-HR" sz="2400" b="1" dirty="0"/>
              <a:t>Cilj 4. MEĐUNARODNA I REGIONALNA SARADNJA I SARADNJA SA NEVLADINIM ORGANIZACIJAMA</a:t>
            </a:r>
            <a:endParaRPr lang="bs-Latn-BA" sz="2400" dirty="0"/>
          </a:p>
          <a:p>
            <a:endParaRPr lang="bs-Latn-BA" dirty="0" smtClean="0"/>
          </a:p>
          <a:p>
            <a:r>
              <a:rPr lang="bs-Latn-BA" dirty="0" smtClean="0"/>
              <a:t>PROJEKAT SIRAS – Jačanje kapaciteta u borbi protiv ilegalne trgovine oružjem-web dark </a:t>
            </a:r>
          </a:p>
          <a:p>
            <a:r>
              <a:rPr lang="bs-Latn-BA" dirty="0" smtClean="0"/>
              <a:t>PROJEKAT CIAT-Projekat za borbu protiv ilegalne trgovine oružjem</a:t>
            </a:r>
          </a:p>
          <a:p>
            <a:pPr marL="45720" indent="0">
              <a:buNone/>
            </a:pPr>
            <a:r>
              <a:rPr lang="bs-Latn-BA" dirty="0"/>
              <a:t> </a:t>
            </a:r>
            <a:r>
              <a:rPr lang="bs-Latn-BA" dirty="0" smtClean="0"/>
              <a:t> Saradnja SR Njemačke-UNDP-Granična policija BIH-projekat vrijedan 500.000 EUR.</a:t>
            </a:r>
          </a:p>
          <a:p>
            <a:pPr marL="45720" indent="0">
              <a:buNone/>
            </a:pPr>
            <a:r>
              <a:rPr lang="bs-Latn-BA" dirty="0" smtClean="0"/>
              <a:t>Cilj projekta osposobljavanje Granične policije BiH na sprečavanju, identifikaciji i borbi protiv ilegalne trgovine vatrenim oružjem.</a:t>
            </a:r>
          </a:p>
          <a:p>
            <a:pPr marL="45720" indent="0">
              <a:buNone/>
            </a:pPr>
            <a:endParaRPr lang="bs-Latn-BA" dirty="0" smtClean="0"/>
          </a:p>
          <a:p>
            <a:pPr marL="45720" indent="0">
              <a:buNone/>
            </a:pPr>
            <a:endParaRPr lang="bs-Latn-BA" dirty="0" smtClean="0"/>
          </a:p>
          <a:p>
            <a:pPr marL="45720" indent="0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172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1124744"/>
            <a:ext cx="67687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hr-HR" sz="2400" dirty="0" smtClean="0"/>
          </a:p>
          <a:p>
            <a:pPr algn="just"/>
            <a:endParaRPr lang="hr-HR" sz="2400" dirty="0"/>
          </a:p>
          <a:p>
            <a:pPr algn="just"/>
            <a:endParaRPr lang="hr-HR" sz="2400" dirty="0" smtClean="0"/>
          </a:p>
          <a:p>
            <a:pPr algn="just"/>
            <a:endParaRPr lang="hr-HR" sz="2400" dirty="0"/>
          </a:p>
          <a:p>
            <a:pPr algn="just"/>
            <a:r>
              <a:rPr lang="hr-HR" sz="2400" dirty="0" smtClean="0"/>
              <a:t>Redovno </a:t>
            </a:r>
            <a:r>
              <a:rPr lang="hr-HR" sz="2400" dirty="0"/>
              <a:t>su provođene aktivnosi na ispunjavanju obaveza prema međunarodnim organizacijama (UN/OSCE), kao i Sekretarijatu ATT. Kroz proces izvještavanja umnogome je unapređena transparentnost u ovoj oblasti, ali i međunarodna reputacija Bosne i Hercegovine</a:t>
            </a:r>
            <a:r>
              <a:rPr lang="hr-HR" sz="2400" dirty="0" smtClean="0"/>
              <a:t>.</a:t>
            </a:r>
            <a:endParaRPr lang="bs-Latn-BA" sz="2400" dirty="0"/>
          </a:p>
        </p:txBody>
      </p:sp>
    </p:spTree>
    <p:extLst>
      <p:ext uri="{BB962C8B-B14F-4D97-AF65-F5344CB8AC3E}">
        <p14:creationId xmlns:p14="http://schemas.microsoft.com/office/powerpoint/2010/main" val="539711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340767"/>
            <a:ext cx="74888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s-Latn-BA" dirty="0" smtClean="0">
              <a:latin typeface="Arial" panose="020B0604020202020204" pitchFamily="34" charset="0"/>
            </a:endParaRPr>
          </a:p>
          <a:p>
            <a:r>
              <a:rPr lang="bs-Latn-BA" dirty="0" smtClean="0">
                <a:latin typeface="Arial" panose="020B0604020202020204" pitchFamily="34" charset="0"/>
              </a:rPr>
              <a:t>- </a:t>
            </a:r>
            <a:r>
              <a:rPr lang="bs-Latn-BA" sz="2800" dirty="0" smtClean="0">
                <a:latin typeface="Arial" panose="020B0604020202020204" pitchFamily="34" charset="0"/>
              </a:rPr>
              <a:t>INFORMACIJA O STANJU SIGURNOSTI U BIH ZA 2016. GODINU</a:t>
            </a:r>
            <a:endParaRPr lang="bs-Latn-BA" sz="2800" dirty="0">
              <a:latin typeface="Arial" panose="020B0604020202020204" pitchFamily="34" charset="0"/>
            </a:endParaRPr>
          </a:p>
          <a:p>
            <a:endParaRPr lang="bs-Latn-BA" dirty="0" smtClean="0">
              <a:latin typeface="Arial" panose="020B0604020202020204" pitchFamily="34" charset="0"/>
            </a:endParaRPr>
          </a:p>
          <a:p>
            <a:pPr algn="just"/>
            <a:r>
              <a:rPr lang="bs-Latn-BA" sz="2800" dirty="0" smtClean="0">
                <a:latin typeface="Arial" panose="020B0604020202020204" pitchFamily="34" charset="0"/>
              </a:rPr>
              <a:t>Smanjen </a:t>
            </a:r>
            <a:r>
              <a:rPr lang="bs-Latn-BA" sz="2800" dirty="0">
                <a:latin typeface="Arial" panose="020B0604020202020204" pitchFamily="34" charset="0"/>
              </a:rPr>
              <a:t>je broj registriranih krivičnih djela (KD) </a:t>
            </a:r>
            <a:r>
              <a:rPr lang="bs-Latn-BA" sz="2800" dirty="0" smtClean="0">
                <a:latin typeface="Arial" panose="020B0604020202020204" pitchFamily="34" charset="0"/>
              </a:rPr>
              <a:t>iz </a:t>
            </a:r>
            <a:r>
              <a:rPr lang="bs-Latn-BA" sz="2800" dirty="0">
                <a:latin typeface="Arial" panose="020B0604020202020204" pitchFamily="34" charset="0"/>
              </a:rPr>
              <a:t>oblasti ilegalnog posjedovanja i trgovine </a:t>
            </a:r>
            <a:r>
              <a:rPr lang="bs-Latn-BA" sz="2800" dirty="0" smtClean="0">
                <a:latin typeface="Arial" panose="020B0604020202020204" pitchFamily="34" charset="0"/>
              </a:rPr>
              <a:t>oružja na nivou </a:t>
            </a:r>
            <a:r>
              <a:rPr lang="bs-Latn-BA" sz="2800" dirty="0">
                <a:latin typeface="Arial" panose="020B0604020202020204" pitchFamily="34" charset="0"/>
              </a:rPr>
              <a:t>Bosne i Hercegovine u 2016. godini u odnosu na prethodnu godinu za </a:t>
            </a:r>
            <a:r>
              <a:rPr lang="bs-Latn-BA" sz="2800" dirty="0" smtClean="0">
                <a:latin typeface="Arial" panose="020B0604020202020204" pitchFamily="34" charset="0"/>
              </a:rPr>
              <a:t>- 12%.</a:t>
            </a:r>
          </a:p>
          <a:p>
            <a:endParaRPr lang="bs-Latn-BA" sz="28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669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908720"/>
            <a:ext cx="5814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s-Latn-BA" sz="2400" b="1" dirty="0"/>
              <a:t>Oduzeto oružje, streljivo, eksplozivna </a:t>
            </a:r>
            <a:r>
              <a:rPr lang="bs-Latn-BA" sz="2400" b="1" dirty="0" smtClean="0"/>
              <a:t>sredstva – 2016. godina</a:t>
            </a:r>
            <a:endParaRPr lang="bs-Latn-BA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043608" y="1844824"/>
            <a:ext cx="73448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s-Latn-BA" sz="2400" dirty="0" smtClean="0">
                <a:latin typeface="Arial" panose="020B0604020202020204" pitchFamily="34" charset="0"/>
              </a:rPr>
              <a:t>Pronađena </a:t>
            </a:r>
            <a:r>
              <a:rPr lang="bs-Latn-BA" sz="2400" dirty="0">
                <a:latin typeface="Arial" panose="020B0604020202020204" pitchFamily="34" charset="0"/>
              </a:rPr>
              <a:t>je i privremeno oduzeta </a:t>
            </a:r>
            <a:r>
              <a:rPr lang="bs-Latn-BA" sz="2400" dirty="0" smtClean="0">
                <a:latin typeface="Arial" panose="020B0604020202020204" pitchFamily="34" charset="0"/>
              </a:rPr>
              <a:t>određena </a:t>
            </a:r>
            <a:r>
              <a:rPr lang="bs-Latn-BA" sz="2400" dirty="0">
                <a:latin typeface="Arial" panose="020B0604020202020204" pitchFamily="34" charset="0"/>
              </a:rPr>
              <a:t>količina različitih vrsta </a:t>
            </a:r>
            <a:r>
              <a:rPr lang="bs-Latn-BA" sz="2400" dirty="0" smtClean="0">
                <a:latin typeface="Arial" panose="020B0604020202020204" pitchFamily="34" charset="0"/>
              </a:rPr>
              <a:t>oružja i municije. Nadležnim tužilaštvima je podneseno 8 izvještaja (2015-13), za izvršenih 8 krivičnih djela (2015-15), za koja je prijavljeno 7 lica (2015-5) od koji je 5 državljana BiH, 1 državljanin Turske i 1 nepoznato lice.</a:t>
            </a:r>
          </a:p>
          <a:p>
            <a:pPr algn="just"/>
            <a:endParaRPr lang="bs-Latn-BA" sz="2400" dirty="0" smtClean="0">
              <a:latin typeface="Arial" panose="020B0604020202020204" pitchFamily="34" charset="0"/>
            </a:endParaRPr>
          </a:p>
          <a:p>
            <a:pPr algn="just"/>
            <a:r>
              <a:rPr lang="bs-Latn-BA" sz="2400" dirty="0" smtClean="0">
                <a:latin typeface="Arial" panose="020B0604020202020204" pitchFamily="34" charset="0"/>
              </a:rPr>
              <a:t>Privremeno je oduzeto 3.741 komad municije različitog kalibra (2015-1.512). </a:t>
            </a:r>
            <a:endParaRPr lang="bs-Latn-BA" sz="2400" dirty="0">
              <a:latin typeface="Arial" panose="020B0604020202020204" pitchFamily="34" charset="0"/>
            </a:endParaRPr>
          </a:p>
          <a:p>
            <a:endParaRPr lang="bs-Latn-BA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2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988840"/>
            <a:ext cx="69847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s-Latn-BA" sz="2400" dirty="0" smtClean="0"/>
              <a:t>Planirano za zadnji kvartal 2017. godine:</a:t>
            </a:r>
          </a:p>
          <a:p>
            <a:endParaRPr lang="bs-Latn-BA" sz="2400" dirty="0" smtClean="0"/>
          </a:p>
          <a:p>
            <a:pPr marL="457200" indent="-457200" algn="just">
              <a:buFontTx/>
              <a:buChar char="-"/>
            </a:pPr>
            <a:r>
              <a:rPr lang="bs-Latn-BA" sz="2400" dirty="0" smtClean="0"/>
              <a:t>Nastavak aktivnosti </a:t>
            </a:r>
            <a:r>
              <a:rPr lang="bs-Latn-BA" sz="2400" dirty="0"/>
              <a:t>na modernizaciji skladišta </a:t>
            </a:r>
            <a:r>
              <a:rPr lang="bs-Latn-BA" sz="2400" dirty="0" smtClean="0"/>
              <a:t>policijskih agencija</a:t>
            </a:r>
            <a:r>
              <a:rPr lang="bs-Latn-BA" sz="2400" dirty="0"/>
              <a:t> </a:t>
            </a:r>
            <a:r>
              <a:rPr lang="bs-Latn-BA" sz="2400" dirty="0" smtClean="0"/>
              <a:t>(Tender, opremanje); </a:t>
            </a:r>
          </a:p>
          <a:p>
            <a:pPr marL="457200" indent="-457200" algn="just">
              <a:buFontTx/>
              <a:buChar char="-"/>
            </a:pPr>
            <a:r>
              <a:rPr lang="bs-Latn-BA" sz="2400" dirty="0" smtClean="0"/>
              <a:t>Nastavak usklađivanja </a:t>
            </a:r>
            <a:r>
              <a:rPr lang="bs-Latn-BA" sz="2400" dirty="0"/>
              <a:t>zakonodavstva, </a:t>
            </a:r>
            <a:endParaRPr lang="bs-Latn-BA" sz="2400" dirty="0" smtClean="0"/>
          </a:p>
          <a:p>
            <a:pPr marL="457200" indent="-457200" algn="just">
              <a:buFontTx/>
              <a:buChar char="-"/>
            </a:pPr>
            <a:r>
              <a:rPr lang="bs-Latn-BA" sz="2400" dirty="0" smtClean="0"/>
              <a:t>nastavka </a:t>
            </a:r>
            <a:r>
              <a:rPr lang="bs-Latn-BA" sz="2400" dirty="0"/>
              <a:t>projekta explode, i drugih značajnih projekata</a:t>
            </a:r>
            <a:r>
              <a:rPr lang="bs-Latn-BA" sz="2400" dirty="0" smtClean="0"/>
              <a:t>...</a:t>
            </a:r>
          </a:p>
          <a:p>
            <a:pPr marL="457200" indent="-457200" algn="just">
              <a:buFontTx/>
              <a:buChar char="-"/>
            </a:pPr>
            <a:r>
              <a:rPr lang="bs-Latn-BA" sz="2400" dirty="0" smtClean="0"/>
              <a:t>Podrška kroz projekat SEESAC.., UNDP, i dr.</a:t>
            </a:r>
            <a:endParaRPr lang="bs-Latn-BA" sz="2400" dirty="0"/>
          </a:p>
        </p:txBody>
      </p:sp>
    </p:spTree>
    <p:extLst>
      <p:ext uri="{BB962C8B-B14F-4D97-AF65-F5344CB8AC3E}">
        <p14:creationId xmlns:p14="http://schemas.microsoft.com/office/powerpoint/2010/main" val="1494648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353664"/>
          </a:xfrm>
        </p:spPr>
        <p:txBody>
          <a:bodyPr>
            <a:normAutofit/>
          </a:bodyPr>
          <a:lstStyle/>
          <a:p>
            <a:endParaRPr lang="bs-Latn-BA" dirty="0" smtClean="0"/>
          </a:p>
          <a:p>
            <a:pPr marL="45720" indent="0">
              <a:buNone/>
            </a:pPr>
            <a:r>
              <a:rPr lang="bs-Latn-BA" b="1" dirty="0" smtClean="0"/>
              <a:t>                          </a:t>
            </a:r>
            <a:r>
              <a:rPr lang="bs-Latn-BA" b="1" dirty="0" smtClean="0">
                <a:solidFill>
                  <a:schemeClr val="tx1"/>
                </a:solidFill>
              </a:rPr>
              <a:t>S A D R Ž A J </a:t>
            </a:r>
          </a:p>
          <a:p>
            <a:pPr marL="45720" indent="0">
              <a:buNone/>
            </a:pPr>
            <a:endParaRPr lang="bs-Latn-BA" b="1" dirty="0" smtClean="0">
              <a:solidFill>
                <a:schemeClr val="tx1"/>
              </a:solidFill>
            </a:endParaRPr>
          </a:p>
          <a:p>
            <a:pPr lvl="0" algn="just"/>
            <a:r>
              <a:rPr lang="bs-Latn-BA" sz="2800" dirty="0" smtClean="0"/>
              <a:t>AKTIVNOSTI IZVRŠENE U PERIODU NAKON POSLJEDNJEG REGIONALNOG SASTANKA ODRŽANOG NA JAHORINI</a:t>
            </a:r>
            <a:endParaRPr lang="bs-Latn-BA" sz="2800" dirty="0"/>
          </a:p>
          <a:p>
            <a:pPr marL="45720" lvl="0" indent="0" algn="just">
              <a:buNone/>
            </a:pPr>
            <a:r>
              <a:rPr lang="bs-Latn-BA" sz="2800" dirty="0" smtClean="0"/>
              <a:t>  - MAJ – NOVEMBAR 2017. GODINA- </a:t>
            </a:r>
            <a:endParaRPr lang="bs-Latn-BA" sz="2800" dirty="0"/>
          </a:p>
          <a:p>
            <a:pPr marL="45720" indent="0">
              <a:buNone/>
            </a:pPr>
            <a:endParaRPr lang="bs-Latn-BA" b="1" dirty="0"/>
          </a:p>
        </p:txBody>
      </p:sp>
    </p:spTree>
    <p:extLst>
      <p:ext uri="{BB962C8B-B14F-4D97-AF65-F5344CB8AC3E}">
        <p14:creationId xmlns:p14="http://schemas.microsoft.com/office/powerpoint/2010/main" val="209047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425672"/>
          </a:xfrm>
        </p:spPr>
        <p:txBody>
          <a:bodyPr>
            <a:normAutofit/>
          </a:bodyPr>
          <a:lstStyle/>
          <a:p>
            <a:endParaRPr lang="bs-Latn-BA" sz="2400" dirty="0" smtClean="0"/>
          </a:p>
          <a:p>
            <a:r>
              <a:rPr lang="bs-Latn-BA" sz="2400" dirty="0" smtClean="0"/>
              <a:t>HVALA NA PAŽNJI!</a:t>
            </a:r>
          </a:p>
          <a:p>
            <a:endParaRPr lang="bs-Latn-BA" sz="2400" dirty="0" smtClean="0"/>
          </a:p>
          <a:p>
            <a:r>
              <a:rPr lang="bs-Latn-BA" sz="2400" dirty="0" smtClean="0"/>
              <a:t>PITANJA????</a:t>
            </a:r>
          </a:p>
          <a:p>
            <a:endParaRPr lang="bs-Latn-BA" sz="2400" dirty="0" smtClean="0"/>
          </a:p>
          <a:p>
            <a:r>
              <a:rPr lang="bs-Latn-BA" dirty="0" smtClean="0"/>
              <a:t>Ermin Pešto – Ministarstvo sigurnosti - pomoćnik ministra za graničnu i opštu sigurnost</a:t>
            </a:r>
          </a:p>
          <a:p>
            <a:pPr marL="45720" indent="0">
              <a:buNone/>
            </a:pPr>
            <a:r>
              <a:rPr lang="bs-Latn-BA" dirty="0" smtClean="0"/>
              <a:t>- Državni koordinator za malo i lako oružje u BiH</a:t>
            </a:r>
          </a:p>
          <a:p>
            <a:r>
              <a:rPr lang="bs-Latn-BA" dirty="0" smtClean="0"/>
              <a:t>Tel. 0038733492764, mail:ermin.pesto@msb.gov.ba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26608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bs-Latn-BA"/>
          </a:p>
        </p:txBody>
      </p:sp>
      <p:pic>
        <p:nvPicPr>
          <p:cNvPr id="4" name="Content Placeholder 3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934" y="365919"/>
            <a:ext cx="6988133" cy="612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470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3608" y="1412776"/>
            <a:ext cx="6885384" cy="4353664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U toku 2017.godine, KO SALW je održao ukupno četiri (4) zajednička sastanka.</a:t>
            </a:r>
          </a:p>
          <a:p>
            <a:r>
              <a:rPr lang="hr-HR" sz="2400" dirty="0" smtClean="0"/>
              <a:t>Realizovane </a:t>
            </a:r>
            <a:r>
              <a:rPr lang="hr-HR" sz="2400" dirty="0"/>
              <a:t>su sljedeće aktivnosti i to:</a:t>
            </a:r>
            <a:endParaRPr lang="bs-Latn-BA" sz="2400" dirty="0"/>
          </a:p>
          <a:p>
            <a:r>
              <a:rPr lang="hr-HR" sz="2400" b="1" u="sng" dirty="0"/>
              <a:t>Programski cilj 1.1. Izrada analize stanja o usklađenosti domaćeg zakonodavstva u oblasti SALW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346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124744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endParaRPr lang="hr-BA" dirty="0" smtClean="0"/>
          </a:p>
          <a:p>
            <a:pPr marL="285750" lvl="0" indent="-285750" algn="just">
              <a:buFontTx/>
              <a:buChar char="-"/>
            </a:pPr>
            <a:r>
              <a:rPr lang="hr-BA" sz="2800" dirty="0" smtClean="0"/>
              <a:t>TAIEX RADIONICA NA TEMU USKLAĐIVANJA ZAKONA O ORUŽJU U BIH;</a:t>
            </a:r>
          </a:p>
          <a:p>
            <a:pPr marL="285750" lvl="0" indent="-285750" algn="just">
              <a:buFontTx/>
              <a:buChar char="-"/>
            </a:pPr>
            <a:endParaRPr lang="hr-BA" dirty="0" smtClean="0"/>
          </a:p>
          <a:p>
            <a:pPr marL="285750" lvl="0" indent="-285750" algn="just">
              <a:buFontTx/>
              <a:buChar char="-"/>
            </a:pPr>
            <a:r>
              <a:rPr lang="hr-BA" sz="2800" dirty="0" smtClean="0"/>
              <a:t>Održana u Sarajevu 15-16.09.2017. godine, sa ciljem da se nadležna tijela u BiH upoznaju sa novim izmjenama direktive o oružju;</a:t>
            </a:r>
          </a:p>
          <a:p>
            <a:pPr marL="285750" lvl="0" indent="-285750" algn="just">
              <a:buFontTx/>
              <a:buChar char="-"/>
            </a:pPr>
            <a:r>
              <a:rPr lang="hr-BA" sz="2800" dirty="0" smtClean="0"/>
              <a:t>Tokom radionice razmjenjena iskustva u ovoj oblasti;</a:t>
            </a:r>
          </a:p>
          <a:p>
            <a:pPr marL="285750" lvl="0" indent="-285750" algn="just">
              <a:buFontTx/>
              <a:buChar char="-"/>
            </a:pPr>
            <a:r>
              <a:rPr lang="hr-BA" sz="2800" dirty="0" smtClean="0"/>
              <a:t>Urađena analiza trenutne usklađenosti Zakona o oružju u BiH;</a:t>
            </a:r>
            <a:endParaRPr lang="hr-BA" sz="2800" dirty="0"/>
          </a:p>
        </p:txBody>
      </p:sp>
    </p:spTree>
    <p:extLst>
      <p:ext uri="{BB962C8B-B14F-4D97-AF65-F5344CB8AC3E}">
        <p14:creationId xmlns:p14="http://schemas.microsoft.com/office/powerpoint/2010/main" val="2759644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165304" cy="4857720"/>
          </a:xfrm>
          <a:noFill/>
        </p:spPr>
        <p:txBody>
          <a:bodyPr>
            <a:normAutofit fontScale="25000" lnSpcReduction="20000"/>
          </a:bodyPr>
          <a:lstStyle/>
          <a:p>
            <a:endParaRPr lang="bs-Latn-BA" sz="7200" dirty="0" smtClean="0"/>
          </a:p>
          <a:p>
            <a:pPr marL="45720" indent="0" algn="just">
              <a:buNone/>
            </a:pPr>
            <a:endParaRPr lang="bs-Latn-BA" sz="7000" dirty="0" smtClean="0"/>
          </a:p>
          <a:p>
            <a:pPr marL="45720" indent="0" algn="just">
              <a:buNone/>
            </a:pPr>
            <a:r>
              <a:rPr lang="bs-Latn-BA" sz="9600" dirty="0" smtClean="0"/>
              <a:t>Devet institucija </a:t>
            </a:r>
            <a:r>
              <a:rPr lang="bs-Latn-BA" sz="9600" dirty="0"/>
              <a:t>uskladilo je zakone o oružju sa Direktivom </a:t>
            </a:r>
            <a:r>
              <a:rPr lang="hr-BA" sz="9600" dirty="0"/>
              <a:t>Savjeta </a:t>
            </a:r>
            <a:r>
              <a:rPr lang="hr-BA" sz="9600" dirty="0" smtClean="0"/>
              <a:t>br.91/477/EZZ, </a:t>
            </a:r>
            <a:r>
              <a:rPr lang="hr-BA" sz="9600" dirty="0"/>
              <a:t>i to</a:t>
            </a:r>
            <a:r>
              <a:rPr lang="bs-Latn-BA" sz="9600" dirty="0"/>
              <a:t> u pitanjima koja se odnose na definicije oružja, kategorizaciju oružja, izgled isprava o oružju i kaznene </a:t>
            </a:r>
            <a:r>
              <a:rPr lang="bs-Latn-BA" sz="9600" dirty="0" smtClean="0"/>
              <a:t>odredbe.</a:t>
            </a:r>
          </a:p>
          <a:p>
            <a:pPr marL="45720" indent="0" algn="just">
              <a:buNone/>
            </a:pPr>
            <a:r>
              <a:rPr lang="bs-Latn-BA" sz="9600" dirty="0" smtClean="0"/>
              <a:t>(</a:t>
            </a:r>
            <a:r>
              <a:rPr lang="bs-Latn-BA" sz="9600" dirty="0"/>
              <a:t>Kanton 10, </a:t>
            </a:r>
            <a:r>
              <a:rPr lang="bs-Latn-BA" sz="9600" dirty="0" smtClean="0"/>
              <a:t>Hercegovačko-neretvanski kanton, Zapadnohercegovački kanton, Tuzlanski kanton</a:t>
            </a:r>
            <a:r>
              <a:rPr lang="bs-Latn-BA" sz="9600" dirty="0"/>
              <a:t>, Bosansko podrinjski </a:t>
            </a:r>
            <a:r>
              <a:rPr lang="bs-Latn-BA" sz="9600" dirty="0" smtClean="0"/>
              <a:t>Kanton, </a:t>
            </a:r>
            <a:r>
              <a:rPr lang="bs-Latn-BA" sz="9600" dirty="0"/>
              <a:t>Srednjobosanski kanton, Zeničko-dobojski kanton, Republika Srpska i Brčko distrikt </a:t>
            </a:r>
            <a:r>
              <a:rPr lang="bs-Latn-BA" sz="9600" dirty="0" smtClean="0"/>
              <a:t>BiH).</a:t>
            </a:r>
            <a:endParaRPr lang="bs-Latn-BA" sz="9600" dirty="0"/>
          </a:p>
          <a:p>
            <a:endParaRPr lang="bs-Latn-BA" sz="7200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01939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052736"/>
            <a:ext cx="756084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bs-Latn-BA" dirty="0" smtClean="0"/>
          </a:p>
          <a:p>
            <a:pPr algn="just"/>
            <a:endParaRPr lang="bs-Latn-BA" sz="2000" dirty="0" smtClean="0">
              <a:latin typeface="+mj-lt"/>
            </a:endParaRPr>
          </a:p>
          <a:p>
            <a:pPr algn="just"/>
            <a:r>
              <a:rPr lang="bs-Latn-BA" sz="2800" dirty="0" smtClean="0">
                <a:latin typeface="+mj-lt"/>
              </a:rPr>
              <a:t>Posavski </a:t>
            </a:r>
            <a:r>
              <a:rPr lang="bs-Latn-BA" sz="2800" dirty="0">
                <a:latin typeface="+mj-lt"/>
              </a:rPr>
              <a:t>kanton, Kanton </a:t>
            </a:r>
            <a:r>
              <a:rPr lang="bs-Latn-BA" sz="2800" dirty="0" smtClean="0">
                <a:latin typeface="+mj-lt"/>
              </a:rPr>
              <a:t>Sarajevo i </a:t>
            </a:r>
            <a:r>
              <a:rPr lang="bs-Latn-BA" sz="2800" dirty="0">
                <a:latin typeface="+mj-lt"/>
              </a:rPr>
              <a:t>Unsko sanski kanton, </a:t>
            </a:r>
            <a:r>
              <a:rPr lang="bs-Latn-BA" sz="2800" dirty="0" smtClean="0">
                <a:latin typeface="+mj-lt"/>
              </a:rPr>
              <a:t>nisu </a:t>
            </a:r>
            <a:r>
              <a:rPr lang="bs-Latn-BA" sz="2800" dirty="0">
                <a:latin typeface="+mj-lt"/>
              </a:rPr>
              <a:t>uskladili zakone o oružju, </a:t>
            </a:r>
            <a:r>
              <a:rPr lang="bs-Latn-BA" sz="2800" dirty="0" smtClean="0">
                <a:latin typeface="+mj-lt"/>
              </a:rPr>
              <a:t>ali aktivno </a:t>
            </a:r>
            <a:r>
              <a:rPr lang="bs-Latn-BA" sz="2800" dirty="0">
                <a:latin typeface="+mj-lt"/>
              </a:rPr>
              <a:t>rade na donošenju novih zakona o oružju</a:t>
            </a:r>
            <a:r>
              <a:rPr lang="bs-Latn-BA" sz="2800" dirty="0" smtClean="0">
                <a:latin typeface="+mj-lt"/>
              </a:rPr>
              <a:t>;</a:t>
            </a:r>
          </a:p>
          <a:p>
            <a:pPr algn="just"/>
            <a:endParaRPr lang="bs-Latn-BA" sz="2800" dirty="0" smtClean="0">
              <a:latin typeface="+mj-lt"/>
            </a:endParaRPr>
          </a:p>
          <a:p>
            <a:pPr algn="just"/>
            <a:r>
              <a:rPr lang="bs-Latn-BA" sz="2800" dirty="0" smtClean="0">
                <a:latin typeface="+mj-lt"/>
              </a:rPr>
              <a:t>Kanton Sarajevo-07.02.2017. godine, Skupština kantona Sarajevo utvrdila je Nacrt Zakona o oružju i donijela zaključak da se o nacrtu Zakona provede javna rasprava. </a:t>
            </a:r>
            <a:endParaRPr lang="bs-Latn-BA" sz="2800" dirty="0">
              <a:latin typeface="+mj-lt"/>
            </a:endParaRPr>
          </a:p>
          <a:p>
            <a:pPr algn="just"/>
            <a:endParaRPr lang="bs-Latn-BA" dirty="0" smtClean="0"/>
          </a:p>
          <a:p>
            <a:pPr algn="just"/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4946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741368" cy="5145752"/>
          </a:xfrm>
        </p:spPr>
        <p:txBody>
          <a:bodyPr>
            <a:normAutofit fontScale="70000" lnSpcReduction="20000"/>
          </a:bodyPr>
          <a:lstStyle/>
          <a:p>
            <a:pPr algn="just"/>
            <a:endParaRPr lang="bs-Latn-BA" sz="2900" dirty="0" smtClean="0"/>
          </a:p>
          <a:p>
            <a:pPr algn="just"/>
            <a:r>
              <a:rPr lang="bs-Latn-BA" sz="2900" dirty="0" smtClean="0"/>
              <a:t>Nakon provedene javne rasprave sačinjen je prijedlog Zakona koji je 24.07.2017. godine, koji je upućen na mišljenje nadležnim tijelima nakon čega će biti dostavljen Vladi Kantona u daljnju proceduru;</a:t>
            </a:r>
          </a:p>
          <a:p>
            <a:pPr algn="just"/>
            <a:r>
              <a:rPr lang="bs-Latn-BA" sz="2900" dirty="0" smtClean="0"/>
              <a:t>Posavski kanton-Uprava policije sačinila prednacrt Zakona o oružju koji je u septembru 2017. godine, upućen u daljnju proceduru; </a:t>
            </a:r>
            <a:endParaRPr lang="bs-Latn-BA" sz="2900" dirty="0"/>
          </a:p>
          <a:p>
            <a:pPr algn="just"/>
            <a:r>
              <a:rPr lang="bs-Latn-BA" sz="2900" dirty="0" smtClean="0"/>
              <a:t>Unsko sanski kanton-Skupština kantona dana 03.07.2017. godine, prihvatila nacrt Zakona te zadužila MUP USK da obavi javnu raspravu. Javna rasprava održana dana 06.09.2017. godine, te se trenutno radi na izradi Prijedloga Zakona.</a:t>
            </a:r>
            <a:endParaRPr lang="bs-Latn-BA" sz="2900" dirty="0"/>
          </a:p>
          <a:p>
            <a:pPr algn="just"/>
            <a:r>
              <a:rPr lang="bs-Latn-BA" sz="2900" dirty="0" smtClean="0"/>
              <a:t>Radi se na izradi podzakonskih akata koji proizilaze iz Zakona </a:t>
            </a:r>
            <a:r>
              <a:rPr lang="bs-Latn-BA" sz="2900" dirty="0"/>
              <a:t>o obilježavanju malog oružja, lakog naoružanja i pripadajuće municije (“Službeni glasnik BiH”, broj: 83/16). 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56382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53336" cy="5505792"/>
          </a:xfrm>
        </p:spPr>
        <p:txBody>
          <a:bodyPr>
            <a:normAutofit fontScale="92500" lnSpcReduction="20000"/>
          </a:bodyPr>
          <a:lstStyle/>
          <a:p>
            <a:endParaRPr lang="hr-HR" sz="2400" b="1" u="sng" dirty="0" smtClean="0"/>
          </a:p>
          <a:p>
            <a:r>
              <a:rPr lang="hr-HR" sz="2400" b="1" u="sng" dirty="0"/>
              <a:t>Programski cilj 2.1. Praćenje statističkih podataka iz oblasti SALW;</a:t>
            </a:r>
            <a:endParaRPr lang="bs-Latn-BA" sz="2400" dirty="0"/>
          </a:p>
          <a:p>
            <a:r>
              <a:rPr lang="hr-HR" sz="2400" dirty="0" smtClean="0"/>
              <a:t>Aktivnosti na izradi regionalnog upitnika na temu SALW – održano nekoliko sastanaka </a:t>
            </a:r>
            <a:endParaRPr lang="hr-HR" sz="2400" dirty="0"/>
          </a:p>
          <a:p>
            <a:endParaRPr lang="hr-HR" sz="2400" b="1" u="sng" dirty="0" smtClean="0"/>
          </a:p>
          <a:p>
            <a:r>
              <a:rPr lang="hr-HR" sz="2400" b="1" u="sng" dirty="0" smtClean="0"/>
              <a:t>Programski </a:t>
            </a:r>
            <a:r>
              <a:rPr lang="hr-HR" sz="2400" b="1" u="sng" dirty="0"/>
              <a:t>cilj 2.3. Prikupljanje i uništavanje nelegalnog SALW-a</a:t>
            </a:r>
            <a:r>
              <a:rPr lang="hr-HR" sz="2400" b="1" u="sng" dirty="0" smtClean="0"/>
              <a:t>;</a:t>
            </a:r>
          </a:p>
          <a:p>
            <a:pPr marL="45720" indent="0">
              <a:buNone/>
            </a:pPr>
            <a:endParaRPr lang="bs-Latn-BA" sz="2400" dirty="0"/>
          </a:p>
          <a:p>
            <a:pPr algn="just"/>
            <a:r>
              <a:rPr lang="hr-HR" sz="2400" dirty="0" smtClean="0"/>
              <a:t>Kada </a:t>
            </a:r>
            <a:r>
              <a:rPr lang="hr-HR" sz="2400" dirty="0"/>
              <a:t>su u pitanju aktivnosti vezane za prikupljanje i uništavanje nelegalnog </a:t>
            </a:r>
            <a:r>
              <a:rPr lang="hr-HR" sz="2400" dirty="0" smtClean="0"/>
              <a:t>SALW-a, KO SALW u skladu sa jedinstvenim obrascem obrađuje podatke i iste prezentira kroz izvještaje...</a:t>
            </a:r>
            <a:endParaRPr lang="bs-Latn-BA" sz="1800" dirty="0"/>
          </a:p>
          <a:p>
            <a:endParaRPr lang="bs-Latn-BA" sz="1800" dirty="0" smtClean="0"/>
          </a:p>
          <a:p>
            <a:pPr marL="45720" indent="0">
              <a:buNone/>
            </a:pPr>
            <a:r>
              <a:rPr lang="bs-Latn-BA" sz="2400" dirty="0" smtClean="0">
                <a:solidFill>
                  <a:schemeClr val="tx1"/>
                </a:solidFill>
              </a:rPr>
              <a:t>  </a:t>
            </a:r>
            <a:endParaRPr lang="bs-Latn-BA" sz="2400" dirty="0" smtClean="0"/>
          </a:p>
        </p:txBody>
      </p:sp>
    </p:spTree>
    <p:extLst>
      <p:ext uri="{BB962C8B-B14F-4D97-AF65-F5344CB8AC3E}">
        <p14:creationId xmlns:p14="http://schemas.microsoft.com/office/powerpoint/2010/main" val="314718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2182</TotalTime>
  <Words>1000</Words>
  <Application>Microsoft Office PowerPoint</Application>
  <PresentationFormat>On-screen Show (4:3)</PresentationFormat>
  <Paragraphs>89</Paragraphs>
  <Slides>20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Georgia</vt:lpstr>
      <vt:lpstr>Times New Roman</vt:lpstr>
      <vt:lpstr>Trebuchet MS</vt:lpstr>
      <vt:lpstr>Slipstream</vt:lpstr>
      <vt:lpstr>STRATEGIJA ZA KONTROLU MALOG I LAKOG ORUŽJA U BIH (2016-2020)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UNDPBiH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STRATEGIJA ZA KONTROLU MALOG ORUŽJA I LAKOG NAORUŽANJA U BIH(SALW)</dc:title>
  <dc:creator>Administrator</dc:creator>
  <cp:lastModifiedBy>Ermin Pešto</cp:lastModifiedBy>
  <cp:revision>240</cp:revision>
  <dcterms:created xsi:type="dcterms:W3CDTF">2015-05-20T07:31:34Z</dcterms:created>
  <dcterms:modified xsi:type="dcterms:W3CDTF">2017-11-16T13:20:52Z</dcterms:modified>
</cp:coreProperties>
</file>