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handoutMasterIdLst>
    <p:handoutMasterId r:id="rId14"/>
  </p:handoutMasterIdLst>
  <p:sldIdLst>
    <p:sldId id="256" r:id="rId2"/>
    <p:sldId id="258" r:id="rId3"/>
    <p:sldId id="259" r:id="rId4"/>
    <p:sldId id="266" r:id="rId5"/>
    <p:sldId id="262" r:id="rId6"/>
    <p:sldId id="264" r:id="rId7"/>
    <p:sldId id="267" r:id="rId8"/>
    <p:sldId id="268" r:id="rId9"/>
    <p:sldId id="261" r:id="rId10"/>
    <p:sldId id="269" r:id="rId11"/>
    <p:sldId id="270" r:id="rId12"/>
    <p:sldId id="271" r:id="rId13"/>
  </p:sldIdLst>
  <p:sldSz cx="12192000" cy="6858000"/>
  <p:notesSz cx="6805613" cy="9939338"/>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4" d="100"/>
          <a:sy n="64" d="100"/>
        </p:scale>
        <p:origin x="126" y="486"/>
      </p:cViewPr>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Tracing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Sheet1!$A$3:$C$3</c:f>
              <c:numCache>
                <c:formatCode>General</c:formatCode>
                <c:ptCount val="3"/>
                <c:pt idx="0">
                  <c:v>2015</c:v>
                </c:pt>
                <c:pt idx="1">
                  <c:v>2016</c:v>
                </c:pt>
                <c:pt idx="2">
                  <c:v>2017</c:v>
                </c:pt>
              </c:numCache>
            </c:numRef>
          </c:cat>
          <c:val>
            <c:numRef>
              <c:f>Sheet1!$A$4:$C$4</c:f>
              <c:numCache>
                <c:formatCode>General</c:formatCode>
                <c:ptCount val="3"/>
                <c:pt idx="0">
                  <c:v>20</c:v>
                </c:pt>
                <c:pt idx="1">
                  <c:v>35</c:v>
                </c:pt>
                <c:pt idx="2">
                  <c:v>81</c:v>
                </c:pt>
              </c:numCache>
            </c:numRef>
          </c:val>
          <c:extLst>
            <c:ext xmlns:c16="http://schemas.microsoft.com/office/drawing/2014/chart" uri="{C3380CC4-5D6E-409C-BE32-E72D297353CC}">
              <c16:uniqueId val="{00000000-DD43-49E7-9448-47F16A18ACE9}"/>
            </c:ext>
          </c:extLst>
        </c:ser>
        <c:dLbls>
          <c:dLblPos val="outEnd"/>
          <c:showLegendKey val="0"/>
          <c:showVal val="1"/>
          <c:showCatName val="0"/>
          <c:showSerName val="0"/>
          <c:showPercent val="0"/>
          <c:showBubbleSize val="0"/>
        </c:dLbls>
        <c:gapWidth val="219"/>
        <c:overlap val="-27"/>
        <c:axId val="319198992"/>
        <c:axId val="319197680"/>
      </c:barChart>
      <c:catAx>
        <c:axId val="319198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9197680"/>
        <c:crosses val="autoZero"/>
        <c:auto val="1"/>
        <c:lblAlgn val="ctr"/>
        <c:lblOffset val="100"/>
        <c:noMultiLvlLbl val="0"/>
      </c:catAx>
      <c:valAx>
        <c:axId val="319197680"/>
        <c:scaling>
          <c:orientation val="minMax"/>
        </c:scaling>
        <c:delete val="1"/>
        <c:axPos val="l"/>
        <c:numFmt formatCode="General" sourceLinked="1"/>
        <c:majorTickMark val="none"/>
        <c:minorTickMark val="none"/>
        <c:tickLblPos val="nextTo"/>
        <c:crossAx val="31919899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sq-AL"/>
          </a:p>
        </p:txBody>
      </p:sp>
      <p:sp>
        <p:nvSpPr>
          <p:cNvPr id="3" name="Date Placeholder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8A2C4553-DD05-4194-B119-D602F6838A70}" type="datetimeFigureOut">
              <a:rPr lang="sq-AL" smtClean="0"/>
              <a:t>18.11.2017</a:t>
            </a:fld>
            <a:endParaRPr lang="sq-AL"/>
          </a:p>
        </p:txBody>
      </p:sp>
      <p:sp>
        <p:nvSpPr>
          <p:cNvPr id="4" name="Footer Placeholder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sq-AL"/>
          </a:p>
        </p:txBody>
      </p:sp>
      <p:sp>
        <p:nvSpPr>
          <p:cNvPr id="5" name="Slide Number Placehold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EC9B8931-DD08-4BB2-BE26-EC26D5699FD6}" type="slidenum">
              <a:rPr lang="sq-AL" smtClean="0"/>
              <a:t>‹#›</a:t>
            </a:fld>
            <a:endParaRPr lang="sq-AL"/>
          </a:p>
        </p:txBody>
      </p:sp>
    </p:spTree>
    <p:extLst>
      <p:ext uri="{BB962C8B-B14F-4D97-AF65-F5344CB8AC3E}">
        <p14:creationId xmlns:p14="http://schemas.microsoft.com/office/powerpoint/2010/main" val="20058190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ED6E17-70D0-44CA-A057-99BB089F70AA}" type="datetimeFigureOut">
              <a:rPr lang="sq-AL" smtClean="0"/>
              <a:t>18.11.2017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a:xfrm>
            <a:off x="9255346" y="2750337"/>
            <a:ext cx="1171888" cy="1356442"/>
          </a:xfrm>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092732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a:xfrm>
            <a:off x="10729455" y="4711309"/>
            <a:ext cx="1154151" cy="1090789"/>
          </a:xfrm>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991067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a:xfrm>
            <a:off x="10729455" y="4711615"/>
            <a:ext cx="1154151" cy="1090789"/>
          </a:xfrm>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121975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a:xfrm>
            <a:off x="10729455" y="4709925"/>
            <a:ext cx="1154151" cy="1090789"/>
          </a:xfrm>
        </p:spPr>
        <p:txBody>
          <a:bodyPr/>
          <a:lstStyle/>
          <a:p>
            <a:fld id="{3D8BC7AB-8040-47A7-B9DB-7D1FCA7C4C6C}" type="slidenum">
              <a:rPr lang="sq-AL" smtClean="0"/>
              <a:t>‹#›</a:t>
            </a:fld>
            <a:endParaRPr lang="sq-A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886677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a:xfrm>
            <a:off x="10729455" y="4709925"/>
            <a:ext cx="1154151" cy="1090789"/>
          </a:xfrm>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705319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4ED6E17-70D0-44CA-A057-99BB089F70AA}" type="datetimeFigureOut">
              <a:rPr lang="sq-AL" smtClean="0"/>
              <a:t>18.11.2017</a:t>
            </a:fld>
            <a:endParaRPr lang="sq-AL"/>
          </a:p>
        </p:txBody>
      </p:sp>
      <p:sp>
        <p:nvSpPr>
          <p:cNvPr id="4" name="Footer Placeholder 3"/>
          <p:cNvSpPr>
            <a:spLocks noGrp="1"/>
          </p:cNvSpPr>
          <p:nvPr>
            <p:ph type="ftr" sz="quarter" idx="11"/>
          </p:nvPr>
        </p:nvSpPr>
        <p:spPr/>
        <p:txBody>
          <a:bodyPr/>
          <a:lstStyle/>
          <a:p>
            <a:endParaRPr lang="sq-AL"/>
          </a:p>
        </p:txBody>
      </p:sp>
      <p:sp>
        <p:nvSpPr>
          <p:cNvPr id="5" name="Slide Number Placeholder 4"/>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516236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4ED6E17-70D0-44CA-A057-99BB089F70AA}" type="datetimeFigureOut">
              <a:rPr lang="sq-AL" smtClean="0"/>
              <a:t>18.11.2017</a:t>
            </a:fld>
            <a:endParaRPr lang="sq-AL"/>
          </a:p>
        </p:txBody>
      </p:sp>
      <p:sp>
        <p:nvSpPr>
          <p:cNvPr id="4" name="Footer Placeholder 3"/>
          <p:cNvSpPr>
            <a:spLocks noGrp="1"/>
          </p:cNvSpPr>
          <p:nvPr>
            <p:ph type="ftr" sz="quarter" idx="11"/>
          </p:nvPr>
        </p:nvSpPr>
        <p:spPr/>
        <p:txBody>
          <a:bodyPr/>
          <a:lstStyle/>
          <a:p>
            <a:endParaRPr lang="sq-AL"/>
          </a:p>
        </p:txBody>
      </p:sp>
      <p:sp>
        <p:nvSpPr>
          <p:cNvPr id="5" name="Slide Number Placeholder 4"/>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787097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ED6E17-70D0-44CA-A057-99BB089F70AA}" type="datetimeFigureOut">
              <a:rPr lang="sq-AL" smtClean="0"/>
              <a:t>18.11.2017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96657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4ED6E17-70D0-44CA-A057-99BB089F70AA}" type="datetimeFigureOut">
              <a:rPr lang="sq-AL" smtClean="0"/>
              <a:t>18.11.2017</a:t>
            </a:fld>
            <a:endParaRPr lang="sq-AL"/>
          </a:p>
        </p:txBody>
      </p:sp>
      <p:sp>
        <p:nvSpPr>
          <p:cNvPr id="5" name="Footer Placeholder 4"/>
          <p:cNvSpPr>
            <a:spLocks noGrp="1"/>
          </p:cNvSpPr>
          <p:nvPr>
            <p:ph type="ftr" sz="quarter" idx="11"/>
          </p:nvPr>
        </p:nvSpPr>
        <p:spPr>
          <a:xfrm>
            <a:off x="680321" y="5936188"/>
            <a:ext cx="6126805" cy="365125"/>
          </a:xfrm>
        </p:spPr>
        <p:txBody>
          <a:bodyPr/>
          <a:lstStyle/>
          <a:p>
            <a:endParaRPr lang="sq-A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D8BC7AB-8040-47A7-B9DB-7D1FCA7C4C6C}" type="slidenum">
              <a:rPr lang="sq-AL" smtClean="0"/>
              <a:t>‹#›</a:t>
            </a:fld>
            <a:endParaRPr lang="sq-AL"/>
          </a:p>
        </p:txBody>
      </p:sp>
    </p:spTree>
    <p:extLst>
      <p:ext uri="{BB962C8B-B14F-4D97-AF65-F5344CB8AC3E}">
        <p14:creationId xmlns:p14="http://schemas.microsoft.com/office/powerpoint/2010/main" val="420903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ED6E17-70D0-44CA-A057-99BB089F70AA}" type="datetimeFigureOut">
              <a:rPr lang="sq-AL" smtClean="0"/>
              <a:t>18.11.2017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83276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ED6E17-70D0-44CA-A057-99BB089F70AA}" type="datetimeFigureOut">
              <a:rPr lang="sq-AL" smtClean="0"/>
              <a:t>18.11.2017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a:xfrm>
            <a:off x="10729455" y="2869895"/>
            <a:ext cx="1154151" cy="1090789"/>
          </a:xfrm>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836234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681176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4ED6E17-70D0-44CA-A057-99BB089F70AA}" type="datetimeFigureOut">
              <a:rPr lang="sq-AL" smtClean="0"/>
              <a:t>18.11.2017</a:t>
            </a:fld>
            <a:endParaRPr lang="sq-AL"/>
          </a:p>
        </p:txBody>
      </p:sp>
      <p:sp>
        <p:nvSpPr>
          <p:cNvPr id="8" name="Footer Placeholder 7"/>
          <p:cNvSpPr>
            <a:spLocks noGrp="1"/>
          </p:cNvSpPr>
          <p:nvPr>
            <p:ph type="ftr" sz="quarter" idx="11"/>
          </p:nvPr>
        </p:nvSpPr>
        <p:spPr/>
        <p:txBody>
          <a:bodyPr/>
          <a:lstStyle/>
          <a:p>
            <a:endParaRPr lang="sq-AL"/>
          </a:p>
        </p:txBody>
      </p:sp>
      <p:sp>
        <p:nvSpPr>
          <p:cNvPr id="9" name="Slide Number Placeholder 8"/>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748283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4ED6E17-70D0-44CA-A057-99BB089F70AA}" type="datetimeFigureOut">
              <a:rPr lang="sq-AL" smtClean="0"/>
              <a:t>18.11.2017</a:t>
            </a:fld>
            <a:endParaRPr lang="sq-AL"/>
          </a:p>
        </p:txBody>
      </p:sp>
      <p:sp>
        <p:nvSpPr>
          <p:cNvPr id="4" name="Footer Placeholder 3"/>
          <p:cNvSpPr>
            <a:spLocks noGrp="1"/>
          </p:cNvSpPr>
          <p:nvPr>
            <p:ph type="ftr" sz="quarter" idx="11"/>
          </p:nvPr>
        </p:nvSpPr>
        <p:spPr/>
        <p:txBody>
          <a:bodyPr/>
          <a:lstStyle/>
          <a:p>
            <a:endParaRPr lang="sq-AL"/>
          </a:p>
        </p:txBody>
      </p:sp>
      <p:sp>
        <p:nvSpPr>
          <p:cNvPr id="5" name="Slide Number Placeholder 4"/>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67760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4ED6E17-70D0-44CA-A057-99BB089F70AA}" type="datetimeFigureOut">
              <a:rPr lang="sq-AL" smtClean="0"/>
              <a:t>18.11.2017</a:t>
            </a:fld>
            <a:endParaRPr lang="sq-AL"/>
          </a:p>
        </p:txBody>
      </p:sp>
      <p:sp>
        <p:nvSpPr>
          <p:cNvPr id="3" name="Footer Placeholder 2"/>
          <p:cNvSpPr>
            <a:spLocks noGrp="1"/>
          </p:cNvSpPr>
          <p:nvPr>
            <p:ph type="ftr" sz="quarter" idx="11"/>
          </p:nvPr>
        </p:nvSpPr>
        <p:spPr/>
        <p:txBody>
          <a:bodyPr/>
          <a:lstStyle/>
          <a:p>
            <a:endParaRPr lang="sq-AL"/>
          </a:p>
        </p:txBody>
      </p:sp>
      <p:sp>
        <p:nvSpPr>
          <p:cNvPr id="4" name="Slide Number Placeholder 3"/>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704104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521634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18.11.2017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871236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4ED6E17-70D0-44CA-A057-99BB089F70AA}" type="datetimeFigureOut">
              <a:rPr lang="sq-AL" smtClean="0"/>
              <a:t>18.11.2017</a:t>
            </a:fld>
            <a:endParaRPr lang="sq-A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sq-A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D8BC7AB-8040-47A7-B9DB-7D1FCA7C4C6C}" type="slidenum">
              <a:rPr lang="sq-AL" smtClean="0"/>
              <a:t>‹#›</a:t>
            </a:fld>
            <a:endParaRPr lang="sq-AL"/>
          </a:p>
        </p:txBody>
      </p:sp>
      <p:sp>
        <p:nvSpPr>
          <p:cNvPr id="8" name="Rectangle 7"/>
          <p:cNvSpPr/>
          <p:nvPr userDrawn="1"/>
        </p:nvSpPr>
        <p:spPr>
          <a:xfrm>
            <a:off x="0" y="-1"/>
            <a:ext cx="12192000" cy="802291"/>
          </a:xfrm>
          <a:prstGeom prst="rect">
            <a:avLst/>
          </a:prstGeom>
          <a:solidFill>
            <a:srgbClr val="183883"/>
          </a:solidFill>
        </p:spPr>
        <p:style>
          <a:lnRef idx="1">
            <a:schemeClr val="accent5"/>
          </a:lnRef>
          <a:fillRef idx="3">
            <a:schemeClr val="accent5"/>
          </a:fillRef>
          <a:effectRef idx="2">
            <a:schemeClr val="accent5"/>
          </a:effectRef>
          <a:fontRef idx="minor">
            <a:schemeClr val="lt1"/>
          </a:fontRef>
        </p:style>
        <p:txBody>
          <a:bodyPr rtlCol="0" anchor="ctr"/>
          <a:lstStyle/>
          <a:p>
            <a:r>
              <a:rPr lang="en-US" sz="1400" dirty="0" smtClean="0"/>
              <a:t>                 Ministry of Internal Affairs</a:t>
            </a:r>
          </a:p>
          <a:p>
            <a:r>
              <a:rPr lang="en-US" sz="1400" dirty="0" smtClean="0"/>
              <a:t>                 Government of the Republic of Kosovo</a:t>
            </a:r>
            <a:endParaRPr lang="sq-AL" sz="1400" dirty="0"/>
          </a:p>
        </p:txBody>
      </p:sp>
      <p:pic>
        <p:nvPicPr>
          <p:cNvPr id="9" name="Picture 8"/>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0" y="0"/>
            <a:ext cx="724395" cy="802291"/>
          </a:xfrm>
          <a:prstGeom prst="rect">
            <a:avLst/>
          </a:prstGeom>
          <a:effectLst>
            <a:innerShdw blurRad="63500" dist="50800" dir="18900000">
              <a:prstClr val="black">
                <a:alpha val="50000"/>
              </a:prstClr>
            </a:innerShdw>
          </a:effectLst>
        </p:spPr>
      </p:pic>
    </p:spTree>
    <p:extLst>
      <p:ext uri="{BB962C8B-B14F-4D97-AF65-F5344CB8AC3E}">
        <p14:creationId xmlns:p14="http://schemas.microsoft.com/office/powerpoint/2010/main" val="40667610"/>
      </p:ext>
    </p:extLst>
  </p:cSld>
  <p:clrMap bg1="dk1" tx1="lt1" bg2="dk2" tx2="lt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 id="214748378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2530" y="2613913"/>
            <a:ext cx="9486900" cy="23876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sz="4400" dirty="0" smtClean="0"/>
              <a:t>Kosovo SALW </a:t>
            </a:r>
            <a:r>
              <a:rPr lang="en-US" sz="4400" dirty="0"/>
              <a:t>Control </a:t>
            </a:r>
            <a:r>
              <a:rPr lang="en-US" sz="4400" dirty="0" smtClean="0"/>
              <a:t> </a:t>
            </a:r>
            <a:r>
              <a:rPr lang="en-US" sz="4400" dirty="0"/>
              <a:t/>
            </a:r>
            <a:br>
              <a:rPr lang="en-US" sz="4400" dirty="0"/>
            </a:br>
            <a:r>
              <a:rPr lang="en-US" sz="4400" dirty="0"/>
              <a:t>Progress and Challenges</a:t>
            </a:r>
            <a:r>
              <a:rPr lang="en-US" dirty="0"/>
              <a:t/>
            </a:r>
            <a:br>
              <a:rPr lang="en-US" dirty="0"/>
            </a:br>
            <a:r>
              <a:rPr lang="en-US" dirty="0"/>
              <a:t/>
            </a:r>
            <a:br>
              <a:rPr lang="en-US" dirty="0"/>
            </a:br>
            <a:endParaRPr lang="sq-AL" sz="2400" dirty="0"/>
          </a:p>
        </p:txBody>
      </p:sp>
      <p:sp>
        <p:nvSpPr>
          <p:cNvPr id="3" name="Subtitle 2"/>
          <p:cNvSpPr>
            <a:spLocks noGrp="1"/>
          </p:cNvSpPr>
          <p:nvPr>
            <p:ph type="subTitle" idx="1"/>
          </p:nvPr>
        </p:nvSpPr>
        <p:spPr>
          <a:xfrm>
            <a:off x="2872154" y="4362172"/>
            <a:ext cx="9144000" cy="1655762"/>
          </a:xfrm>
        </p:spPr>
        <p:txBody>
          <a:bodyPr>
            <a:normAutofit/>
          </a:bodyPr>
          <a:lstStyle/>
          <a:p>
            <a:r>
              <a:rPr lang="en-US" b="1" dirty="0" err="1" smtClean="0"/>
              <a:t>Mensur</a:t>
            </a:r>
            <a:r>
              <a:rPr lang="en-US" b="1" dirty="0" smtClean="0"/>
              <a:t> </a:t>
            </a:r>
            <a:r>
              <a:rPr lang="en-US" b="1" dirty="0" err="1" smtClean="0"/>
              <a:t>Hoti</a:t>
            </a:r>
            <a:r>
              <a:rPr lang="en-US" b="1" dirty="0" smtClean="0"/>
              <a:t> </a:t>
            </a:r>
            <a:endParaRPr lang="en-US" dirty="0" smtClean="0"/>
          </a:p>
          <a:p>
            <a:r>
              <a:rPr lang="en-US" sz="2000" dirty="0" smtClean="0"/>
              <a:t>Department for Public Safety </a:t>
            </a:r>
          </a:p>
          <a:p>
            <a:r>
              <a:rPr lang="en-US" dirty="0" smtClean="0"/>
              <a:t>Ministry of Interior</a:t>
            </a:r>
          </a:p>
          <a:p>
            <a:r>
              <a:rPr lang="en-US" dirty="0" smtClean="0"/>
              <a:t>Republic of Kosovo </a:t>
            </a:r>
            <a:endParaRPr lang="en-US" sz="2000" dirty="0" smtClean="0"/>
          </a:p>
          <a:p>
            <a:endParaRPr lang="sq-AL" dirty="0"/>
          </a:p>
        </p:txBody>
      </p:sp>
      <p:sp>
        <p:nvSpPr>
          <p:cNvPr id="4" name="Rectangle 3"/>
          <p:cNvSpPr/>
          <p:nvPr/>
        </p:nvSpPr>
        <p:spPr>
          <a:xfrm>
            <a:off x="0" y="6264875"/>
            <a:ext cx="12192000" cy="584775"/>
          </a:xfrm>
          <a:prstGeom prst="rect">
            <a:avLst/>
          </a:prstGeom>
        </p:spPr>
        <p:txBody>
          <a:bodyPr wrap="square">
            <a:spAutoFit/>
          </a:bodyPr>
          <a:lstStyle/>
          <a:p>
            <a:pPr algn="ctr"/>
            <a:r>
              <a:rPr lang="en-US" sz="1600" dirty="0"/>
              <a:t>8</a:t>
            </a:r>
            <a:r>
              <a:rPr lang="en-US" sz="1600" baseline="30000" dirty="0" smtClean="0"/>
              <a:t>th</a:t>
            </a:r>
            <a:r>
              <a:rPr lang="en-US" sz="1600" dirty="0" smtClean="0"/>
              <a:t> Regional Meeting of SALW Commissions</a:t>
            </a:r>
            <a:r>
              <a:rPr lang="en-US" sz="1600" dirty="0"/>
              <a:t/>
            </a:r>
            <a:br>
              <a:rPr lang="en-US" sz="1600" dirty="0"/>
            </a:br>
            <a:r>
              <a:rPr lang="en-US" sz="1600" dirty="0" smtClean="0"/>
              <a:t>20-21 November  2017, </a:t>
            </a:r>
            <a:r>
              <a:rPr lang="en-US" sz="1600" dirty="0"/>
              <a:t>S</a:t>
            </a:r>
            <a:r>
              <a:rPr lang="en-US" sz="1600" dirty="0" smtClean="0"/>
              <a:t>kopje  </a:t>
            </a:r>
            <a:endParaRPr lang="en-US" sz="1600" dirty="0"/>
          </a:p>
        </p:txBody>
      </p:sp>
      <p:pic>
        <p:nvPicPr>
          <p:cNvPr id="6"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33375" y="2613914"/>
            <a:ext cx="3058625" cy="1618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1343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3686"/>
            <a:ext cx="10515600" cy="888398"/>
          </a:xfrm>
        </p:spPr>
        <p:txBody>
          <a:bodyPr>
            <a:normAutofit fontScale="90000"/>
          </a:bodyPr>
          <a:lstStyle/>
          <a:p>
            <a:r>
              <a:rPr lang="en-US" dirty="0"/>
              <a:t>LAW </a:t>
            </a:r>
            <a:r>
              <a:rPr lang="en-US" dirty="0" smtClean="0"/>
              <a:t> on </a:t>
            </a:r>
            <a:r>
              <a:rPr lang="en-US" dirty="0"/>
              <a:t>Legalization and Surrender of Weapons, Ammunition and Explosive devices</a:t>
            </a:r>
            <a:br>
              <a:rPr lang="en-US" dirty="0"/>
            </a:br>
            <a:endParaRPr lang="en-US" dirty="0"/>
          </a:p>
        </p:txBody>
      </p:sp>
      <p:sp>
        <p:nvSpPr>
          <p:cNvPr id="3" name="Content Placeholder 2"/>
          <p:cNvSpPr>
            <a:spLocks noGrp="1"/>
          </p:cNvSpPr>
          <p:nvPr>
            <p:ph idx="1"/>
          </p:nvPr>
        </p:nvSpPr>
        <p:spPr>
          <a:xfrm>
            <a:off x="838200" y="2717673"/>
            <a:ext cx="10515600" cy="4351338"/>
          </a:xfrm>
        </p:spPr>
        <p:txBody>
          <a:bodyPr/>
          <a:lstStyle/>
          <a:p>
            <a:r>
              <a:rPr lang="en-US" dirty="0" smtClean="0"/>
              <a:t> </a:t>
            </a:r>
            <a:endParaRPr lang="en-US" dirty="0" smtClean="0"/>
          </a:p>
          <a:p>
            <a:pPr algn="just"/>
            <a:r>
              <a:rPr lang="en-US" dirty="0" smtClean="0"/>
              <a:t>The purpose of the law is to determine the </a:t>
            </a:r>
            <a:r>
              <a:rPr lang="en-US" dirty="0"/>
              <a:t>right for natural and legal persons for legalization of weapons or voluntary surrender of weapons, ammunition and explosive devices, which have been in illegal possession during the timeframe of legalization and surrender determined according to the provisions of this law, with the aim of creating a safer environment for all citizens. </a:t>
            </a:r>
          </a:p>
        </p:txBody>
      </p:sp>
    </p:spTree>
    <p:extLst>
      <p:ext uri="{BB962C8B-B14F-4D97-AF65-F5344CB8AC3E}">
        <p14:creationId xmlns:p14="http://schemas.microsoft.com/office/powerpoint/2010/main" val="2039072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83290"/>
            <a:ext cx="10515600" cy="888398"/>
          </a:xfrm>
        </p:spPr>
        <p:txBody>
          <a:bodyPr>
            <a:normAutofit fontScale="90000"/>
          </a:bodyPr>
          <a:lstStyle/>
          <a:p>
            <a:r>
              <a:rPr lang="en-US" dirty="0" smtClean="0"/>
              <a:t>Content of the Law on Legalization </a:t>
            </a:r>
            <a:r>
              <a:rPr lang="en-US" dirty="0"/>
              <a:t>and Surrender of Weapons, Ammunition and Explosive devices</a:t>
            </a:r>
            <a:br>
              <a:rPr lang="en-US" dirty="0"/>
            </a:br>
            <a:endParaRPr lang="en-US" dirty="0"/>
          </a:p>
        </p:txBody>
      </p:sp>
      <p:sp>
        <p:nvSpPr>
          <p:cNvPr id="3" name="Content Placeholder 2"/>
          <p:cNvSpPr>
            <a:spLocks noGrp="1"/>
          </p:cNvSpPr>
          <p:nvPr>
            <p:ph idx="1"/>
          </p:nvPr>
        </p:nvSpPr>
        <p:spPr>
          <a:xfrm>
            <a:off x="838200" y="2071688"/>
            <a:ext cx="10515600" cy="4981575"/>
          </a:xfrm>
        </p:spPr>
        <p:txBody>
          <a:bodyPr>
            <a:normAutofit/>
          </a:bodyPr>
          <a:lstStyle/>
          <a:p>
            <a:r>
              <a:rPr lang="en-US" dirty="0"/>
              <a:t>Timeframe for legalization and voluntary surrender </a:t>
            </a:r>
            <a:endParaRPr lang="en-US" dirty="0" smtClean="0"/>
          </a:p>
          <a:p>
            <a:r>
              <a:rPr lang="en-US" dirty="0"/>
              <a:t>Legalization of </a:t>
            </a:r>
            <a:r>
              <a:rPr lang="en-US" dirty="0" smtClean="0"/>
              <a:t>weapons</a:t>
            </a:r>
          </a:p>
          <a:p>
            <a:r>
              <a:rPr lang="en-US" dirty="0"/>
              <a:t>Conditions of the agreement of </a:t>
            </a:r>
            <a:r>
              <a:rPr lang="en-US" dirty="0" smtClean="0"/>
              <a:t>compliance</a:t>
            </a:r>
          </a:p>
          <a:p>
            <a:r>
              <a:rPr lang="en-US" dirty="0"/>
              <a:t>Review of request and right to </a:t>
            </a:r>
            <a:r>
              <a:rPr lang="en-US" dirty="0" smtClean="0"/>
              <a:t>appeal</a:t>
            </a:r>
          </a:p>
          <a:p>
            <a:r>
              <a:rPr lang="en-US" dirty="0"/>
              <a:t>Surrender of weapons, ammunition and explosive </a:t>
            </a:r>
            <a:r>
              <a:rPr lang="en-US" dirty="0" smtClean="0"/>
              <a:t>devices</a:t>
            </a:r>
          </a:p>
          <a:p>
            <a:r>
              <a:rPr lang="en-US" dirty="0"/>
              <a:t>Suspension of Article 374 of the Criminal Code of the Republic of </a:t>
            </a:r>
            <a:r>
              <a:rPr lang="en-US" dirty="0" smtClean="0"/>
              <a:t>Kosovo</a:t>
            </a:r>
          </a:p>
          <a:p>
            <a:r>
              <a:rPr lang="en-US" dirty="0"/>
              <a:t>State Coordination </a:t>
            </a:r>
            <a:r>
              <a:rPr lang="en-US" dirty="0" smtClean="0"/>
              <a:t>Centre</a:t>
            </a:r>
          </a:p>
          <a:p>
            <a:r>
              <a:rPr lang="en-US" dirty="0"/>
              <a:t>Penalty </a:t>
            </a:r>
            <a:r>
              <a:rPr lang="en-US" dirty="0" smtClean="0"/>
              <a:t>provisions</a:t>
            </a:r>
          </a:p>
          <a:p>
            <a:r>
              <a:rPr lang="en-US" dirty="0"/>
              <a:t>Issuance of sub-legal acts</a:t>
            </a:r>
          </a:p>
        </p:txBody>
      </p:sp>
    </p:spTree>
    <p:extLst>
      <p:ext uri="{BB962C8B-B14F-4D97-AF65-F5344CB8AC3E}">
        <p14:creationId xmlns:p14="http://schemas.microsoft.com/office/powerpoint/2010/main" val="2705653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47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524125"/>
            <a:ext cx="10515600" cy="790575"/>
          </a:xfrm>
        </p:spPr>
        <p:txBody>
          <a:bodyPr>
            <a:normAutofit/>
          </a:bodyPr>
          <a:lstStyle/>
          <a:p>
            <a:pPr marL="0" indent="0" algn="ctr">
              <a:buNone/>
            </a:pPr>
            <a:r>
              <a:rPr lang="en-US" sz="4000" dirty="0" smtClean="0"/>
              <a:t>THANK YOU!</a:t>
            </a:r>
            <a:endParaRPr lang="en-US" sz="4000" dirty="0"/>
          </a:p>
        </p:txBody>
      </p:sp>
    </p:spTree>
    <p:extLst>
      <p:ext uri="{BB962C8B-B14F-4D97-AF65-F5344CB8AC3E}">
        <p14:creationId xmlns:p14="http://schemas.microsoft.com/office/powerpoint/2010/main" val="213770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sq-AL" dirty="0" smtClean="0"/>
              <a:t>Small </a:t>
            </a:r>
            <a:r>
              <a:rPr lang="sq-AL" dirty="0"/>
              <a:t>Arms, Light Weapons and Explosive Control Strategy and Action Plan 2017 – </a:t>
            </a:r>
            <a:r>
              <a:rPr lang="sq-AL" dirty="0" smtClean="0"/>
              <a:t>2021</a:t>
            </a:r>
            <a:endParaRPr lang="en-US" dirty="0" smtClean="0"/>
          </a:p>
          <a:p>
            <a:r>
              <a:rPr lang="en-US" dirty="0" smtClean="0"/>
              <a:t>Law on Legalization and Surrender of Weapons, Ammunition and Explosive Devices</a:t>
            </a:r>
          </a:p>
          <a:p>
            <a:r>
              <a:rPr lang="en-US" dirty="0" smtClean="0"/>
              <a:t>SALW coordinator </a:t>
            </a:r>
          </a:p>
          <a:p>
            <a:endParaRPr lang="en-US" dirty="0"/>
          </a:p>
        </p:txBody>
      </p:sp>
    </p:spTree>
    <p:extLst>
      <p:ext uri="{BB962C8B-B14F-4D97-AF65-F5344CB8AC3E}">
        <p14:creationId xmlns:p14="http://schemas.microsoft.com/office/powerpoint/2010/main" val="3612131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information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 Law ion Weapon </a:t>
            </a:r>
          </a:p>
          <a:p>
            <a:r>
              <a:rPr lang="en-US" dirty="0" smtClean="0"/>
              <a:t>Law on legalization </a:t>
            </a:r>
          </a:p>
          <a:p>
            <a:r>
              <a:rPr lang="en-US" dirty="0" smtClean="0"/>
              <a:t>and 30 sublegal acts</a:t>
            </a:r>
          </a:p>
          <a:p>
            <a:r>
              <a:rPr lang="en-US" dirty="0" smtClean="0"/>
              <a:t>A</a:t>
            </a:r>
            <a:r>
              <a:rPr lang="sq-AL" dirty="0" err="1" smtClean="0"/>
              <a:t>dequate</a:t>
            </a:r>
            <a:r>
              <a:rPr lang="sq-AL" dirty="0" smtClean="0"/>
              <a:t> </a:t>
            </a:r>
            <a:r>
              <a:rPr lang="sq-AL" dirty="0" err="1"/>
              <a:t>mechanisms</a:t>
            </a:r>
            <a:r>
              <a:rPr lang="sq-AL" dirty="0"/>
              <a:t> </a:t>
            </a:r>
            <a:r>
              <a:rPr lang="sq-AL" dirty="0" err="1"/>
              <a:t>for</a:t>
            </a:r>
            <a:r>
              <a:rPr lang="sq-AL" dirty="0"/>
              <a:t> </a:t>
            </a:r>
            <a:r>
              <a:rPr lang="sq-AL" dirty="0" err="1"/>
              <a:t>implementing</a:t>
            </a:r>
            <a:r>
              <a:rPr lang="sq-AL" dirty="0"/>
              <a:t> the </a:t>
            </a:r>
            <a:r>
              <a:rPr lang="sq-AL" dirty="0" err="1"/>
              <a:t>legislation</a:t>
            </a:r>
            <a:r>
              <a:rPr lang="sq-AL" dirty="0"/>
              <a:t> </a:t>
            </a:r>
            <a:r>
              <a:rPr lang="sq-AL" dirty="0" err="1"/>
              <a:t>that</a:t>
            </a:r>
            <a:r>
              <a:rPr lang="sq-AL" dirty="0"/>
              <a:t> </a:t>
            </a:r>
            <a:r>
              <a:rPr lang="sq-AL" dirty="0" err="1"/>
              <a:t>governs</a:t>
            </a:r>
            <a:r>
              <a:rPr lang="sq-AL" dirty="0"/>
              <a:t> the </a:t>
            </a:r>
            <a:r>
              <a:rPr lang="sq-AL" dirty="0" err="1"/>
              <a:t>trade</a:t>
            </a:r>
            <a:r>
              <a:rPr lang="sq-AL" dirty="0"/>
              <a:t>, </a:t>
            </a:r>
            <a:r>
              <a:rPr lang="sq-AL" dirty="0" err="1"/>
              <a:t>possession</a:t>
            </a:r>
            <a:r>
              <a:rPr lang="sq-AL" dirty="0"/>
              <a:t>, </a:t>
            </a:r>
            <a:r>
              <a:rPr lang="sq-AL" dirty="0" err="1"/>
              <a:t>tracking</a:t>
            </a:r>
            <a:r>
              <a:rPr lang="sq-AL" dirty="0"/>
              <a:t>, import </a:t>
            </a:r>
            <a:r>
              <a:rPr lang="sq-AL" dirty="0" err="1"/>
              <a:t>of</a:t>
            </a:r>
            <a:r>
              <a:rPr lang="sq-AL" dirty="0"/>
              <a:t> </a:t>
            </a:r>
            <a:r>
              <a:rPr lang="sq-AL" dirty="0" err="1"/>
              <a:t>weapons</a:t>
            </a:r>
            <a:r>
              <a:rPr lang="sq-AL" dirty="0"/>
              <a:t> </a:t>
            </a:r>
            <a:r>
              <a:rPr lang="sq-AL" dirty="0" err="1"/>
              <a:t>and</a:t>
            </a:r>
            <a:r>
              <a:rPr lang="sq-AL" dirty="0"/>
              <a:t> </a:t>
            </a:r>
            <a:r>
              <a:rPr lang="sq-AL" dirty="0" err="1"/>
              <a:t>explosives</a:t>
            </a:r>
            <a:r>
              <a:rPr lang="sq-AL" dirty="0"/>
              <a:t> </a:t>
            </a:r>
            <a:r>
              <a:rPr lang="sq-AL" dirty="0" err="1"/>
              <a:t>for</a:t>
            </a:r>
            <a:r>
              <a:rPr lang="sq-AL" dirty="0"/>
              <a:t> the private </a:t>
            </a:r>
            <a:r>
              <a:rPr lang="sq-AL" dirty="0" err="1"/>
              <a:t>and</a:t>
            </a:r>
            <a:r>
              <a:rPr lang="sq-AL" dirty="0"/>
              <a:t> </a:t>
            </a:r>
            <a:r>
              <a:rPr lang="sq-AL" dirty="0" err="1"/>
              <a:t>governmental</a:t>
            </a:r>
            <a:r>
              <a:rPr lang="sq-AL" dirty="0"/>
              <a:t> </a:t>
            </a:r>
            <a:r>
              <a:rPr lang="sq-AL" dirty="0" err="1" smtClean="0"/>
              <a:t>sector</a:t>
            </a:r>
            <a:endParaRPr lang="en-US" dirty="0" smtClean="0"/>
          </a:p>
          <a:p>
            <a:r>
              <a:rPr lang="sq-AL" dirty="0" err="1"/>
              <a:t>Marking</a:t>
            </a:r>
            <a:r>
              <a:rPr lang="sq-AL" dirty="0"/>
              <a:t> </a:t>
            </a:r>
            <a:r>
              <a:rPr lang="sq-AL" dirty="0" err="1"/>
              <a:t>and</a:t>
            </a:r>
            <a:r>
              <a:rPr lang="sq-AL" dirty="0"/>
              <a:t> </a:t>
            </a:r>
            <a:r>
              <a:rPr lang="sq-AL" dirty="0" err="1"/>
              <a:t>tracing</a:t>
            </a:r>
            <a:r>
              <a:rPr lang="sq-AL" dirty="0"/>
              <a:t> </a:t>
            </a:r>
            <a:r>
              <a:rPr lang="sq-AL" dirty="0" err="1"/>
              <a:t>of</a:t>
            </a:r>
            <a:r>
              <a:rPr lang="sq-AL" dirty="0"/>
              <a:t> </a:t>
            </a:r>
            <a:r>
              <a:rPr lang="sq-AL" dirty="0" err="1"/>
              <a:t>weapons</a:t>
            </a:r>
            <a:r>
              <a:rPr lang="sq-AL" dirty="0"/>
              <a:t> </a:t>
            </a:r>
            <a:r>
              <a:rPr lang="sq-AL" dirty="0" err="1"/>
              <a:t>is</a:t>
            </a:r>
            <a:r>
              <a:rPr lang="sq-AL" dirty="0"/>
              <a:t> </a:t>
            </a:r>
            <a:r>
              <a:rPr lang="sq-AL" dirty="0" err="1"/>
              <a:t>functional</a:t>
            </a:r>
            <a:r>
              <a:rPr lang="sq-AL" dirty="0"/>
              <a:t> </a:t>
            </a:r>
            <a:r>
              <a:rPr lang="sq-AL" dirty="0" err="1"/>
              <a:t>and</a:t>
            </a:r>
            <a:r>
              <a:rPr lang="sq-AL" dirty="0"/>
              <a:t> </a:t>
            </a:r>
            <a:r>
              <a:rPr lang="sq-AL" dirty="0" err="1"/>
              <a:t>is</a:t>
            </a:r>
            <a:r>
              <a:rPr lang="sq-AL" dirty="0"/>
              <a:t> </a:t>
            </a:r>
            <a:r>
              <a:rPr lang="sq-AL" dirty="0" err="1"/>
              <a:t>of</a:t>
            </a:r>
            <a:r>
              <a:rPr lang="sq-AL" dirty="0"/>
              <a:t> </a:t>
            </a:r>
            <a:r>
              <a:rPr lang="sq-AL" dirty="0" err="1"/>
              <a:t>high</a:t>
            </a:r>
            <a:r>
              <a:rPr lang="sq-AL" dirty="0"/>
              <a:t> </a:t>
            </a:r>
            <a:r>
              <a:rPr lang="sq-AL" dirty="0" err="1" smtClean="0"/>
              <a:t>standards</a:t>
            </a:r>
            <a:endParaRPr lang="en-US" dirty="0" smtClean="0"/>
          </a:p>
          <a:p>
            <a:r>
              <a:rPr lang="sq-AL" dirty="0" err="1"/>
              <a:t>Kosovo</a:t>
            </a:r>
            <a:r>
              <a:rPr lang="sq-AL" dirty="0"/>
              <a:t> </a:t>
            </a:r>
            <a:r>
              <a:rPr lang="sq-AL" dirty="0" err="1"/>
              <a:t>Forensic</a:t>
            </a:r>
            <a:r>
              <a:rPr lang="sq-AL" dirty="0"/>
              <a:t> </a:t>
            </a:r>
            <a:r>
              <a:rPr lang="sq-AL" dirty="0" err="1"/>
              <a:t>Agency</a:t>
            </a:r>
            <a:r>
              <a:rPr lang="sq-AL" dirty="0"/>
              <a:t> </a:t>
            </a:r>
            <a:r>
              <a:rPr lang="sq-AL" dirty="0" err="1"/>
              <a:t>is</a:t>
            </a:r>
            <a:r>
              <a:rPr lang="sq-AL" dirty="0"/>
              <a:t> </a:t>
            </a:r>
            <a:r>
              <a:rPr lang="sq-AL" dirty="0" err="1"/>
              <a:t>equipped</a:t>
            </a:r>
            <a:r>
              <a:rPr lang="sq-AL" dirty="0"/>
              <a:t> </a:t>
            </a:r>
            <a:r>
              <a:rPr lang="sq-AL" dirty="0" err="1"/>
              <a:t>with</a:t>
            </a:r>
            <a:r>
              <a:rPr lang="sq-AL" dirty="0"/>
              <a:t> IBIS </a:t>
            </a:r>
            <a:r>
              <a:rPr lang="sq-AL" dirty="0" err="1"/>
              <a:t>technology</a:t>
            </a:r>
            <a:r>
              <a:rPr lang="sq-AL" dirty="0"/>
              <a:t> </a:t>
            </a:r>
            <a:r>
              <a:rPr lang="sq-AL" dirty="0" err="1"/>
              <a:t>system</a:t>
            </a:r>
            <a:r>
              <a:rPr lang="sq-AL" dirty="0"/>
              <a:t> </a:t>
            </a:r>
            <a:r>
              <a:rPr lang="sq-AL" dirty="0" err="1"/>
              <a:t>and</a:t>
            </a:r>
            <a:r>
              <a:rPr lang="sq-AL" dirty="0"/>
              <a:t> </a:t>
            </a:r>
            <a:r>
              <a:rPr lang="sq-AL" dirty="0" err="1"/>
              <a:t>generates</a:t>
            </a:r>
            <a:r>
              <a:rPr lang="sq-AL" dirty="0"/>
              <a:t> </a:t>
            </a:r>
            <a:r>
              <a:rPr lang="sq-AL" dirty="0" err="1"/>
              <a:t>intelligent</a:t>
            </a:r>
            <a:r>
              <a:rPr lang="sq-AL" dirty="0"/>
              <a:t> </a:t>
            </a:r>
            <a:r>
              <a:rPr lang="sq-AL" dirty="0" smtClean="0"/>
              <a:t>data</a:t>
            </a:r>
            <a:endParaRPr lang="en-US" dirty="0" smtClean="0"/>
          </a:p>
          <a:p>
            <a:r>
              <a:rPr lang="en-US" dirty="0"/>
              <a:t>National Firearms Focal Point (FFP</a:t>
            </a:r>
            <a:r>
              <a:rPr lang="en-US" dirty="0" smtClean="0"/>
              <a:t>) </a:t>
            </a:r>
            <a:r>
              <a:rPr lang="en-US" dirty="0"/>
              <a:t>is </a:t>
            </a:r>
            <a:r>
              <a:rPr lang="en-US" dirty="0" smtClean="0"/>
              <a:t>appointed </a:t>
            </a:r>
            <a:r>
              <a:rPr lang="en-US" dirty="0"/>
              <a:t>and operates under ILECU</a:t>
            </a:r>
          </a:p>
          <a:p>
            <a:r>
              <a:rPr lang="en-US" dirty="0" smtClean="0"/>
              <a:t>On February 2017 Government approved the </a:t>
            </a:r>
            <a:r>
              <a:rPr lang="sq-AL" dirty="0" err="1" smtClean="0"/>
              <a:t>Strategy</a:t>
            </a:r>
            <a:r>
              <a:rPr lang="sq-AL" dirty="0" smtClean="0"/>
              <a:t> </a:t>
            </a:r>
            <a:r>
              <a:rPr lang="sq-AL" dirty="0" err="1"/>
              <a:t>and</a:t>
            </a:r>
            <a:r>
              <a:rPr lang="sq-AL" dirty="0"/>
              <a:t> </a:t>
            </a:r>
            <a:r>
              <a:rPr lang="sq-AL" dirty="0" err="1"/>
              <a:t>Action</a:t>
            </a:r>
            <a:r>
              <a:rPr lang="sq-AL" dirty="0"/>
              <a:t> Plan </a:t>
            </a:r>
            <a:r>
              <a:rPr lang="sq-AL" dirty="0" err="1"/>
              <a:t>for</a:t>
            </a:r>
            <a:r>
              <a:rPr lang="sq-AL" dirty="0"/>
              <a:t> </a:t>
            </a:r>
            <a:r>
              <a:rPr lang="sq-AL" dirty="0" err="1"/>
              <a:t>Control</a:t>
            </a:r>
            <a:r>
              <a:rPr lang="sq-AL" dirty="0"/>
              <a:t> </a:t>
            </a:r>
            <a:r>
              <a:rPr lang="sq-AL" dirty="0" err="1"/>
              <a:t>of</a:t>
            </a:r>
            <a:r>
              <a:rPr lang="sq-AL" dirty="0"/>
              <a:t> </a:t>
            </a:r>
            <a:r>
              <a:rPr lang="sq-AL" dirty="0" err="1"/>
              <a:t>Small</a:t>
            </a:r>
            <a:r>
              <a:rPr lang="sq-AL" dirty="0"/>
              <a:t> </a:t>
            </a:r>
            <a:r>
              <a:rPr lang="sq-AL" dirty="0" err="1"/>
              <a:t>Arms</a:t>
            </a:r>
            <a:r>
              <a:rPr lang="sq-AL" dirty="0"/>
              <a:t>, </a:t>
            </a:r>
            <a:r>
              <a:rPr lang="sq-AL" dirty="0" err="1"/>
              <a:t>Light</a:t>
            </a:r>
            <a:r>
              <a:rPr lang="sq-AL" dirty="0"/>
              <a:t> </a:t>
            </a:r>
            <a:r>
              <a:rPr lang="sq-AL" dirty="0" err="1"/>
              <a:t>Weapons</a:t>
            </a:r>
            <a:r>
              <a:rPr lang="sq-AL" dirty="0"/>
              <a:t> </a:t>
            </a:r>
            <a:r>
              <a:rPr lang="sq-AL" dirty="0" err="1"/>
              <a:t>and</a:t>
            </a:r>
            <a:r>
              <a:rPr lang="sq-AL" dirty="0"/>
              <a:t> </a:t>
            </a:r>
            <a:r>
              <a:rPr lang="sq-AL" dirty="0" err="1" smtClean="0"/>
              <a:t>Explosives</a:t>
            </a:r>
            <a:r>
              <a:rPr lang="en-US" dirty="0" smtClean="0"/>
              <a:t> 2017-2021</a:t>
            </a:r>
          </a:p>
          <a:p>
            <a:endParaRPr lang="en-US" dirty="0"/>
          </a:p>
        </p:txBody>
      </p:sp>
    </p:spTree>
    <p:extLst>
      <p:ext uri="{BB962C8B-B14F-4D97-AF65-F5344CB8AC3E}">
        <p14:creationId xmlns:p14="http://schemas.microsoft.com/office/powerpoint/2010/main" val="875821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5764"/>
            <a:ext cx="9613861" cy="1080938"/>
          </a:xfrm>
        </p:spPr>
        <p:txBody>
          <a:bodyPr/>
          <a:lstStyle/>
          <a:p>
            <a:r>
              <a:rPr lang="en-US" dirty="0" smtClean="0"/>
              <a:t>SALW Destruction</a:t>
            </a:r>
            <a:endParaRPr lang="en-US" dirty="0"/>
          </a:p>
        </p:txBody>
      </p:sp>
      <p:sp>
        <p:nvSpPr>
          <p:cNvPr id="3" name="Content Placeholder 2"/>
          <p:cNvSpPr>
            <a:spLocks noGrp="1"/>
          </p:cNvSpPr>
          <p:nvPr>
            <p:ph idx="1"/>
          </p:nvPr>
        </p:nvSpPr>
        <p:spPr>
          <a:xfrm>
            <a:off x="680321" y="2336873"/>
            <a:ext cx="10142577" cy="3794104"/>
          </a:xfrm>
        </p:spPr>
        <p:txBody>
          <a:bodyPr/>
          <a:lstStyle/>
          <a:p>
            <a:r>
              <a:rPr lang="en-US" dirty="0"/>
              <a:t>Public event organized traditionally on July </a:t>
            </a:r>
            <a:r>
              <a:rPr lang="en-US" dirty="0" smtClean="0"/>
              <a:t>9</a:t>
            </a:r>
          </a:p>
          <a:p>
            <a:r>
              <a:rPr lang="en-US" dirty="0" smtClean="0"/>
              <a:t>Examined </a:t>
            </a:r>
            <a:r>
              <a:rPr lang="en-US" dirty="0"/>
              <a:t>by the Kosovo Forensic laboratory before </a:t>
            </a:r>
            <a:r>
              <a:rPr lang="en-US" dirty="0" smtClean="0"/>
              <a:t>destruction</a:t>
            </a:r>
            <a:endParaRPr lang="en-US" dirty="0"/>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132884732"/>
              </p:ext>
            </p:extLst>
          </p:nvPr>
        </p:nvGraphicFramePr>
        <p:xfrm>
          <a:off x="1040113" y="3337215"/>
          <a:ext cx="8444599" cy="1985619"/>
        </p:xfrm>
        <a:graphic>
          <a:graphicData uri="http://schemas.openxmlformats.org/drawingml/2006/table">
            <a:tbl>
              <a:tblPr>
                <a:tableStyleId>{5C22544A-7EE6-4342-B048-85BDC9FD1C3A}</a:tableStyleId>
              </a:tblPr>
              <a:tblGrid>
                <a:gridCol w="1748528">
                  <a:extLst>
                    <a:ext uri="{9D8B030D-6E8A-4147-A177-3AD203B41FA5}">
                      <a16:colId xmlns:a16="http://schemas.microsoft.com/office/drawing/2014/main" val="20000"/>
                    </a:ext>
                  </a:extLst>
                </a:gridCol>
                <a:gridCol w="1891590">
                  <a:extLst>
                    <a:ext uri="{9D8B030D-6E8A-4147-A177-3AD203B41FA5}">
                      <a16:colId xmlns:a16="http://schemas.microsoft.com/office/drawing/2014/main" val="20001"/>
                    </a:ext>
                  </a:extLst>
                </a:gridCol>
                <a:gridCol w="1017326">
                  <a:extLst>
                    <a:ext uri="{9D8B030D-6E8A-4147-A177-3AD203B41FA5}">
                      <a16:colId xmlns:a16="http://schemas.microsoft.com/office/drawing/2014/main" val="20002"/>
                    </a:ext>
                  </a:extLst>
                </a:gridCol>
                <a:gridCol w="1017326">
                  <a:extLst>
                    <a:ext uri="{9D8B030D-6E8A-4147-A177-3AD203B41FA5}">
                      <a16:colId xmlns:a16="http://schemas.microsoft.com/office/drawing/2014/main" val="20003"/>
                    </a:ext>
                  </a:extLst>
                </a:gridCol>
                <a:gridCol w="1017326">
                  <a:extLst>
                    <a:ext uri="{9D8B030D-6E8A-4147-A177-3AD203B41FA5}">
                      <a16:colId xmlns:a16="http://schemas.microsoft.com/office/drawing/2014/main" val="20004"/>
                    </a:ext>
                  </a:extLst>
                </a:gridCol>
                <a:gridCol w="1752503">
                  <a:extLst>
                    <a:ext uri="{9D8B030D-6E8A-4147-A177-3AD203B41FA5}">
                      <a16:colId xmlns:a16="http://schemas.microsoft.com/office/drawing/2014/main" val="20005"/>
                    </a:ext>
                  </a:extLst>
                </a:gridCol>
              </a:tblGrid>
              <a:tr h="705997">
                <a:tc>
                  <a:txBody>
                    <a:bodyPr/>
                    <a:lstStyle/>
                    <a:p>
                      <a:pPr algn="just" fontAlgn="t"/>
                      <a:r>
                        <a:rPr lang="en-US" sz="1800" u="none" strike="noStrike" dirty="0">
                          <a:solidFill>
                            <a:schemeClr val="bg1"/>
                          </a:solidFill>
                          <a:effectLst/>
                        </a:rPr>
                        <a:t> </a:t>
                      </a:r>
                      <a:endParaRPr lang="en-US" sz="1800" b="0" i="0" u="none" strike="noStrike" dirty="0">
                        <a:solidFill>
                          <a:schemeClr val="bg1"/>
                        </a:solidFill>
                        <a:effectLst/>
                        <a:latin typeface="Arial" panose="020B0604020202020204" pitchFamily="34" charset="0"/>
                      </a:endParaRPr>
                    </a:p>
                  </a:txBody>
                  <a:tcPr marL="9525" marR="9525" marT="9525" marB="0">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2014</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2015</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2016</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r>
                        <a:rPr lang="en-US" dirty="0" smtClean="0"/>
                        <a:t>2017</a:t>
                      </a:r>
                      <a:endParaRPr lang="en-US" dirty="0"/>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TOTAL</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0"/>
                  </a:ext>
                </a:extLst>
              </a:tr>
              <a:tr h="639811">
                <a:tc>
                  <a:txBody>
                    <a:bodyPr/>
                    <a:lstStyle/>
                    <a:p>
                      <a:pPr algn="just" rtl="0" fontAlgn="ctr"/>
                      <a:r>
                        <a:rPr lang="en-US" sz="1600" u="none" strike="noStrike">
                          <a:solidFill>
                            <a:schemeClr val="bg1"/>
                          </a:solidFill>
                          <a:effectLst/>
                        </a:rPr>
                        <a:t>Weapons</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3,731</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1,780</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2,382</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r>
                        <a:rPr lang="en-US" dirty="0" smtClean="0"/>
                        <a:t> </a:t>
                      </a:r>
                      <a:r>
                        <a:rPr lang="en-US" dirty="0" smtClean="0"/>
                        <a:t>103</a:t>
                      </a:r>
                      <a:endParaRPr lang="en-US" dirty="0"/>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7996 </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1"/>
                  </a:ext>
                </a:extLst>
              </a:tr>
              <a:tr h="639811">
                <a:tc>
                  <a:txBody>
                    <a:bodyPr/>
                    <a:lstStyle/>
                    <a:p>
                      <a:pPr algn="just" rtl="0" fontAlgn="ctr"/>
                      <a:r>
                        <a:rPr lang="en-US" sz="1600" u="none" strike="noStrike" dirty="0">
                          <a:solidFill>
                            <a:schemeClr val="bg1"/>
                          </a:solidFill>
                          <a:effectLst/>
                        </a:rPr>
                        <a:t>Ammunition</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28,284</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105,306</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 </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endParaRPr lang="en-US" dirty="0"/>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133,590 </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2"/>
                  </a:ext>
                </a:extLst>
              </a:tr>
            </a:tbl>
          </a:graphicData>
        </a:graphic>
      </p:graphicFrame>
      <p:sp>
        <p:nvSpPr>
          <p:cNvPr id="4" name="Rectangle 3"/>
          <p:cNvSpPr/>
          <p:nvPr/>
        </p:nvSpPr>
        <p:spPr>
          <a:xfrm>
            <a:off x="1040113" y="5761645"/>
            <a:ext cx="8024954" cy="369332"/>
          </a:xfrm>
          <a:prstGeom prst="rect">
            <a:avLst/>
          </a:prstGeom>
        </p:spPr>
        <p:txBody>
          <a:bodyPr wrap="none">
            <a:spAutoFit/>
          </a:bodyPr>
          <a:lstStyle/>
          <a:p>
            <a:r>
              <a:rPr lang="en-US" dirty="0" smtClean="0"/>
              <a:t>In 2017 , the destructed weapon were only those with Final Court decision </a:t>
            </a:r>
            <a:endParaRPr lang="en-US" dirty="0"/>
          </a:p>
        </p:txBody>
      </p:sp>
    </p:spTree>
    <p:extLst>
      <p:ext uri="{BB962C8B-B14F-4D97-AF65-F5344CB8AC3E}">
        <p14:creationId xmlns:p14="http://schemas.microsoft.com/office/powerpoint/2010/main" val="547586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Confiscations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693741592"/>
              </p:ext>
            </p:extLst>
          </p:nvPr>
        </p:nvGraphicFramePr>
        <p:xfrm>
          <a:off x="1543986" y="2323477"/>
          <a:ext cx="8589364" cy="3925623"/>
        </p:xfrm>
        <a:graphic>
          <a:graphicData uri="http://schemas.openxmlformats.org/drawingml/2006/table">
            <a:tbl>
              <a:tblPr firstRow="1" firstCol="1" bandRow="1">
                <a:tableStyleId>{5C22544A-7EE6-4342-B048-85BDC9FD1C3A}</a:tableStyleId>
              </a:tblPr>
              <a:tblGrid>
                <a:gridCol w="5870560">
                  <a:extLst>
                    <a:ext uri="{9D8B030D-6E8A-4147-A177-3AD203B41FA5}">
                      <a16:colId xmlns:a16="http://schemas.microsoft.com/office/drawing/2014/main" val="4225792303"/>
                    </a:ext>
                  </a:extLst>
                </a:gridCol>
                <a:gridCol w="678456">
                  <a:extLst>
                    <a:ext uri="{9D8B030D-6E8A-4147-A177-3AD203B41FA5}">
                      <a16:colId xmlns:a16="http://schemas.microsoft.com/office/drawing/2014/main" val="843346054"/>
                    </a:ext>
                  </a:extLst>
                </a:gridCol>
                <a:gridCol w="678456">
                  <a:extLst>
                    <a:ext uri="{9D8B030D-6E8A-4147-A177-3AD203B41FA5}">
                      <a16:colId xmlns:a16="http://schemas.microsoft.com/office/drawing/2014/main" val="3769810965"/>
                    </a:ext>
                  </a:extLst>
                </a:gridCol>
                <a:gridCol w="678456">
                  <a:extLst>
                    <a:ext uri="{9D8B030D-6E8A-4147-A177-3AD203B41FA5}">
                      <a16:colId xmlns:a16="http://schemas.microsoft.com/office/drawing/2014/main" val="745079691"/>
                    </a:ext>
                  </a:extLst>
                </a:gridCol>
                <a:gridCol w="683436">
                  <a:extLst>
                    <a:ext uri="{9D8B030D-6E8A-4147-A177-3AD203B41FA5}">
                      <a16:colId xmlns:a16="http://schemas.microsoft.com/office/drawing/2014/main" val="4097227014"/>
                    </a:ext>
                  </a:extLst>
                </a:gridCol>
              </a:tblGrid>
              <a:tr h="135630">
                <a:tc gridSpan="5">
                  <a:txBody>
                    <a:bodyPr/>
                    <a:lstStyle/>
                    <a:p>
                      <a:pPr marL="0" marR="0" algn="ctr">
                        <a:lnSpc>
                          <a:spcPct val="105000"/>
                        </a:lnSpc>
                        <a:spcBef>
                          <a:spcPts val="0"/>
                        </a:spcBef>
                        <a:spcAft>
                          <a:spcPts val="0"/>
                        </a:spcAft>
                      </a:pPr>
                      <a:r>
                        <a:rPr lang="en-US" sz="1600" dirty="0" smtClean="0">
                          <a:effectLst/>
                        </a:rPr>
                        <a:t>Seized weapons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97833837"/>
                  </a:ext>
                </a:extLst>
              </a:tr>
              <a:tr h="473919">
                <a:tc>
                  <a:txBody>
                    <a:bodyPr/>
                    <a:lstStyle/>
                    <a:p>
                      <a:pPr marL="0" marR="0" algn="just">
                        <a:lnSpc>
                          <a:spcPct val="105000"/>
                        </a:lnSpc>
                        <a:spcBef>
                          <a:spcPts val="0"/>
                        </a:spcBef>
                        <a:spcAft>
                          <a:spcPts val="0"/>
                        </a:spcAft>
                      </a:pPr>
                      <a:r>
                        <a:rPr lang="sq-AL" sz="1600" dirty="0">
                          <a:effectLst/>
                        </a:rPr>
                        <a:t>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2014</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2015</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2016</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2017</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1326876970"/>
                  </a:ext>
                </a:extLst>
              </a:tr>
              <a:tr h="355439">
                <a:tc>
                  <a:txBody>
                    <a:bodyPr/>
                    <a:lstStyle/>
                    <a:p>
                      <a:pPr marL="0" marR="0" algn="just">
                        <a:lnSpc>
                          <a:spcPct val="105000"/>
                        </a:lnSpc>
                        <a:spcBef>
                          <a:spcPts val="0"/>
                        </a:spcBef>
                        <a:spcAft>
                          <a:spcPts val="0"/>
                        </a:spcAft>
                      </a:pPr>
                      <a:r>
                        <a:rPr lang="en-US" sz="1600" dirty="0" smtClean="0">
                          <a:effectLst/>
                        </a:rPr>
                        <a:t>knifes</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161</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153</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180</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12</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2121033084"/>
                  </a:ext>
                </a:extLst>
              </a:tr>
              <a:tr h="355439">
                <a:tc>
                  <a:txBody>
                    <a:bodyPr/>
                    <a:lstStyle/>
                    <a:p>
                      <a:pPr marL="0" marR="0" algn="just">
                        <a:lnSpc>
                          <a:spcPct val="105000"/>
                        </a:lnSpc>
                        <a:spcBef>
                          <a:spcPts val="0"/>
                        </a:spcBef>
                        <a:spcAft>
                          <a:spcPts val="0"/>
                        </a:spcAft>
                      </a:pPr>
                      <a:r>
                        <a:rPr lang="en-US" sz="1600" dirty="0" smtClean="0">
                          <a:effectLst/>
                        </a:rPr>
                        <a:t>Automatic</a:t>
                      </a:r>
                      <a:r>
                        <a:rPr lang="en-US" sz="1600" baseline="0" dirty="0" smtClean="0">
                          <a:effectLst/>
                        </a:rPr>
                        <a:t> weapons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136</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137</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143</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118</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816910514"/>
                  </a:ext>
                </a:extLst>
              </a:tr>
              <a:tr h="355439">
                <a:tc>
                  <a:txBody>
                    <a:bodyPr/>
                    <a:lstStyle/>
                    <a:p>
                      <a:pPr marL="0" marR="0" algn="just">
                        <a:lnSpc>
                          <a:spcPct val="105000"/>
                        </a:lnSpc>
                        <a:spcBef>
                          <a:spcPts val="0"/>
                        </a:spcBef>
                        <a:spcAft>
                          <a:spcPts val="0"/>
                        </a:spcAft>
                      </a:pPr>
                      <a:r>
                        <a:rPr lang="en-US" sz="1600" dirty="0" smtClean="0">
                          <a:effectLst/>
                        </a:rPr>
                        <a:t>Pistols</a:t>
                      </a:r>
                      <a:r>
                        <a:rPr lang="en-US" sz="1600" baseline="0" dirty="0" smtClean="0">
                          <a:effectLst/>
                        </a:rPr>
                        <a:t> </a:t>
                      </a:r>
                      <a:r>
                        <a:rPr lang="sq-AL" sz="1600" dirty="0" smtClean="0">
                          <a:effectLst/>
                        </a:rPr>
                        <a:t>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737</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636</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637</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241</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307443611"/>
                  </a:ext>
                </a:extLst>
              </a:tr>
              <a:tr h="355439">
                <a:tc>
                  <a:txBody>
                    <a:bodyPr/>
                    <a:lstStyle/>
                    <a:p>
                      <a:pPr marL="0" marR="0" algn="just">
                        <a:lnSpc>
                          <a:spcPct val="105000"/>
                        </a:lnSpc>
                        <a:spcBef>
                          <a:spcPts val="0"/>
                        </a:spcBef>
                        <a:spcAft>
                          <a:spcPts val="0"/>
                        </a:spcAft>
                      </a:pPr>
                      <a:r>
                        <a:rPr lang="en-US" sz="1600" dirty="0" smtClean="0">
                          <a:effectLst/>
                          <a:latin typeface="+mn-lt"/>
                          <a:ea typeface="+mn-ea"/>
                          <a:cs typeface="+mn-cs"/>
                        </a:rPr>
                        <a:t>Hunting</a:t>
                      </a:r>
                      <a:r>
                        <a:rPr lang="en-US" sz="1600" baseline="0" dirty="0" smtClean="0">
                          <a:effectLst/>
                          <a:latin typeface="+mn-lt"/>
                          <a:ea typeface="+mn-ea"/>
                          <a:cs typeface="+mn-cs"/>
                        </a:rPr>
                        <a:t> gun</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dirty="0">
                          <a:effectLst/>
                        </a:rPr>
                        <a:t>132</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106</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175</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91</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1711304114"/>
                  </a:ext>
                </a:extLst>
              </a:tr>
              <a:tr h="236960">
                <a:tc>
                  <a:txBody>
                    <a:bodyPr/>
                    <a:lstStyle/>
                    <a:p>
                      <a:pPr marL="0" marR="0" algn="just">
                        <a:lnSpc>
                          <a:spcPct val="105000"/>
                        </a:lnSpc>
                        <a:spcBef>
                          <a:spcPts val="0"/>
                        </a:spcBef>
                        <a:spcAft>
                          <a:spcPts val="0"/>
                        </a:spcAft>
                      </a:pPr>
                      <a:r>
                        <a:rPr lang="en-US" sz="1600" dirty="0" smtClean="0">
                          <a:effectLst/>
                          <a:latin typeface="+mn-lt"/>
                          <a:ea typeface="+mn-ea"/>
                          <a:cs typeface="+mn-cs"/>
                        </a:rPr>
                        <a:t>Rocket</a:t>
                      </a:r>
                      <a:r>
                        <a:rPr lang="en-US" sz="1600" baseline="0" dirty="0" smtClean="0">
                          <a:effectLst/>
                          <a:latin typeface="+mn-lt"/>
                          <a:ea typeface="+mn-ea"/>
                          <a:cs typeface="+mn-cs"/>
                        </a:rPr>
                        <a:t> launcher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10</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3</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4</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01</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2959202133"/>
                  </a:ext>
                </a:extLst>
              </a:tr>
              <a:tr h="355439">
                <a:tc>
                  <a:txBody>
                    <a:bodyPr/>
                    <a:lstStyle/>
                    <a:p>
                      <a:pPr marL="0" marR="0" algn="just">
                        <a:lnSpc>
                          <a:spcPct val="105000"/>
                        </a:lnSpc>
                        <a:spcBef>
                          <a:spcPts val="0"/>
                        </a:spcBef>
                        <a:spcAft>
                          <a:spcPts val="0"/>
                        </a:spcAft>
                      </a:pPr>
                      <a:r>
                        <a:rPr lang="en-US" sz="1600" dirty="0" smtClean="0">
                          <a:effectLst/>
                          <a:latin typeface="+mn-lt"/>
                          <a:ea typeface="+mn-ea"/>
                          <a:cs typeface="+mn-cs"/>
                        </a:rPr>
                        <a:t>Rifle</a:t>
                      </a:r>
                      <a:r>
                        <a:rPr lang="en-US" sz="1600" baseline="0" dirty="0" smtClean="0">
                          <a:effectLst/>
                          <a:latin typeface="+mn-lt"/>
                          <a:ea typeface="+mn-ea"/>
                          <a:cs typeface="+mn-cs"/>
                        </a:rPr>
                        <a:t>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184</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160</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111</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948639768"/>
                  </a:ext>
                </a:extLst>
              </a:tr>
              <a:tr h="236960">
                <a:tc>
                  <a:txBody>
                    <a:bodyPr/>
                    <a:lstStyle/>
                    <a:p>
                      <a:pPr marL="0" marR="0" algn="just">
                        <a:lnSpc>
                          <a:spcPct val="105000"/>
                        </a:lnSpc>
                        <a:spcBef>
                          <a:spcPts val="0"/>
                        </a:spcBef>
                        <a:spcAft>
                          <a:spcPts val="0"/>
                        </a:spcAft>
                      </a:pPr>
                      <a:r>
                        <a:rPr lang="en-US" sz="1600" dirty="0" smtClean="0">
                          <a:effectLst/>
                        </a:rPr>
                        <a:t>Semi Automatic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59</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19</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0</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22</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2918230283"/>
                  </a:ext>
                </a:extLst>
              </a:tr>
              <a:tr h="355439">
                <a:tc>
                  <a:txBody>
                    <a:bodyPr/>
                    <a:lstStyle/>
                    <a:p>
                      <a:pPr marL="0" marR="0" algn="just">
                        <a:lnSpc>
                          <a:spcPct val="105000"/>
                        </a:lnSpc>
                        <a:spcBef>
                          <a:spcPts val="0"/>
                        </a:spcBef>
                        <a:spcAft>
                          <a:spcPts val="0"/>
                        </a:spcAft>
                      </a:pPr>
                      <a:r>
                        <a:rPr lang="en-US" sz="1600" dirty="0" smtClean="0">
                          <a:effectLst/>
                        </a:rPr>
                        <a:t>Other </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126</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148</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153</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205</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165576168"/>
                  </a:ext>
                </a:extLst>
              </a:tr>
              <a:tr h="603171">
                <a:tc>
                  <a:txBody>
                    <a:bodyPr/>
                    <a:lstStyle/>
                    <a:p>
                      <a:pPr marL="0" marR="0" algn="just">
                        <a:lnSpc>
                          <a:spcPct val="105000"/>
                        </a:lnSpc>
                        <a:spcBef>
                          <a:spcPts val="0"/>
                        </a:spcBef>
                        <a:spcAft>
                          <a:spcPts val="0"/>
                        </a:spcAft>
                      </a:pPr>
                      <a:r>
                        <a:rPr lang="sq-AL" sz="1600" dirty="0" smtClean="0">
                          <a:effectLst/>
                        </a:rPr>
                        <a:t>Total</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1545</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1362</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a:effectLst/>
                        </a:rPr>
                        <a:t>1403</a:t>
                      </a:r>
                      <a:endParaRPr lang="en-US" sz="160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tc>
                  <a:txBody>
                    <a:bodyPr/>
                    <a:lstStyle/>
                    <a:p>
                      <a:pPr marL="0" marR="0" algn="ctr">
                        <a:lnSpc>
                          <a:spcPct val="105000"/>
                        </a:lnSpc>
                        <a:spcBef>
                          <a:spcPts val="0"/>
                        </a:spcBef>
                        <a:spcAft>
                          <a:spcPts val="0"/>
                        </a:spcAft>
                      </a:pPr>
                      <a:r>
                        <a:rPr lang="sq-AL" sz="1600" dirty="0">
                          <a:effectLst/>
                        </a:rPr>
                        <a:t>706</a:t>
                      </a:r>
                      <a:endParaRPr lang="en-US" sz="1600" dirty="0">
                        <a:effectLst/>
                        <a:latin typeface="Cambria" panose="02040503050406030204" pitchFamily="18" charset="0"/>
                        <a:ea typeface="Calibri" panose="020F0502020204030204" pitchFamily="34" charset="0"/>
                        <a:cs typeface="Times New Roman" panose="02020603050405020304" pitchFamily="18" charset="0"/>
                      </a:endParaRPr>
                    </a:p>
                  </a:txBody>
                  <a:tcPr marL="43570" marR="43570" marT="0" marB="0" anchor="b"/>
                </a:tc>
                <a:extLst>
                  <a:ext uri="{0D108BD9-81ED-4DB2-BD59-A6C34878D82A}">
                    <a16:rowId xmlns:a16="http://schemas.microsoft.com/office/drawing/2014/main" val="1057215235"/>
                  </a:ext>
                </a:extLst>
              </a:tr>
            </a:tbl>
          </a:graphicData>
        </a:graphic>
      </p:graphicFrame>
    </p:spTree>
    <p:extLst>
      <p:ext uri="{BB962C8B-B14F-4D97-AF65-F5344CB8AC3E}">
        <p14:creationId xmlns:p14="http://schemas.microsoft.com/office/powerpoint/2010/main" val="34846466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tracing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2055424312"/>
              </p:ext>
            </p:extLst>
          </p:nvPr>
        </p:nvGraphicFramePr>
        <p:xfrm>
          <a:off x="3201251" y="2671996"/>
          <a:ext cx="5837818" cy="29643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86563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Stockpile Management</a:t>
            </a:r>
          </a:p>
        </p:txBody>
      </p:sp>
      <p:sp>
        <p:nvSpPr>
          <p:cNvPr id="3" name="Content Placeholder 2"/>
          <p:cNvSpPr>
            <a:spLocks noGrp="1"/>
          </p:cNvSpPr>
          <p:nvPr>
            <p:ph idx="1"/>
          </p:nvPr>
        </p:nvSpPr>
        <p:spPr/>
        <p:txBody>
          <a:bodyPr/>
          <a:lstStyle/>
          <a:p>
            <a:r>
              <a:rPr lang="en-US" dirty="0"/>
              <a:t>International Ammunition Technical guidelines</a:t>
            </a:r>
          </a:p>
          <a:p>
            <a:r>
              <a:rPr lang="en-US" dirty="0"/>
              <a:t>Kosovo standards on stockpile management for civilians as well as for law enforcement agencies</a:t>
            </a:r>
          </a:p>
          <a:p>
            <a:r>
              <a:rPr lang="en-US" dirty="0"/>
              <a:t>Licensed by the inspectors of the Department of Public safety in accordance international standards</a:t>
            </a:r>
          </a:p>
          <a:p>
            <a:endParaRPr lang="en-US" dirty="0"/>
          </a:p>
        </p:txBody>
      </p:sp>
    </p:spTree>
    <p:extLst>
      <p:ext uri="{BB962C8B-B14F-4D97-AF65-F5344CB8AC3E}">
        <p14:creationId xmlns:p14="http://schemas.microsoft.com/office/powerpoint/2010/main" val="2814634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5358"/>
            <a:ext cx="10515600" cy="888398"/>
          </a:xfrm>
        </p:spPr>
        <p:txBody>
          <a:bodyPr>
            <a:normAutofit fontScale="90000"/>
          </a:bodyPr>
          <a:lstStyle/>
          <a:p>
            <a:r>
              <a:rPr lang="en-US" dirty="0"/>
              <a:t>Small Arms, Light Weapons and Explosive Control Strategy and Action Plan 2017 – 2021</a:t>
            </a:r>
          </a:p>
        </p:txBody>
      </p:sp>
      <p:sp>
        <p:nvSpPr>
          <p:cNvPr id="3" name="Content Placeholder 2"/>
          <p:cNvSpPr>
            <a:spLocks noGrp="1"/>
          </p:cNvSpPr>
          <p:nvPr>
            <p:ph idx="1"/>
          </p:nvPr>
        </p:nvSpPr>
        <p:spPr>
          <a:xfrm>
            <a:off x="838200" y="2308225"/>
            <a:ext cx="10515600" cy="4351338"/>
          </a:xfrm>
        </p:spPr>
        <p:txBody>
          <a:bodyPr/>
          <a:lstStyle/>
          <a:p>
            <a:r>
              <a:rPr lang="en-GB" dirty="0" smtClean="0"/>
              <a:t>Part of the National Plan for the Implementation of Stabilisation and Association Agreement</a:t>
            </a:r>
          </a:p>
          <a:p>
            <a:r>
              <a:rPr lang="en-GB" dirty="0" smtClean="0"/>
              <a:t>Linked with other Strategies: Community Safety, IBM, ILP, etc.</a:t>
            </a:r>
          </a:p>
          <a:p>
            <a:r>
              <a:rPr lang="en-GB" dirty="0" smtClean="0"/>
              <a:t>Full </a:t>
            </a:r>
            <a:r>
              <a:rPr lang="en-GB" dirty="0"/>
              <a:t>control over small arms and light weapons and explosives, based on internal needs, and EU, UN and OSCE </a:t>
            </a:r>
            <a:r>
              <a:rPr lang="en-GB" dirty="0" smtClean="0"/>
              <a:t>standards</a:t>
            </a:r>
          </a:p>
          <a:p>
            <a:r>
              <a:rPr lang="en-US" dirty="0" smtClean="0"/>
              <a:t>Based </a:t>
            </a:r>
            <a:r>
              <a:rPr lang="en-US" dirty="0"/>
              <a:t>on the requirements of European Union that derive from “EU action plan against illicit trafficking in and use of firearms and explosives</a:t>
            </a:r>
            <a:r>
              <a:rPr lang="en-US" dirty="0" smtClean="0"/>
              <a:t>” </a:t>
            </a:r>
            <a:r>
              <a:rPr lang="en-US" dirty="0"/>
              <a:t>and Council Decision </a:t>
            </a:r>
            <a:r>
              <a:rPr lang="en-US" dirty="0" smtClean="0"/>
              <a:t>2013/730/CFSP</a:t>
            </a:r>
          </a:p>
          <a:p>
            <a:endParaRPr lang="en-US" dirty="0"/>
          </a:p>
        </p:txBody>
      </p:sp>
    </p:spTree>
    <p:extLst>
      <p:ext uri="{BB962C8B-B14F-4D97-AF65-F5344CB8AC3E}">
        <p14:creationId xmlns:p14="http://schemas.microsoft.com/office/powerpoint/2010/main" val="3539432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9450"/>
            <a:ext cx="10515600" cy="888398"/>
          </a:xfrm>
        </p:spPr>
        <p:txBody>
          <a:bodyPr>
            <a:normAutofit fontScale="90000"/>
          </a:bodyPr>
          <a:lstStyle/>
          <a:p>
            <a:r>
              <a:rPr lang="en-US" dirty="0" smtClean="0"/>
              <a:t>Strategic Objectives of SALW and Explosive Control Strategy and Action Plan 2017 – 2021</a:t>
            </a:r>
            <a:endParaRPr lang="en-US" dirty="0"/>
          </a:p>
        </p:txBody>
      </p:sp>
      <p:sp>
        <p:nvSpPr>
          <p:cNvPr id="3" name="Content Placeholder 2"/>
          <p:cNvSpPr>
            <a:spLocks noGrp="1"/>
          </p:cNvSpPr>
          <p:nvPr>
            <p:ph idx="1"/>
          </p:nvPr>
        </p:nvSpPr>
        <p:spPr>
          <a:xfrm>
            <a:off x="838200" y="2086737"/>
            <a:ext cx="10515600" cy="4351338"/>
          </a:xfrm>
        </p:spPr>
        <p:txBody>
          <a:bodyPr>
            <a:normAutofit/>
          </a:bodyPr>
          <a:lstStyle/>
          <a:p>
            <a:pPr marL="514350" lvl="0" indent="-514350">
              <a:buFont typeface="+mj-lt"/>
              <a:buAutoNum type="arabicPeriod"/>
            </a:pPr>
            <a:r>
              <a:rPr lang="sq-AL" dirty="0" err="1" smtClean="0"/>
              <a:t>Further</a:t>
            </a:r>
            <a:r>
              <a:rPr lang="sq-AL" dirty="0" smtClean="0"/>
              <a:t> </a:t>
            </a:r>
            <a:r>
              <a:rPr lang="sq-AL" dirty="0" err="1"/>
              <a:t>legislation</a:t>
            </a:r>
            <a:r>
              <a:rPr lang="sq-AL" dirty="0"/>
              <a:t> </a:t>
            </a:r>
            <a:r>
              <a:rPr lang="sq-AL" dirty="0" err="1"/>
              <a:t>and</a:t>
            </a:r>
            <a:r>
              <a:rPr lang="sq-AL" dirty="0"/>
              <a:t> </a:t>
            </a:r>
            <a:r>
              <a:rPr lang="sq-AL" dirty="0" err="1"/>
              <a:t>policy</a:t>
            </a:r>
            <a:r>
              <a:rPr lang="sq-AL" dirty="0"/>
              <a:t> </a:t>
            </a:r>
            <a:r>
              <a:rPr lang="sq-AL" dirty="0" err="1" smtClean="0"/>
              <a:t>development</a:t>
            </a:r>
            <a:endParaRPr lang="en-US" dirty="0"/>
          </a:p>
          <a:p>
            <a:pPr marL="514350" lvl="0" indent="-514350">
              <a:buFont typeface="+mj-lt"/>
              <a:buAutoNum type="arabicPeriod"/>
            </a:pPr>
            <a:r>
              <a:rPr lang="sq-AL" dirty="0" err="1" smtClean="0"/>
              <a:t>Comprehensive</a:t>
            </a:r>
            <a:r>
              <a:rPr lang="sq-AL" dirty="0" smtClean="0"/>
              <a:t> </a:t>
            </a:r>
            <a:r>
              <a:rPr lang="sq-AL" dirty="0" err="1"/>
              <a:t>approach</a:t>
            </a:r>
            <a:r>
              <a:rPr lang="sq-AL" dirty="0"/>
              <a:t> in </a:t>
            </a:r>
            <a:r>
              <a:rPr lang="sq-AL" dirty="0" err="1"/>
              <a:t>reduction</a:t>
            </a:r>
            <a:r>
              <a:rPr lang="sq-AL" dirty="0"/>
              <a:t> </a:t>
            </a:r>
            <a:r>
              <a:rPr lang="sq-AL" dirty="0" err="1"/>
              <a:t>of</a:t>
            </a:r>
            <a:r>
              <a:rPr lang="sq-AL" dirty="0"/>
              <a:t> </a:t>
            </a:r>
            <a:r>
              <a:rPr lang="sq-AL" dirty="0" err="1"/>
              <a:t>risks</a:t>
            </a:r>
            <a:r>
              <a:rPr lang="sq-AL" dirty="0"/>
              <a:t> </a:t>
            </a:r>
            <a:r>
              <a:rPr lang="sq-AL" dirty="0" err="1"/>
              <a:t>from</a:t>
            </a:r>
            <a:r>
              <a:rPr lang="sq-AL" dirty="0"/>
              <a:t> </a:t>
            </a:r>
            <a:r>
              <a:rPr lang="sq-AL" dirty="0" err="1"/>
              <a:t>weapons</a:t>
            </a:r>
            <a:r>
              <a:rPr lang="sq-AL" dirty="0"/>
              <a:t> </a:t>
            </a:r>
            <a:r>
              <a:rPr lang="sq-AL" dirty="0" err="1"/>
              <a:t>and</a:t>
            </a:r>
            <a:r>
              <a:rPr lang="sq-AL" dirty="0"/>
              <a:t> </a:t>
            </a:r>
            <a:r>
              <a:rPr lang="sq-AL" dirty="0" err="1"/>
              <a:t>explosives</a:t>
            </a:r>
            <a:r>
              <a:rPr lang="sq-AL" dirty="0"/>
              <a:t> </a:t>
            </a:r>
            <a:r>
              <a:rPr lang="sq-AL" dirty="0" err="1"/>
              <a:t>posing</a:t>
            </a:r>
            <a:r>
              <a:rPr lang="sq-AL" dirty="0"/>
              <a:t> </a:t>
            </a:r>
            <a:r>
              <a:rPr lang="sq-AL" dirty="0" err="1"/>
              <a:t>threats</a:t>
            </a:r>
            <a:r>
              <a:rPr lang="sq-AL" dirty="0"/>
              <a:t> to the </a:t>
            </a:r>
            <a:r>
              <a:rPr lang="sq-AL" dirty="0" err="1"/>
              <a:t>public</a:t>
            </a:r>
            <a:r>
              <a:rPr lang="sq-AL" dirty="0"/>
              <a:t> </a:t>
            </a:r>
            <a:r>
              <a:rPr lang="sq-AL" dirty="0" err="1"/>
              <a:t>order</a:t>
            </a:r>
            <a:r>
              <a:rPr lang="sq-AL" dirty="0"/>
              <a:t> </a:t>
            </a:r>
            <a:r>
              <a:rPr lang="sq-AL" dirty="0" err="1"/>
              <a:t>and</a:t>
            </a:r>
            <a:r>
              <a:rPr lang="sq-AL" dirty="0"/>
              <a:t> </a:t>
            </a:r>
            <a:r>
              <a:rPr lang="sq-AL" dirty="0" err="1" smtClean="0"/>
              <a:t>security</a:t>
            </a:r>
            <a:endParaRPr lang="en-US" dirty="0"/>
          </a:p>
          <a:p>
            <a:pPr marL="514350" lvl="0" indent="-514350">
              <a:buFont typeface="+mj-lt"/>
              <a:buAutoNum type="arabicPeriod"/>
            </a:pPr>
            <a:r>
              <a:rPr lang="sq-AL" dirty="0" err="1" smtClean="0"/>
              <a:t>Further</a:t>
            </a:r>
            <a:r>
              <a:rPr lang="sq-AL" dirty="0" smtClean="0"/>
              <a:t> </a:t>
            </a:r>
            <a:r>
              <a:rPr lang="sq-AL" dirty="0" err="1"/>
              <a:t>development</a:t>
            </a:r>
            <a:r>
              <a:rPr lang="sq-AL" dirty="0"/>
              <a:t> </a:t>
            </a:r>
            <a:r>
              <a:rPr lang="sq-AL" dirty="0" err="1"/>
              <a:t>of</a:t>
            </a:r>
            <a:r>
              <a:rPr lang="sq-AL" dirty="0"/>
              <a:t> </a:t>
            </a:r>
            <a:r>
              <a:rPr lang="sq-AL" dirty="0" err="1"/>
              <a:t>institutional</a:t>
            </a:r>
            <a:r>
              <a:rPr lang="sq-AL" dirty="0"/>
              <a:t> </a:t>
            </a:r>
            <a:r>
              <a:rPr lang="sq-AL" dirty="0" err="1"/>
              <a:t>and</a:t>
            </a:r>
            <a:r>
              <a:rPr lang="sq-AL" dirty="0"/>
              <a:t> </a:t>
            </a:r>
            <a:r>
              <a:rPr lang="sq-AL" dirty="0" err="1"/>
              <a:t>investigative</a:t>
            </a:r>
            <a:r>
              <a:rPr lang="sq-AL" dirty="0"/>
              <a:t> </a:t>
            </a:r>
            <a:r>
              <a:rPr lang="sq-AL" dirty="0" err="1" smtClean="0"/>
              <a:t>capacities</a:t>
            </a:r>
            <a:endParaRPr lang="en-US" dirty="0"/>
          </a:p>
          <a:p>
            <a:pPr marL="514350" lvl="0" indent="-514350">
              <a:buFont typeface="+mj-lt"/>
              <a:buAutoNum type="arabicPeriod"/>
            </a:pPr>
            <a:r>
              <a:rPr lang="sq-AL" dirty="0" err="1" smtClean="0"/>
              <a:t>Inter-institutional</a:t>
            </a:r>
            <a:r>
              <a:rPr lang="sq-AL" dirty="0" smtClean="0"/>
              <a:t> </a:t>
            </a:r>
            <a:r>
              <a:rPr lang="sq-AL" dirty="0" err="1"/>
              <a:t>coordination</a:t>
            </a:r>
            <a:r>
              <a:rPr lang="sq-AL" dirty="0"/>
              <a:t> </a:t>
            </a:r>
            <a:r>
              <a:rPr lang="sq-AL" dirty="0" err="1"/>
              <a:t>and</a:t>
            </a:r>
            <a:r>
              <a:rPr lang="sq-AL" dirty="0"/>
              <a:t> </a:t>
            </a:r>
            <a:r>
              <a:rPr lang="sq-AL" dirty="0" err="1"/>
              <a:t>further</a:t>
            </a:r>
            <a:r>
              <a:rPr lang="sq-AL" dirty="0"/>
              <a:t> </a:t>
            </a:r>
            <a:r>
              <a:rPr lang="sq-AL" dirty="0" err="1"/>
              <a:t>enhancement</a:t>
            </a:r>
            <a:r>
              <a:rPr lang="sq-AL" dirty="0"/>
              <a:t> </a:t>
            </a:r>
            <a:r>
              <a:rPr lang="sq-AL" dirty="0" err="1"/>
              <a:t>of</a:t>
            </a:r>
            <a:r>
              <a:rPr lang="sq-AL" dirty="0"/>
              <a:t> </a:t>
            </a:r>
            <a:r>
              <a:rPr lang="sq-AL" dirty="0" err="1"/>
              <a:t>international</a:t>
            </a:r>
            <a:r>
              <a:rPr lang="sq-AL" dirty="0"/>
              <a:t> </a:t>
            </a:r>
            <a:r>
              <a:rPr lang="sq-AL" dirty="0" err="1" smtClean="0"/>
              <a:t>cooperation</a:t>
            </a:r>
            <a:endParaRPr lang="en-US" dirty="0"/>
          </a:p>
          <a:p>
            <a:endParaRPr lang="en-US" dirty="0"/>
          </a:p>
        </p:txBody>
      </p:sp>
    </p:spTree>
    <p:extLst>
      <p:ext uri="{BB962C8B-B14F-4D97-AF65-F5344CB8AC3E}">
        <p14:creationId xmlns:p14="http://schemas.microsoft.com/office/powerpoint/2010/main" val="3437675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195</TotalTime>
  <Words>579</Words>
  <Application>Microsoft Office PowerPoint</Application>
  <PresentationFormat>Widescreen</PresentationFormat>
  <Paragraphs>123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Trebuchet MS</vt:lpstr>
      <vt:lpstr>Berlin</vt:lpstr>
      <vt:lpstr>   Kosovo SALW Control   Progress and Challenges  </vt:lpstr>
      <vt:lpstr>Content </vt:lpstr>
      <vt:lpstr>General information</vt:lpstr>
      <vt:lpstr>SALW Destruction</vt:lpstr>
      <vt:lpstr>Confiscations</vt:lpstr>
      <vt:lpstr>International tracing </vt:lpstr>
      <vt:lpstr>Stockpile Management</vt:lpstr>
      <vt:lpstr>Small Arms, Light Weapons and Explosive Control Strategy and Action Plan 2017 – 2021</vt:lpstr>
      <vt:lpstr>Strategic Objectives of SALW and Explosive Control Strategy and Action Plan 2017 – 2021</vt:lpstr>
      <vt:lpstr>LAW  on Legalization and Surrender of Weapons, Ammunition and Explosive devices </vt:lpstr>
      <vt:lpstr>Content of the Law on Legalization and Surrender of Weapons, Ammunition and Explosive devices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Dardan Kocani</dc:creator>
  <cp:lastModifiedBy>BS</cp:lastModifiedBy>
  <cp:revision>36</cp:revision>
  <cp:lastPrinted>2017-05-13T16:21:14Z</cp:lastPrinted>
  <dcterms:created xsi:type="dcterms:W3CDTF">2016-05-05T08:31:13Z</dcterms:created>
  <dcterms:modified xsi:type="dcterms:W3CDTF">2017-11-18T10:40:44Z</dcterms:modified>
</cp:coreProperties>
</file>