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1" r:id="rId2"/>
    <p:sldId id="343" r:id="rId3"/>
    <p:sldId id="348" r:id="rId4"/>
    <p:sldId id="350" r:id="rId5"/>
    <p:sldId id="344" r:id="rId6"/>
    <p:sldId id="345" r:id="rId7"/>
    <p:sldId id="351" r:id="rId8"/>
    <p:sldId id="346" r:id="rId9"/>
    <p:sldId id="303" r:id="rId10"/>
    <p:sldId id="339" r:id="rId11"/>
    <p:sldId id="340" r:id="rId12"/>
    <p:sldId id="331" r:id="rId13"/>
    <p:sldId id="352" r:id="rId14"/>
    <p:sldId id="332" r:id="rId15"/>
    <p:sldId id="342" r:id="rId16"/>
    <p:sldId id="353" r:id="rId17"/>
    <p:sldId id="341" r:id="rId18"/>
    <p:sldId id="354" r:id="rId19"/>
    <p:sldId id="330" r:id="rId20"/>
    <p:sldId id="355" r:id="rId21"/>
    <p:sldId id="334" r:id="rId22"/>
    <p:sldId id="319" r:id="rId23"/>
    <p:sldId id="337" r:id="rId24"/>
  </p:sldIdLst>
  <p:sldSz cx="9144000" cy="6858000" type="screen4x3"/>
  <p:notesSz cx="6873875" cy="100615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69696"/>
    <a:srgbClr val="CC3300"/>
    <a:srgbClr val="CCFFFF"/>
    <a:srgbClr val="5F5F5F"/>
    <a:srgbClr val="DDDDDD"/>
    <a:srgbClr val="33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 varScale="1">
        <p:scale>
          <a:sx n="69" d="100"/>
          <a:sy n="69" d="100"/>
        </p:scale>
        <p:origin x="16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86738-0F4C-4F5B-A3B5-B2F9C3EE318E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9100" cy="452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5675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4138" y="955675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BE627-F7AB-44A1-8A00-848FF47F1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71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BE627-F7AB-44A1-8A00-848FF47F159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9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BE627-F7AB-44A1-8A00-848FF47F159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038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BE627-F7AB-44A1-8A00-848FF47F159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29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FB103-A483-40E0-B39F-CAA5F1F4D8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A795E-B009-49E0-B742-086227D108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77DAA-5D5A-49F2-B345-F85ECEB747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7F8BF-414E-41A0-A8CA-EED20215D6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70991-CAD7-40C0-BE3C-3EA1F89159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EF00F-DCE6-45F6-ACA7-F15C14CE8A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45BFF-3C49-4D16-B021-07D8DEE331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4E49B-EE37-4173-B2A1-95236E8B79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EA318-8ACF-4432-BF5E-4C675201F9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10235-1C1C-42EB-93D0-7A13CF876C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CF742-239B-4E5B-9D96-0E77649C0B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0DD840-C12F-4B25-AA2E-55C0F8EA6FF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384721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</a:rPr>
              <a:t>The Ministry of Internal 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</a:rPr>
              <a:t>Affairs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</a:rPr>
              <a:t>of 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</a:rPr>
              <a:t>the Republic of Belarus</a:t>
            </a:r>
            <a:endParaRPr lang="ru-RU" sz="19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1700808"/>
            <a:ext cx="7271717" cy="4392488"/>
          </a:xfrm>
          <a:noFill/>
          <a:ln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60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Counteraction</a:t>
            </a:r>
          </a:p>
          <a:p>
            <a:pPr>
              <a:spcBef>
                <a:spcPts val="0"/>
              </a:spcBef>
            </a:pPr>
            <a:r>
              <a:rPr lang="en-US" sz="6000" b="1" kern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illicit trafficking</a:t>
            </a:r>
          </a:p>
          <a:p>
            <a:pPr>
              <a:spcBef>
                <a:spcPts val="0"/>
              </a:spcBef>
            </a:pPr>
            <a:r>
              <a:rPr lang="en-US" sz="6000" b="1" kern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of Small Arms </a:t>
            </a:r>
            <a:r>
              <a:rPr lang="en-US" sz="60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 </a:t>
            </a:r>
            <a:r>
              <a:rPr lang="en-US" sz="6000" b="1" kern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Belarus</a:t>
            </a:r>
          </a:p>
        </p:txBody>
      </p:sp>
      <p:pic>
        <p:nvPicPr>
          <p:cNvPr id="121863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7956550" y="4445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331641" y="620713"/>
            <a:ext cx="655272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 b="1" dirty="0">
                <a:solidFill>
                  <a:srgbClr val="FF0000"/>
                </a:solidFill>
              </a:rPr>
              <a:t>Illicit trafficking of Small Arms in 2016</a:t>
            </a:r>
            <a:endParaRPr lang="ru-RU" sz="1900" b="1" dirty="0">
              <a:solidFill>
                <a:srgbClr val="FF0000"/>
              </a:solidFill>
            </a:endParaRPr>
          </a:p>
        </p:txBody>
      </p:sp>
      <p:pic>
        <p:nvPicPr>
          <p:cNvPr id="1024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4962" y="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9" name="Rectangle 19"/>
          <p:cNvSpPr>
            <a:spLocks noChangeArrowheads="1"/>
          </p:cNvSpPr>
          <p:nvPr/>
        </p:nvSpPr>
        <p:spPr bwMode="auto">
          <a:xfrm>
            <a:off x="3100388" y="393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21" name="Rectangle 21"/>
          <p:cNvSpPr>
            <a:spLocks noChangeArrowheads="1"/>
          </p:cNvSpPr>
          <p:nvPr/>
        </p:nvSpPr>
        <p:spPr bwMode="auto">
          <a:xfrm>
            <a:off x="6078538" y="6078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7208838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3529" y="1848825"/>
            <a:ext cx="8568952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800" i="1" spc="-100" dirty="0">
                <a:solidFill>
                  <a:srgbClr val="000099"/>
                </a:solidFill>
              </a:rPr>
              <a:t>In </a:t>
            </a:r>
            <a:r>
              <a:rPr lang="en-US" sz="3800" b="1" i="1" spc="-100" dirty="0">
                <a:solidFill>
                  <a:srgbClr val="000099"/>
                </a:solidFill>
              </a:rPr>
              <a:t>2016</a:t>
            </a:r>
            <a:r>
              <a:rPr lang="en-US" sz="3800" i="1" spc="-100" dirty="0">
                <a:solidFill>
                  <a:srgbClr val="000099"/>
                </a:solidFill>
              </a:rPr>
              <a:t>, Belarusian citizens voluntarily surrendered to </a:t>
            </a:r>
            <a:r>
              <a:rPr lang="en-US" sz="3800" i="1" spc="-100" dirty="0" smtClean="0">
                <a:solidFill>
                  <a:srgbClr val="000099"/>
                </a:solidFill>
              </a:rPr>
              <a:t>the police </a:t>
            </a:r>
            <a:r>
              <a:rPr lang="en-US" sz="3800" b="1" i="1" spc="-100" dirty="0" smtClean="0">
                <a:solidFill>
                  <a:srgbClr val="FF0000"/>
                </a:solidFill>
              </a:rPr>
              <a:t>1 005 </a:t>
            </a:r>
            <a:r>
              <a:rPr lang="en-US" sz="3800" i="1" spc="-100" dirty="0">
                <a:solidFill>
                  <a:srgbClr val="000099"/>
                </a:solidFill>
              </a:rPr>
              <a:t>units unregistered firearms, of which </a:t>
            </a:r>
            <a:r>
              <a:rPr lang="en-US" sz="3800" b="1" i="1" spc="-100" dirty="0">
                <a:solidFill>
                  <a:srgbClr val="FF0000"/>
                </a:solidFill>
              </a:rPr>
              <a:t>72</a:t>
            </a:r>
            <a:r>
              <a:rPr lang="en-US" sz="3800" i="1" spc="-100" dirty="0">
                <a:solidFill>
                  <a:srgbClr val="000099"/>
                </a:solidFill>
              </a:rPr>
              <a:t> units of rifled long-barreled Small Arms</a:t>
            </a:r>
            <a:r>
              <a:rPr lang="en-US" sz="3800" i="1" spc="-100" dirty="0" smtClean="0">
                <a:solidFill>
                  <a:srgbClr val="000099"/>
                </a:solidFill>
              </a:rPr>
              <a:t> and</a:t>
            </a:r>
          </a:p>
          <a:p>
            <a:pPr algn="ctr">
              <a:lnSpc>
                <a:spcPts val="4500"/>
              </a:lnSpc>
            </a:pPr>
            <a:r>
              <a:rPr lang="en-US" sz="3800" b="1" i="1" spc="-100" dirty="0" smtClean="0">
                <a:solidFill>
                  <a:srgbClr val="FF0000"/>
                </a:solidFill>
              </a:rPr>
              <a:t>31</a:t>
            </a:r>
            <a:r>
              <a:rPr lang="en-US" sz="3800" i="1" spc="-100" dirty="0" smtClean="0">
                <a:solidFill>
                  <a:srgbClr val="000099"/>
                </a:solidFill>
              </a:rPr>
              <a:t> </a:t>
            </a:r>
            <a:r>
              <a:rPr lang="en-US" sz="3800" i="1" spc="-100" dirty="0">
                <a:solidFill>
                  <a:srgbClr val="000099"/>
                </a:solidFill>
              </a:rPr>
              <a:t>units of </a:t>
            </a:r>
            <a:r>
              <a:rPr lang="en-US" sz="3800" i="1" spc="-100" dirty="0" smtClean="0">
                <a:solidFill>
                  <a:srgbClr val="000099"/>
                </a:solidFill>
              </a:rPr>
              <a:t>rifled short-barreled </a:t>
            </a:r>
            <a:r>
              <a:rPr lang="en-US" sz="3800" i="1" spc="-100" dirty="0">
                <a:solidFill>
                  <a:srgbClr val="000099"/>
                </a:solidFill>
              </a:rPr>
              <a:t>Small </a:t>
            </a:r>
            <a:r>
              <a:rPr lang="en-US" sz="3800" i="1" spc="-100" dirty="0" smtClean="0">
                <a:solidFill>
                  <a:srgbClr val="000099"/>
                </a:solidFill>
              </a:rPr>
              <a:t>Arms, </a:t>
            </a:r>
            <a:r>
              <a:rPr lang="en-US" sz="3800" i="1" spc="-100" dirty="0">
                <a:solidFill>
                  <a:srgbClr val="000099"/>
                </a:solidFill>
              </a:rPr>
              <a:t>and more </a:t>
            </a:r>
            <a:r>
              <a:rPr lang="en-US" sz="3800" b="1" i="1" spc="-100" dirty="0" smtClean="0">
                <a:solidFill>
                  <a:srgbClr val="FF0000"/>
                </a:solidFill>
              </a:rPr>
              <a:t>81 000 </a:t>
            </a:r>
            <a:r>
              <a:rPr lang="en-US" sz="3800" i="1" spc="-100" dirty="0" smtClean="0">
                <a:solidFill>
                  <a:srgbClr val="000099"/>
                </a:solidFill>
              </a:rPr>
              <a:t>ammunition of </a:t>
            </a:r>
            <a:r>
              <a:rPr lang="en-US" sz="3800" i="1" spc="-100" dirty="0">
                <a:solidFill>
                  <a:srgbClr val="000099"/>
                </a:solidFill>
              </a:rPr>
              <a:t>various calibers</a:t>
            </a:r>
            <a:r>
              <a:rPr lang="en-US" sz="3800" i="1" spc="-100" dirty="0" smtClean="0">
                <a:solidFill>
                  <a:srgbClr val="000099"/>
                </a:solidFill>
              </a:rPr>
              <a:t>.</a:t>
            </a:r>
            <a:endParaRPr lang="en-US" sz="3800" i="1" spc="-100" dirty="0">
              <a:solidFill>
                <a:srgbClr val="000099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665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nimBg="1"/>
      <p:bldP spid="1024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3" y="1756086"/>
            <a:ext cx="7721897" cy="442535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i="1" kern="1200" spc="-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4800" b="1" i="1" kern="1200" spc="-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r>
              <a:rPr lang="en-US" sz="4800" i="1" kern="1200" spc="-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800" b="1" i="1" kern="120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661</a:t>
            </a:r>
            <a:r>
              <a:rPr lang="en-US" sz="4800" i="1" kern="1200" spc="-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i="1" kern="1200" spc="-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criminal </a:t>
            </a:r>
            <a:r>
              <a:rPr lang="en-US" sz="4800" i="1" kern="120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cases </a:t>
            </a:r>
            <a:r>
              <a:rPr lang="en-US" sz="4800" i="1" kern="1200" spc="-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opened </a:t>
            </a:r>
            <a:r>
              <a:rPr lang="en-US" sz="4800" i="1" kern="1200" spc="-1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Belarus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i="1" kern="1200" spc="-1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4800" i="1" kern="1200" spc="-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illegal actions against firearms and </a:t>
            </a:r>
            <a:r>
              <a:rPr lang="en-US" sz="4800" i="1" kern="1200" spc="-1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ammunition</a:t>
            </a:r>
            <a:r>
              <a:rPr lang="ru-RU" sz="4800" i="1" kern="1200" spc="-1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0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i="1" kern="12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i="1" kern="12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 295 of the Criminal Code</a:t>
            </a:r>
            <a:r>
              <a:rPr lang="ru-RU" i="1" kern="12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i="1" kern="1200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653776"/>
            <a:ext cx="9144000" cy="384721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b="1" dirty="0">
                <a:solidFill>
                  <a:srgbClr val="FF0000"/>
                </a:solidFill>
              </a:rPr>
              <a:t>Illicit trafficking of Small Arms in 2016</a:t>
            </a:r>
            <a:endParaRPr lang="ru-RU" sz="19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2" y="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327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1259633" y="620688"/>
            <a:ext cx="676875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</a:t>
            </a:r>
            <a:r>
              <a:rPr lang="ru-RU" sz="1900" b="1" dirty="0" smtClean="0">
                <a:solidFill>
                  <a:srgbClr val="FF0000"/>
                </a:solidFill>
              </a:rPr>
              <a:t>«</a:t>
            </a:r>
            <a:r>
              <a:rPr lang="en-US" sz="1900" b="1" dirty="0" smtClean="0">
                <a:solidFill>
                  <a:srgbClr val="FF0000"/>
                </a:solidFill>
              </a:rPr>
              <a:t>Arsenal</a:t>
            </a:r>
            <a:r>
              <a:rPr lang="ru-RU" sz="1900" b="1" dirty="0" smtClean="0">
                <a:solidFill>
                  <a:srgbClr val="FF0000"/>
                </a:solidFill>
              </a:rPr>
              <a:t>»</a:t>
            </a:r>
            <a:endParaRPr lang="ru-RU" sz="1900" b="1" dirty="0">
              <a:solidFill>
                <a:srgbClr val="FF0000"/>
              </a:solidFill>
            </a:endParaRPr>
          </a:p>
        </p:txBody>
      </p:sp>
      <p:pic>
        <p:nvPicPr>
          <p:cNvPr id="1331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33591" y="1660199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i="1" spc="-100" dirty="0" smtClean="0">
                <a:solidFill>
                  <a:srgbClr val="000099"/>
                </a:solidFill>
              </a:rPr>
              <a:t>In </a:t>
            </a:r>
            <a:r>
              <a:rPr lang="en-US" sz="3600" i="1" spc="-100" dirty="0">
                <a:solidFill>
                  <a:srgbClr val="000099"/>
                </a:solidFill>
              </a:rPr>
              <a:t>order to take additional measures</a:t>
            </a:r>
          </a:p>
          <a:p>
            <a:pPr algn="ctr">
              <a:lnSpc>
                <a:spcPts val="4000"/>
              </a:lnSpc>
            </a:pPr>
            <a:r>
              <a:rPr lang="en-US" sz="3600" i="1" spc="-100" dirty="0">
                <a:solidFill>
                  <a:srgbClr val="000099"/>
                </a:solidFill>
              </a:rPr>
              <a:t>on combating the illicit trafficking in firearms and </a:t>
            </a:r>
            <a:r>
              <a:rPr lang="en-US" sz="3600" i="1" spc="-100" dirty="0" smtClean="0">
                <a:solidFill>
                  <a:srgbClr val="000099"/>
                </a:solidFill>
              </a:rPr>
              <a:t>ammunition</a:t>
            </a:r>
            <a:r>
              <a:rPr lang="ru-RU" sz="3600" i="1" spc="-100" dirty="0" smtClean="0">
                <a:solidFill>
                  <a:srgbClr val="000099"/>
                </a:solidFill>
              </a:rPr>
              <a:t> </a:t>
            </a:r>
            <a:r>
              <a:rPr lang="en-US" sz="3600" i="1" spc="-100" dirty="0" smtClean="0">
                <a:solidFill>
                  <a:srgbClr val="000099"/>
                </a:solidFill>
              </a:rPr>
              <a:t>In </a:t>
            </a:r>
            <a:r>
              <a:rPr lang="en-US" sz="3600" i="1" spc="-100" dirty="0">
                <a:solidFill>
                  <a:srgbClr val="000099"/>
                </a:solidFill>
              </a:rPr>
              <a:t>Belarus on the territory of the whole country the police </a:t>
            </a:r>
            <a:r>
              <a:rPr lang="en-US" sz="3600" i="1" spc="-100" dirty="0">
                <a:solidFill>
                  <a:srgbClr val="FF0000"/>
                </a:solidFill>
              </a:rPr>
              <a:t>annually</a:t>
            </a:r>
            <a:r>
              <a:rPr lang="en-US" sz="3600" i="1" spc="-100" dirty="0">
                <a:solidFill>
                  <a:srgbClr val="000099"/>
                </a:solidFill>
              </a:rPr>
              <a:t> </a:t>
            </a:r>
            <a:r>
              <a:rPr lang="en-US" sz="3600" i="1" spc="-100" dirty="0" smtClean="0">
                <a:solidFill>
                  <a:srgbClr val="000099"/>
                </a:solidFill>
              </a:rPr>
              <a:t>conducts</a:t>
            </a:r>
            <a:r>
              <a:rPr lang="ru-RU" sz="3600" i="1" spc="-100" dirty="0" smtClean="0">
                <a:solidFill>
                  <a:srgbClr val="000099"/>
                </a:solidFill>
              </a:rPr>
              <a:t> </a:t>
            </a:r>
            <a:r>
              <a:rPr lang="en-US" sz="3600" b="1" i="1" spc="-100" dirty="0" smtClean="0">
                <a:solidFill>
                  <a:srgbClr val="FF0000"/>
                </a:solidFill>
              </a:rPr>
              <a:t>operatively-preventive </a:t>
            </a:r>
            <a:r>
              <a:rPr lang="en-US" sz="3600" b="1" i="1" spc="-100" dirty="0">
                <a:solidFill>
                  <a:srgbClr val="FF0000"/>
                </a:solidFill>
              </a:rPr>
              <a:t>action "Arsenal"</a:t>
            </a:r>
            <a:r>
              <a:rPr lang="en-US" sz="3600" i="1" spc="-100" dirty="0">
                <a:solidFill>
                  <a:srgbClr val="000099"/>
                </a:solidFill>
              </a:rPr>
              <a:t>, directed on </a:t>
            </a:r>
            <a:r>
              <a:rPr lang="en-US" sz="3600" i="1" spc="-100" dirty="0" err="1">
                <a:solidFill>
                  <a:srgbClr val="000099"/>
                </a:solidFill>
              </a:rPr>
              <a:t>activization</a:t>
            </a:r>
            <a:r>
              <a:rPr lang="en-US" sz="3600" i="1" spc="-100" dirty="0">
                <a:solidFill>
                  <a:srgbClr val="000099"/>
                </a:solidFill>
              </a:rPr>
              <a:t> </a:t>
            </a:r>
            <a:r>
              <a:rPr lang="en-US" sz="3600" i="1" spc="-100" dirty="0" smtClean="0">
                <a:solidFill>
                  <a:srgbClr val="000099"/>
                </a:solidFill>
              </a:rPr>
              <a:t>of</a:t>
            </a:r>
            <a:r>
              <a:rPr lang="ru-RU" sz="3600" i="1" spc="-100" dirty="0" smtClean="0">
                <a:solidFill>
                  <a:srgbClr val="000099"/>
                </a:solidFill>
              </a:rPr>
              <a:t> </a:t>
            </a:r>
            <a:r>
              <a:rPr lang="en-US" sz="3600" i="1" spc="-100" dirty="0" smtClean="0">
                <a:solidFill>
                  <a:srgbClr val="000099"/>
                </a:solidFill>
              </a:rPr>
              <a:t>voluntary </a:t>
            </a:r>
            <a:r>
              <a:rPr lang="en-US" sz="3600" i="1" spc="-100" dirty="0">
                <a:solidFill>
                  <a:srgbClr val="000099"/>
                </a:solidFill>
              </a:rPr>
              <a:t>delivery, and also withdrawal</a:t>
            </a:r>
          </a:p>
          <a:p>
            <a:pPr algn="ctr">
              <a:lnSpc>
                <a:spcPts val="4000"/>
              </a:lnSpc>
            </a:pPr>
            <a:r>
              <a:rPr lang="en-US" sz="3600" i="1" spc="-100" dirty="0">
                <a:solidFill>
                  <a:srgbClr val="000099"/>
                </a:solidFill>
              </a:rPr>
              <a:t>the population of illegally stored firearms and ammunition</a:t>
            </a:r>
            <a:r>
              <a:rPr lang="en-US" sz="3600" i="1" spc="-100" dirty="0" smtClean="0">
                <a:solidFill>
                  <a:srgbClr val="000099"/>
                </a:solidFill>
              </a:rPr>
              <a:t>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nimBg="1"/>
      <p:bldP spid="1331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0" y="620688"/>
            <a:ext cx="914399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</a:t>
            </a:r>
            <a:r>
              <a:rPr lang="ru-RU" sz="1900" b="1" dirty="0">
                <a:solidFill>
                  <a:srgbClr val="FF0000"/>
                </a:solidFill>
              </a:rPr>
              <a:t>«</a:t>
            </a:r>
            <a:r>
              <a:rPr lang="en-US" sz="1900" b="1" dirty="0">
                <a:solidFill>
                  <a:srgbClr val="FF0000"/>
                </a:solidFill>
              </a:rPr>
              <a:t>Arsenal</a:t>
            </a:r>
            <a:r>
              <a:rPr lang="ru-RU" sz="1900" b="1" dirty="0">
                <a:solidFill>
                  <a:srgbClr val="FF0000"/>
                </a:solidFill>
              </a:rPr>
              <a:t>»</a:t>
            </a:r>
          </a:p>
        </p:txBody>
      </p:sp>
      <p:pic>
        <p:nvPicPr>
          <p:cNvPr id="1331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18" y="1196752"/>
            <a:ext cx="864096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3100"/>
              </a:lnSpc>
            </a:pPr>
            <a:r>
              <a:rPr lang="en-US" sz="3200" spc="-100" dirty="0">
                <a:solidFill>
                  <a:srgbClr val="000099"/>
                </a:solidFill>
              </a:rPr>
              <a:t>In </a:t>
            </a:r>
            <a:r>
              <a:rPr lang="en-US" sz="3200" b="1" spc="-100" dirty="0">
                <a:solidFill>
                  <a:srgbClr val="FF0000"/>
                </a:solidFill>
              </a:rPr>
              <a:t>2017</a:t>
            </a:r>
            <a:r>
              <a:rPr lang="en-US" sz="3200" spc="-100" dirty="0">
                <a:solidFill>
                  <a:srgbClr val="000099"/>
                </a:solidFill>
              </a:rPr>
              <a:t> the </a:t>
            </a:r>
            <a:r>
              <a:rPr lang="en-US" sz="3200" spc="-100" dirty="0" smtClean="0">
                <a:solidFill>
                  <a:srgbClr val="000099"/>
                </a:solidFill>
              </a:rPr>
              <a:t>action </a:t>
            </a:r>
            <a:r>
              <a:rPr lang="en-US" sz="3200" spc="-100" dirty="0">
                <a:solidFill>
                  <a:srgbClr val="000099"/>
                </a:solidFill>
              </a:rPr>
              <a:t>"</a:t>
            </a:r>
            <a:r>
              <a:rPr lang="en-US" sz="3200" spc="-100" dirty="0" smtClean="0">
                <a:solidFill>
                  <a:srgbClr val="000099"/>
                </a:solidFill>
              </a:rPr>
              <a:t>Arsenal"</a:t>
            </a:r>
            <a:r>
              <a:rPr lang="ru-RU" sz="3200" spc="-100" dirty="0" smtClean="0">
                <a:solidFill>
                  <a:srgbClr val="000099"/>
                </a:solidFill>
              </a:rPr>
              <a:t> </a:t>
            </a:r>
            <a:endParaRPr lang="en-US" sz="3200" spc="-100" dirty="0" smtClean="0">
              <a:solidFill>
                <a:srgbClr val="000099"/>
              </a:solidFill>
            </a:endParaRPr>
          </a:p>
          <a:p>
            <a:pPr algn="ctr">
              <a:lnSpc>
                <a:spcPts val="3100"/>
              </a:lnSpc>
            </a:pPr>
            <a:r>
              <a:rPr lang="en-US" sz="3200" spc="-100" dirty="0" smtClean="0">
                <a:solidFill>
                  <a:srgbClr val="000099"/>
                </a:solidFill>
              </a:rPr>
              <a:t>was held </a:t>
            </a:r>
            <a:r>
              <a:rPr lang="en-US" sz="3200" b="1" spc="-100" dirty="0" smtClean="0">
                <a:solidFill>
                  <a:srgbClr val="FF0000"/>
                </a:solidFill>
              </a:rPr>
              <a:t>from 2 to 6 October</a:t>
            </a:r>
            <a:r>
              <a:rPr lang="en-US" sz="3200" spc="-100" dirty="0" smtClean="0">
                <a:solidFill>
                  <a:srgbClr val="000099"/>
                </a:solidFill>
              </a:rPr>
              <a:t>.</a:t>
            </a:r>
          </a:p>
          <a:p>
            <a:pPr algn="ctr"/>
            <a:endParaRPr lang="en-US" sz="1200" spc="-100" dirty="0">
              <a:solidFill>
                <a:srgbClr val="000099"/>
              </a:solidFill>
            </a:endParaRPr>
          </a:p>
          <a:p>
            <a:pPr algn="ctr">
              <a:lnSpc>
                <a:spcPts val="3100"/>
              </a:lnSpc>
            </a:pPr>
            <a:r>
              <a:rPr lang="en-US" sz="3200" spc="-100" dirty="0">
                <a:solidFill>
                  <a:srgbClr val="000099"/>
                </a:solidFill>
              </a:rPr>
              <a:t>As a result of this, </a:t>
            </a:r>
            <a:r>
              <a:rPr lang="en-US" sz="3200" b="1" spc="-100" dirty="0">
                <a:solidFill>
                  <a:srgbClr val="FF0000"/>
                </a:solidFill>
              </a:rPr>
              <a:t>210</a:t>
            </a:r>
            <a:r>
              <a:rPr lang="en-US" sz="3200" spc="-100" dirty="0">
                <a:solidFill>
                  <a:srgbClr val="000099"/>
                </a:solidFill>
              </a:rPr>
              <a:t> units of unregistered weapons, more than </a:t>
            </a:r>
            <a:r>
              <a:rPr lang="en-US" sz="3200" b="1" spc="-100" dirty="0" smtClean="0">
                <a:solidFill>
                  <a:srgbClr val="FF0000"/>
                </a:solidFill>
              </a:rPr>
              <a:t>9 000 </a:t>
            </a:r>
            <a:r>
              <a:rPr lang="en-US" sz="3200" spc="-100" dirty="0">
                <a:solidFill>
                  <a:srgbClr val="000099"/>
                </a:solidFill>
              </a:rPr>
              <a:t>munitions of various </a:t>
            </a:r>
            <a:r>
              <a:rPr lang="en-US" sz="3200" spc="-100" dirty="0" err="1">
                <a:solidFill>
                  <a:srgbClr val="000099"/>
                </a:solidFill>
              </a:rPr>
              <a:t>calibres</a:t>
            </a:r>
            <a:r>
              <a:rPr lang="en-US" sz="3200" spc="-100" dirty="0">
                <a:solidFill>
                  <a:srgbClr val="000099"/>
                </a:solidFill>
              </a:rPr>
              <a:t> and </a:t>
            </a:r>
            <a:r>
              <a:rPr lang="en-US" sz="3200" b="1" spc="-100" dirty="0" smtClean="0">
                <a:solidFill>
                  <a:srgbClr val="FF0000"/>
                </a:solidFill>
              </a:rPr>
              <a:t>26,6 </a:t>
            </a:r>
            <a:r>
              <a:rPr lang="en-US" sz="3200" b="1" spc="-100" dirty="0">
                <a:solidFill>
                  <a:srgbClr val="FF0000"/>
                </a:solidFill>
              </a:rPr>
              <a:t>kg </a:t>
            </a:r>
            <a:r>
              <a:rPr lang="en-US" sz="3200" spc="-100" dirty="0">
                <a:solidFill>
                  <a:srgbClr val="000099"/>
                </a:solidFill>
              </a:rPr>
              <a:t>of explosives were withdrawn from circulation.</a:t>
            </a:r>
          </a:p>
          <a:p>
            <a:pPr algn="ctr"/>
            <a:endParaRPr lang="en-US" sz="1200" spc="-100" dirty="0">
              <a:solidFill>
                <a:srgbClr val="000099"/>
              </a:solidFill>
            </a:endParaRPr>
          </a:p>
          <a:p>
            <a:pPr algn="ctr">
              <a:lnSpc>
                <a:spcPts val="3100"/>
              </a:lnSpc>
            </a:pPr>
            <a:r>
              <a:rPr lang="en-US" sz="3200" spc="-100" dirty="0">
                <a:solidFill>
                  <a:srgbClr val="000099"/>
                </a:solidFill>
              </a:rPr>
              <a:t>Citizens voluntarily surrendered to the police</a:t>
            </a:r>
          </a:p>
          <a:p>
            <a:pPr algn="ctr">
              <a:lnSpc>
                <a:spcPts val="3100"/>
              </a:lnSpc>
            </a:pPr>
            <a:r>
              <a:rPr lang="en-US" sz="3200" b="1" spc="-100" dirty="0">
                <a:solidFill>
                  <a:srgbClr val="FF0000"/>
                </a:solidFill>
              </a:rPr>
              <a:t>455</a:t>
            </a:r>
            <a:r>
              <a:rPr lang="en-US" sz="3200" spc="-100" dirty="0">
                <a:solidFill>
                  <a:srgbClr val="000099"/>
                </a:solidFill>
              </a:rPr>
              <a:t> units of unregistered weapons and </a:t>
            </a:r>
            <a:r>
              <a:rPr lang="en-US" sz="3200" spc="-100" dirty="0" smtClean="0">
                <a:solidFill>
                  <a:srgbClr val="000099"/>
                </a:solidFill>
              </a:rPr>
              <a:t>almost</a:t>
            </a:r>
            <a:endParaRPr lang="ru-RU" sz="3200" spc="-100" dirty="0" smtClean="0">
              <a:solidFill>
                <a:srgbClr val="000099"/>
              </a:solidFill>
            </a:endParaRPr>
          </a:p>
          <a:p>
            <a:pPr algn="ctr">
              <a:lnSpc>
                <a:spcPts val="3100"/>
              </a:lnSpc>
            </a:pPr>
            <a:r>
              <a:rPr lang="en-US" sz="3200" b="1" spc="-100" dirty="0" smtClean="0">
                <a:solidFill>
                  <a:srgbClr val="FF0000"/>
                </a:solidFill>
              </a:rPr>
              <a:t>15</a:t>
            </a:r>
            <a:r>
              <a:rPr lang="ru-RU" sz="3200" b="1" spc="-100" dirty="0" smtClean="0">
                <a:solidFill>
                  <a:srgbClr val="FF0000"/>
                </a:solidFill>
              </a:rPr>
              <a:t> </a:t>
            </a:r>
            <a:r>
              <a:rPr lang="en-US" sz="3200" b="1" spc="-100" dirty="0" smtClean="0">
                <a:solidFill>
                  <a:srgbClr val="FF0000"/>
                </a:solidFill>
              </a:rPr>
              <a:t>000</a:t>
            </a:r>
            <a:r>
              <a:rPr lang="en-US" sz="3200" spc="-100" dirty="0" smtClean="0">
                <a:solidFill>
                  <a:srgbClr val="000099"/>
                </a:solidFill>
              </a:rPr>
              <a:t> </a:t>
            </a:r>
            <a:r>
              <a:rPr lang="en-US" sz="3200" spc="-100" dirty="0">
                <a:solidFill>
                  <a:srgbClr val="000099"/>
                </a:solidFill>
              </a:rPr>
              <a:t>ammunition.</a:t>
            </a:r>
          </a:p>
          <a:p>
            <a:pPr algn="ctr"/>
            <a:endParaRPr lang="en-US" sz="1200" spc="-100" dirty="0">
              <a:solidFill>
                <a:srgbClr val="000099"/>
              </a:solidFill>
            </a:endParaRPr>
          </a:p>
          <a:p>
            <a:pPr algn="ctr">
              <a:lnSpc>
                <a:spcPts val="3100"/>
              </a:lnSpc>
            </a:pPr>
            <a:r>
              <a:rPr lang="en-US" sz="3200" b="1" spc="-100" dirty="0">
                <a:solidFill>
                  <a:srgbClr val="FF0000"/>
                </a:solidFill>
              </a:rPr>
              <a:t>32</a:t>
            </a:r>
            <a:r>
              <a:rPr lang="en-US" sz="3200" spc="-100" dirty="0">
                <a:solidFill>
                  <a:srgbClr val="000099"/>
                </a:solidFill>
              </a:rPr>
              <a:t> illegal actions were registered with respect to weapons, ammunition, </a:t>
            </a:r>
            <a:r>
              <a:rPr lang="en-US" sz="3200" spc="-100" dirty="0" smtClean="0">
                <a:solidFill>
                  <a:srgbClr val="000099"/>
                </a:solidFill>
              </a:rPr>
              <a:t>explosives</a:t>
            </a:r>
            <a:r>
              <a:rPr lang="ru-RU" sz="3200" spc="-100" dirty="0" smtClean="0">
                <a:solidFill>
                  <a:srgbClr val="000099"/>
                </a:solidFill>
              </a:rPr>
              <a:t>.</a:t>
            </a:r>
          </a:p>
          <a:p>
            <a:pPr algn="ctr">
              <a:lnSpc>
                <a:spcPts val="3100"/>
              </a:lnSpc>
            </a:pPr>
            <a:r>
              <a:rPr lang="en-US" sz="2600" spc="-100" dirty="0" smtClean="0"/>
              <a:t>(</a:t>
            </a:r>
            <a:r>
              <a:rPr lang="en-US" sz="2600" spc="-100" dirty="0"/>
              <a:t>article 295 of the Criminal Code)</a:t>
            </a:r>
            <a:endParaRPr lang="ru-RU" sz="2600" spc="-1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652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nimBg="1"/>
      <p:bldP spid="1331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1187624" y="620713"/>
            <a:ext cx="67492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 b="1" dirty="0">
                <a:solidFill>
                  <a:srgbClr val="FF0000"/>
                </a:solidFill>
              </a:rPr>
              <a:t>Illicit trafficking of Small Arms in </a:t>
            </a:r>
            <a:r>
              <a:rPr lang="en-US" sz="1900" b="1" dirty="0" smtClean="0">
                <a:solidFill>
                  <a:srgbClr val="FF0000"/>
                </a:solidFill>
              </a:rPr>
              <a:t>201</a:t>
            </a:r>
            <a:r>
              <a:rPr lang="ru-RU" sz="1900" b="1" dirty="0" smtClean="0">
                <a:solidFill>
                  <a:srgbClr val="FF0000"/>
                </a:solidFill>
              </a:rPr>
              <a:t>7</a:t>
            </a:r>
            <a:endParaRPr lang="ru-RU" sz="1900" b="1" dirty="0">
              <a:solidFill>
                <a:srgbClr val="FF0000"/>
              </a:solidFill>
            </a:endParaRPr>
          </a:p>
        </p:txBody>
      </p:sp>
      <p:pic>
        <p:nvPicPr>
          <p:cNvPr id="13414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3194" y="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15516" y="1815536"/>
            <a:ext cx="8712968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3800" i="1" spc="-100" dirty="0">
                <a:solidFill>
                  <a:srgbClr val="000099"/>
                </a:solidFill>
              </a:rPr>
              <a:t>During </a:t>
            </a:r>
            <a:r>
              <a:rPr lang="en-US" sz="3800" i="1" spc="-100" dirty="0" smtClean="0">
                <a:solidFill>
                  <a:srgbClr val="000099"/>
                </a:solidFill>
              </a:rPr>
              <a:t>the </a:t>
            </a:r>
            <a:r>
              <a:rPr lang="en-US" sz="3800" b="1" i="1" spc="-100" dirty="0">
                <a:solidFill>
                  <a:srgbClr val="FF0000"/>
                </a:solidFill>
              </a:rPr>
              <a:t>ten months </a:t>
            </a:r>
            <a:r>
              <a:rPr lang="en-US" sz="3800" b="1" i="1" spc="-100" dirty="0" smtClean="0">
                <a:solidFill>
                  <a:srgbClr val="FF0000"/>
                </a:solidFill>
              </a:rPr>
              <a:t>of </a:t>
            </a:r>
            <a:r>
              <a:rPr lang="en-US" sz="3800" b="1" i="1" spc="-100" dirty="0">
                <a:solidFill>
                  <a:srgbClr val="FF0000"/>
                </a:solidFill>
              </a:rPr>
              <a:t>2017</a:t>
            </a:r>
            <a:r>
              <a:rPr lang="en-US" sz="3800" i="1" spc="-100" dirty="0">
                <a:solidFill>
                  <a:srgbClr val="000099"/>
                </a:solidFill>
              </a:rPr>
              <a:t>, Belarusian law </a:t>
            </a:r>
            <a:r>
              <a:rPr lang="en-US" sz="3800" i="1" spc="-100" dirty="0" smtClean="0">
                <a:solidFill>
                  <a:srgbClr val="000099"/>
                </a:solidFill>
              </a:rPr>
              <a:t>enforcement agencies </a:t>
            </a:r>
            <a:r>
              <a:rPr lang="en-US" sz="3800" i="1" spc="-100" dirty="0">
                <a:solidFill>
                  <a:srgbClr val="000099"/>
                </a:solidFill>
              </a:rPr>
              <a:t>seized </a:t>
            </a:r>
            <a:r>
              <a:rPr lang="ru-RU" sz="3800" b="1" i="1" spc="-100" dirty="0" smtClean="0">
                <a:solidFill>
                  <a:srgbClr val="FF0000"/>
                </a:solidFill>
              </a:rPr>
              <a:t>1 150</a:t>
            </a:r>
            <a:r>
              <a:rPr lang="en-US" sz="3800" b="1" i="1" spc="-100" dirty="0" smtClean="0">
                <a:solidFill>
                  <a:srgbClr val="FF0000"/>
                </a:solidFill>
              </a:rPr>
              <a:t> </a:t>
            </a:r>
            <a:r>
              <a:rPr lang="en-US" sz="3800" i="1" spc="-100" dirty="0">
                <a:solidFill>
                  <a:srgbClr val="000099"/>
                </a:solidFill>
              </a:rPr>
              <a:t>unregistered firearms from illegal trafficking</a:t>
            </a:r>
            <a:r>
              <a:rPr lang="en-US" sz="3800" i="1" spc="-100" dirty="0" smtClean="0">
                <a:solidFill>
                  <a:srgbClr val="000099"/>
                </a:solidFill>
              </a:rPr>
              <a:t>, </a:t>
            </a:r>
            <a:r>
              <a:rPr lang="ru-RU" sz="3800" b="1" i="1" spc="-100" dirty="0" smtClean="0">
                <a:solidFill>
                  <a:srgbClr val="FF0000"/>
                </a:solidFill>
              </a:rPr>
              <a:t>107</a:t>
            </a:r>
            <a:r>
              <a:rPr lang="en-US" sz="3800" b="1" i="1" spc="-100" dirty="0" smtClean="0">
                <a:solidFill>
                  <a:srgbClr val="FF0000"/>
                </a:solidFill>
              </a:rPr>
              <a:t> </a:t>
            </a:r>
            <a:r>
              <a:rPr lang="en-US" sz="3800" i="1" spc="-100" dirty="0">
                <a:solidFill>
                  <a:srgbClr val="000099"/>
                </a:solidFill>
              </a:rPr>
              <a:t>of which were rifled </a:t>
            </a:r>
            <a:r>
              <a:rPr lang="en-US" sz="3800" i="1" spc="-100" dirty="0" smtClean="0">
                <a:solidFill>
                  <a:srgbClr val="000099"/>
                </a:solidFill>
              </a:rPr>
              <a:t>long-barreled Small Arms </a:t>
            </a:r>
            <a:r>
              <a:rPr lang="en-US" sz="3800" i="1" spc="-100" dirty="0">
                <a:solidFill>
                  <a:srgbClr val="000099"/>
                </a:solidFill>
              </a:rPr>
              <a:t>and </a:t>
            </a:r>
            <a:r>
              <a:rPr lang="ru-RU" sz="3800" b="1" i="1" spc="-100" dirty="0" smtClean="0">
                <a:solidFill>
                  <a:srgbClr val="FF0000"/>
                </a:solidFill>
              </a:rPr>
              <a:t>48</a:t>
            </a:r>
            <a:r>
              <a:rPr lang="en-US" sz="3800" i="1" spc="-100" dirty="0" smtClean="0">
                <a:solidFill>
                  <a:srgbClr val="000099"/>
                </a:solidFill>
              </a:rPr>
              <a:t> </a:t>
            </a:r>
            <a:r>
              <a:rPr lang="en-US" sz="3800" i="1" spc="-100" dirty="0">
                <a:solidFill>
                  <a:srgbClr val="000099"/>
                </a:solidFill>
              </a:rPr>
              <a:t>rifled</a:t>
            </a:r>
            <a:endParaRPr lang="ru-RU" sz="3800" i="1" spc="-100" dirty="0">
              <a:solidFill>
                <a:srgbClr val="000099"/>
              </a:solidFill>
            </a:endParaRPr>
          </a:p>
          <a:p>
            <a:pPr algn="ctr">
              <a:lnSpc>
                <a:spcPts val="4400"/>
              </a:lnSpc>
            </a:pPr>
            <a:r>
              <a:rPr lang="en-US" sz="3800" i="1" spc="-100" dirty="0" smtClean="0">
                <a:solidFill>
                  <a:srgbClr val="000099"/>
                </a:solidFill>
              </a:rPr>
              <a:t>short-barreled </a:t>
            </a:r>
            <a:r>
              <a:rPr lang="en-US" sz="3800" i="1" spc="-100" dirty="0">
                <a:solidFill>
                  <a:srgbClr val="000099"/>
                </a:solidFill>
              </a:rPr>
              <a:t>Small </a:t>
            </a:r>
            <a:r>
              <a:rPr lang="en-US" sz="3800" i="1" spc="-100" dirty="0" smtClean="0">
                <a:solidFill>
                  <a:srgbClr val="000099"/>
                </a:solidFill>
              </a:rPr>
              <a:t>Arms, </a:t>
            </a:r>
            <a:r>
              <a:rPr lang="en-US" sz="3800" i="1" spc="-100" dirty="0">
                <a:solidFill>
                  <a:srgbClr val="000099"/>
                </a:solidFill>
              </a:rPr>
              <a:t>and </a:t>
            </a:r>
            <a:r>
              <a:rPr lang="en-US" sz="3800" i="1" spc="-100" dirty="0" smtClean="0">
                <a:solidFill>
                  <a:srgbClr val="000099"/>
                </a:solidFill>
              </a:rPr>
              <a:t>more</a:t>
            </a:r>
            <a:endParaRPr lang="ru-RU" sz="3800" i="1" spc="-100" dirty="0" smtClean="0">
              <a:solidFill>
                <a:srgbClr val="000099"/>
              </a:solidFill>
            </a:endParaRPr>
          </a:p>
          <a:p>
            <a:pPr algn="ctr">
              <a:lnSpc>
                <a:spcPts val="4400"/>
              </a:lnSpc>
            </a:pPr>
            <a:r>
              <a:rPr lang="ru-RU" sz="3800" b="1" i="1" spc="-100" dirty="0" smtClean="0">
                <a:solidFill>
                  <a:srgbClr val="FF0000"/>
                </a:solidFill>
              </a:rPr>
              <a:t>63</a:t>
            </a:r>
            <a:r>
              <a:rPr lang="en-US" sz="3800" b="1" i="1" spc="-100" dirty="0" smtClean="0">
                <a:solidFill>
                  <a:srgbClr val="FF0000"/>
                </a:solidFill>
              </a:rPr>
              <a:t> 000 </a:t>
            </a:r>
            <a:r>
              <a:rPr lang="en-US" sz="3800" i="1" spc="-100" dirty="0" smtClean="0">
                <a:solidFill>
                  <a:srgbClr val="000099"/>
                </a:solidFill>
              </a:rPr>
              <a:t>ammunition of </a:t>
            </a:r>
            <a:r>
              <a:rPr lang="en-US" sz="3800" i="1" spc="-100" dirty="0">
                <a:solidFill>
                  <a:srgbClr val="000099"/>
                </a:solidFill>
              </a:rPr>
              <a:t>various calibers</a:t>
            </a:r>
            <a:r>
              <a:rPr lang="en-US" sz="3800" i="1" spc="-100" dirty="0" smtClean="0">
                <a:solidFill>
                  <a:srgbClr val="000099"/>
                </a:solidFill>
              </a:rPr>
              <a:t>.</a:t>
            </a:r>
            <a:endParaRPr lang="ru-RU" sz="3800" i="1" spc="-100" dirty="0" smtClean="0">
              <a:solidFill>
                <a:srgbClr val="000099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nimBg="1"/>
      <p:bldP spid="1341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233" y="1690996"/>
            <a:ext cx="8712968" cy="4752106"/>
          </a:xfrm>
        </p:spPr>
        <p:txBody>
          <a:bodyPr/>
          <a:lstStyle/>
          <a:p>
            <a:pPr marL="0" indent="0" algn="ctr">
              <a:lnSpc>
                <a:spcPts val="4400"/>
              </a:lnSpc>
              <a:spcBef>
                <a:spcPts val="0"/>
              </a:spcBef>
              <a:buNone/>
            </a:pPr>
            <a:r>
              <a:rPr lang="en-US" sz="4000" i="1" kern="1200" spc="-100" dirty="0">
                <a:solidFill>
                  <a:srgbClr val="000099"/>
                </a:solidFill>
              </a:rPr>
              <a:t>During the </a:t>
            </a:r>
            <a:r>
              <a:rPr lang="en-US" sz="4000" b="1" i="1" kern="1200" spc="-100" dirty="0">
                <a:solidFill>
                  <a:srgbClr val="FF0000"/>
                </a:solidFill>
              </a:rPr>
              <a:t>ten months of </a:t>
            </a:r>
            <a:r>
              <a:rPr lang="en-US" sz="4000" b="1" i="1" kern="1200" spc="-100" dirty="0" smtClean="0">
                <a:solidFill>
                  <a:srgbClr val="FF0000"/>
                </a:solidFill>
              </a:rPr>
              <a:t>2017</a:t>
            </a:r>
            <a:r>
              <a:rPr lang="en-US" sz="4000" i="1" kern="1200" spc="-100" dirty="0">
                <a:solidFill>
                  <a:srgbClr val="000099"/>
                </a:solidFill>
              </a:rPr>
              <a:t>, Belarusian citizens </a:t>
            </a:r>
            <a:r>
              <a:rPr lang="en-US" sz="4000" i="1" kern="1200" spc="-100" dirty="0" smtClean="0">
                <a:solidFill>
                  <a:srgbClr val="000099"/>
                </a:solidFill>
              </a:rPr>
              <a:t>voluntarily</a:t>
            </a:r>
            <a:r>
              <a:rPr lang="ru-RU" sz="4000" i="1" kern="1200" spc="-100" dirty="0" smtClean="0">
                <a:solidFill>
                  <a:srgbClr val="000099"/>
                </a:solidFill>
              </a:rPr>
              <a:t> </a:t>
            </a:r>
            <a:r>
              <a:rPr lang="en-US" sz="4000" i="1" kern="1200" spc="-100" dirty="0" smtClean="0">
                <a:solidFill>
                  <a:srgbClr val="000099"/>
                </a:solidFill>
              </a:rPr>
              <a:t>surrendered</a:t>
            </a:r>
            <a:r>
              <a:rPr lang="ru-RU" sz="4000" i="1" kern="1200" spc="-100" dirty="0" smtClean="0">
                <a:solidFill>
                  <a:srgbClr val="000099"/>
                </a:solidFill>
              </a:rPr>
              <a:t> </a:t>
            </a:r>
            <a:r>
              <a:rPr lang="en-US" sz="4000" i="1" kern="1200" spc="-100" dirty="0" smtClean="0">
                <a:solidFill>
                  <a:srgbClr val="000099"/>
                </a:solidFill>
              </a:rPr>
              <a:t>to </a:t>
            </a:r>
            <a:r>
              <a:rPr lang="en-US" sz="4000" i="1" kern="1200" spc="-100" dirty="0">
                <a:solidFill>
                  <a:srgbClr val="000099"/>
                </a:solidFill>
              </a:rPr>
              <a:t>the </a:t>
            </a:r>
            <a:r>
              <a:rPr lang="en-US" sz="4000" i="1" kern="1200" spc="-100" dirty="0" smtClean="0">
                <a:solidFill>
                  <a:srgbClr val="000099"/>
                </a:solidFill>
              </a:rPr>
              <a:t>police</a:t>
            </a:r>
            <a:r>
              <a:rPr lang="ru-RU" sz="4000" i="1" kern="1200" spc="-100" dirty="0" smtClean="0">
                <a:solidFill>
                  <a:srgbClr val="000099"/>
                </a:solidFill>
              </a:rPr>
              <a:t> </a:t>
            </a:r>
            <a:r>
              <a:rPr lang="ru-RU" sz="4000" b="1" i="1" kern="1200" spc="-100" dirty="0" smtClean="0">
                <a:solidFill>
                  <a:srgbClr val="FF0000"/>
                </a:solidFill>
              </a:rPr>
              <a:t>1 298</a:t>
            </a:r>
            <a:r>
              <a:rPr lang="en-US" sz="4000" b="1" i="1" kern="1200" spc="-100" dirty="0" smtClean="0">
                <a:solidFill>
                  <a:srgbClr val="FF0000"/>
                </a:solidFill>
              </a:rPr>
              <a:t> </a:t>
            </a:r>
            <a:r>
              <a:rPr lang="en-US" sz="4000" i="1" kern="1200" spc="-100" dirty="0">
                <a:solidFill>
                  <a:srgbClr val="000099"/>
                </a:solidFill>
              </a:rPr>
              <a:t>unregistered firearms to the police</a:t>
            </a:r>
            <a:r>
              <a:rPr lang="en-US" sz="4000" i="1" kern="1200" spc="-100" dirty="0" smtClean="0">
                <a:solidFill>
                  <a:srgbClr val="000099"/>
                </a:solidFill>
              </a:rPr>
              <a:t>,</a:t>
            </a:r>
            <a:endParaRPr lang="ru-RU" sz="4000" i="1" kern="1200" spc="-100" dirty="0" smtClean="0">
              <a:solidFill>
                <a:srgbClr val="000099"/>
              </a:solidFill>
            </a:endParaRPr>
          </a:p>
          <a:p>
            <a:pPr marL="0" indent="0" algn="ctr">
              <a:lnSpc>
                <a:spcPts val="4400"/>
              </a:lnSpc>
              <a:spcBef>
                <a:spcPts val="0"/>
              </a:spcBef>
              <a:buNone/>
            </a:pPr>
            <a:r>
              <a:rPr lang="en-US" sz="4000" b="1" i="1" kern="1200" spc="-100" dirty="0" smtClean="0">
                <a:solidFill>
                  <a:srgbClr val="FF0000"/>
                </a:solidFill>
              </a:rPr>
              <a:t>9</a:t>
            </a:r>
            <a:r>
              <a:rPr lang="ru-RU" sz="4000" b="1" i="1" kern="1200" spc="-100" dirty="0" smtClean="0">
                <a:solidFill>
                  <a:srgbClr val="FF0000"/>
                </a:solidFill>
              </a:rPr>
              <a:t>6</a:t>
            </a:r>
            <a:r>
              <a:rPr lang="en-US" sz="4000" i="1" kern="1200" spc="-100" dirty="0" smtClean="0">
                <a:solidFill>
                  <a:srgbClr val="000099"/>
                </a:solidFill>
              </a:rPr>
              <a:t> </a:t>
            </a:r>
            <a:r>
              <a:rPr lang="en-US" sz="4000" i="1" kern="1200" spc="-100" dirty="0">
                <a:solidFill>
                  <a:srgbClr val="000099"/>
                </a:solidFill>
              </a:rPr>
              <a:t>of which are rifled long-barreled Small Arms</a:t>
            </a:r>
            <a:r>
              <a:rPr lang="en-US" sz="4000" i="1" kern="1200" spc="-100" dirty="0" smtClean="0">
                <a:solidFill>
                  <a:srgbClr val="000099"/>
                </a:solidFill>
              </a:rPr>
              <a:t> </a:t>
            </a:r>
            <a:r>
              <a:rPr lang="en-US" sz="4000" i="1" kern="1200" spc="-100" dirty="0">
                <a:solidFill>
                  <a:srgbClr val="000099"/>
                </a:solidFill>
              </a:rPr>
              <a:t>and </a:t>
            </a:r>
            <a:r>
              <a:rPr lang="ru-RU" sz="4000" b="1" i="1" kern="1200" spc="-100" dirty="0" smtClean="0">
                <a:solidFill>
                  <a:srgbClr val="FF0000"/>
                </a:solidFill>
              </a:rPr>
              <a:t>25</a:t>
            </a:r>
            <a:r>
              <a:rPr lang="en-US" sz="4000" i="1" kern="1200" spc="-100" dirty="0" smtClean="0">
                <a:solidFill>
                  <a:srgbClr val="000099"/>
                </a:solidFill>
              </a:rPr>
              <a:t> </a:t>
            </a:r>
            <a:r>
              <a:rPr lang="en-US" sz="4000" i="1" kern="1200" spc="-100" dirty="0">
                <a:solidFill>
                  <a:srgbClr val="000099"/>
                </a:solidFill>
              </a:rPr>
              <a:t>rifled short-barreled Small </a:t>
            </a:r>
            <a:r>
              <a:rPr lang="en-US" sz="4000" i="1" kern="1200" spc="-100" dirty="0" smtClean="0">
                <a:solidFill>
                  <a:srgbClr val="000099"/>
                </a:solidFill>
              </a:rPr>
              <a:t>Arms, </a:t>
            </a:r>
            <a:r>
              <a:rPr lang="en-US" sz="4000" i="1" kern="1200" spc="-100" dirty="0">
                <a:solidFill>
                  <a:srgbClr val="000099"/>
                </a:solidFill>
              </a:rPr>
              <a:t>and almost </a:t>
            </a:r>
            <a:r>
              <a:rPr lang="en-US" sz="4000" b="1" i="1" kern="1200" spc="-100" dirty="0" smtClean="0">
                <a:solidFill>
                  <a:srgbClr val="FF0000"/>
                </a:solidFill>
              </a:rPr>
              <a:t>5</a:t>
            </a:r>
            <a:r>
              <a:rPr lang="ru-RU" sz="4000" b="1" i="1" kern="1200" spc="-100" dirty="0" smtClean="0">
                <a:solidFill>
                  <a:srgbClr val="FF0000"/>
                </a:solidFill>
              </a:rPr>
              <a:t>9 </a:t>
            </a:r>
            <a:r>
              <a:rPr lang="en-US" sz="4000" b="1" i="1" kern="1200" spc="-100" dirty="0" smtClean="0">
                <a:solidFill>
                  <a:srgbClr val="FF0000"/>
                </a:solidFill>
              </a:rPr>
              <a:t>000</a:t>
            </a:r>
            <a:r>
              <a:rPr lang="en-US" sz="4000" i="1" kern="1200" spc="-100" dirty="0" smtClean="0">
                <a:solidFill>
                  <a:srgbClr val="000099"/>
                </a:solidFill>
              </a:rPr>
              <a:t> ammunition</a:t>
            </a:r>
            <a:r>
              <a:rPr lang="ru-RU" sz="4000" i="1" kern="1200" spc="-100" dirty="0" smtClean="0">
                <a:solidFill>
                  <a:srgbClr val="000099"/>
                </a:solidFill>
              </a:rPr>
              <a:t> </a:t>
            </a:r>
            <a:r>
              <a:rPr lang="en-US" sz="4000" i="1" kern="1200" spc="-100" dirty="0" smtClean="0">
                <a:solidFill>
                  <a:srgbClr val="000099"/>
                </a:solidFill>
              </a:rPr>
              <a:t>of </a:t>
            </a:r>
            <a:r>
              <a:rPr lang="en-US" sz="4000" i="1" kern="1200" spc="-100" dirty="0">
                <a:solidFill>
                  <a:srgbClr val="000099"/>
                </a:solidFill>
              </a:rPr>
              <a:t>various calibers</a:t>
            </a:r>
            <a:r>
              <a:rPr lang="en-US" sz="4000" i="1" kern="1200" spc="-100" dirty="0" smtClean="0">
                <a:solidFill>
                  <a:srgbClr val="000099"/>
                </a:solidFill>
              </a:rPr>
              <a:t>.</a:t>
            </a:r>
            <a:endParaRPr lang="ru-RU" sz="4000" i="1" kern="1200" spc="-100" dirty="0" smtClean="0">
              <a:solidFill>
                <a:srgbClr val="000099"/>
              </a:solidFill>
            </a:endParaRP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653777"/>
            <a:ext cx="9162232" cy="384721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b="1" dirty="0">
                <a:solidFill>
                  <a:srgbClr val="FF0000"/>
                </a:solidFill>
              </a:rPr>
              <a:t>Illicit trafficking of Small Arms in 201</a:t>
            </a:r>
            <a:r>
              <a:rPr lang="ru-RU" sz="1900" b="1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3194" y="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027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34505"/>
            <a:ext cx="8208912" cy="3898751"/>
          </a:xfrm>
        </p:spPr>
        <p:txBody>
          <a:bodyPr/>
          <a:lstStyle/>
          <a:p>
            <a:pPr marL="0" indent="0" algn="ctr">
              <a:lnSpc>
                <a:spcPts val="4600"/>
              </a:lnSpc>
              <a:spcBef>
                <a:spcPts val="0"/>
              </a:spcBef>
              <a:buNone/>
            </a:pPr>
            <a:r>
              <a:rPr lang="en-US" sz="4200" i="1" kern="1200" spc="-100" dirty="0">
                <a:solidFill>
                  <a:srgbClr val="000099"/>
                </a:solidFill>
              </a:rPr>
              <a:t>During the </a:t>
            </a:r>
            <a:r>
              <a:rPr lang="en-US" sz="4200" b="1" i="1" kern="1200" spc="-100" dirty="0">
                <a:solidFill>
                  <a:srgbClr val="FF0000"/>
                </a:solidFill>
              </a:rPr>
              <a:t>ten months of 2017</a:t>
            </a:r>
          </a:p>
          <a:p>
            <a:pPr marL="0" indent="0" algn="ctr">
              <a:lnSpc>
                <a:spcPts val="4600"/>
              </a:lnSpc>
              <a:spcBef>
                <a:spcPts val="0"/>
              </a:spcBef>
              <a:buNone/>
            </a:pPr>
            <a:r>
              <a:rPr lang="en-US" sz="4200" i="1" kern="1200" spc="-100" dirty="0">
                <a:solidFill>
                  <a:srgbClr val="FF0000"/>
                </a:solidFill>
              </a:rPr>
              <a:t>537 criminal cases</a:t>
            </a:r>
            <a:r>
              <a:rPr lang="en-US" sz="4200" i="1" kern="1200" spc="-100" dirty="0">
                <a:solidFill>
                  <a:srgbClr val="000099"/>
                </a:solidFill>
              </a:rPr>
              <a:t> were instituted in Belarus against persons involved in unlawful actions with firearms and </a:t>
            </a:r>
            <a:r>
              <a:rPr lang="en-US" sz="4200" i="1" kern="1200" spc="-100" dirty="0" smtClean="0">
                <a:solidFill>
                  <a:srgbClr val="000099"/>
                </a:solidFill>
              </a:rPr>
              <a:t>ammunition</a:t>
            </a:r>
            <a:r>
              <a:rPr lang="ru-RU" sz="4200" i="1" kern="1200" spc="-100" dirty="0" smtClean="0">
                <a:solidFill>
                  <a:srgbClr val="000099"/>
                </a:solidFill>
              </a:rPr>
              <a:t>.</a:t>
            </a:r>
            <a:endParaRPr lang="en-US" sz="4200" i="1" kern="1200" spc="-100" dirty="0">
              <a:solidFill>
                <a:srgbClr val="000099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i="1" kern="1200" spc="-100" dirty="0">
              <a:solidFill>
                <a:srgbClr val="000099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i="1" kern="12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(article 295 of the Criminal </a:t>
            </a:r>
            <a:r>
              <a:rPr lang="en-US" sz="2800" i="1" kern="12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Code)</a:t>
            </a:r>
            <a:endParaRPr lang="ru-RU" sz="2800" kern="1200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653777"/>
            <a:ext cx="9162232" cy="384721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</a:rPr>
              <a:t>Illicit trafficking of Small Arms in 201</a:t>
            </a:r>
            <a:r>
              <a:rPr lang="ru-RU" sz="1900" b="1" dirty="0">
                <a:solidFill>
                  <a:srgbClr val="FF0000"/>
                </a:solidFill>
              </a:rPr>
              <a:t>7</a:t>
            </a:r>
            <a:endParaRPr lang="ru-RU" sz="1900" kern="1200" spc="-1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3194" y="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827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" y="2231113"/>
            <a:ext cx="8680286" cy="443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516" y="1369338"/>
            <a:ext cx="87129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ts val="2000"/>
              </a:lnSpc>
              <a:buNone/>
            </a:pP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100" b="1" i="1" spc="-100" dirty="0" smtClean="0">
                <a:solidFill>
                  <a:srgbClr val="000099"/>
                </a:solidFill>
              </a:rPr>
              <a:t>In </a:t>
            </a:r>
            <a:r>
              <a:rPr lang="en-US" sz="2100" b="1" i="1" spc="-100" dirty="0">
                <a:solidFill>
                  <a:srgbClr val="000099"/>
                </a:solidFill>
              </a:rPr>
              <a:t>April 2017 in Belarus with the participation of foreign police conducted a special international operation to prevent </a:t>
            </a:r>
            <a:r>
              <a:rPr lang="en-US" sz="2100" b="1" i="1" spc="-100" dirty="0" smtClean="0">
                <a:solidFill>
                  <a:srgbClr val="000099"/>
                </a:solidFill>
              </a:rPr>
              <a:t>and</a:t>
            </a:r>
            <a:r>
              <a:rPr lang="ru-RU" sz="2100" b="1" i="1" spc="-100" dirty="0" smtClean="0">
                <a:solidFill>
                  <a:srgbClr val="000099"/>
                </a:solidFill>
              </a:rPr>
              <a:t> </a:t>
            </a:r>
          </a:p>
          <a:p>
            <a:pPr indent="0" algn="ctr">
              <a:lnSpc>
                <a:spcPts val="2000"/>
              </a:lnSpc>
              <a:buNone/>
            </a:pPr>
            <a:r>
              <a:rPr lang="en-US" sz="2100" b="1" i="1" spc="-100" dirty="0" smtClean="0">
                <a:solidFill>
                  <a:srgbClr val="000099"/>
                </a:solidFill>
              </a:rPr>
              <a:t>combat </a:t>
            </a:r>
            <a:r>
              <a:rPr lang="en-US" sz="2100" b="1" i="1" spc="-100" dirty="0">
                <a:solidFill>
                  <a:srgbClr val="000099"/>
                </a:solidFill>
              </a:rPr>
              <a:t>illicit trafficking in firearms </a:t>
            </a:r>
            <a:r>
              <a:rPr lang="en-US" sz="2100" b="1" i="1" spc="-100" dirty="0" smtClean="0">
                <a:solidFill>
                  <a:srgbClr val="000099"/>
                </a:solidFill>
              </a:rPr>
              <a:t>"Trigger </a:t>
            </a:r>
            <a:r>
              <a:rPr lang="en-US" sz="2100" b="1" i="1" spc="-100" dirty="0">
                <a:solidFill>
                  <a:srgbClr val="000099"/>
                </a:solidFill>
              </a:rPr>
              <a:t>2"</a:t>
            </a:r>
            <a:endParaRPr lang="ru-RU" sz="2100" b="1" i="1" spc="-100" dirty="0">
              <a:solidFill>
                <a:srgbClr val="000099"/>
              </a:solidFill>
            </a:endParaRPr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653777"/>
            <a:ext cx="9144000" cy="384721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900" b="1" kern="1200" dirty="0">
                <a:solidFill>
                  <a:srgbClr val="FF0000"/>
                </a:solidFill>
              </a:rPr>
              <a:t>The international cooperation</a:t>
            </a:r>
            <a:endParaRPr lang="ru-RU" sz="1900" b="1" kern="1200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09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062" y="990045"/>
            <a:ext cx="7791938" cy="298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Фото УВД Гомельского облисполком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1048"/>
            <a:ext cx="5076056" cy="2841292"/>
          </a:xfrm>
          <a:prstGeom prst="rect">
            <a:avLst/>
          </a:prstGeom>
          <a:noFill/>
          <a:ln>
            <a:noFill/>
          </a:ln>
        </p:spPr>
      </p:pic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1043608" y="620713"/>
            <a:ext cx="72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Counteraction to the activities of "Illegal Archaeologists"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21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2675" y="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7964"/>
            <a:ext cx="4211960" cy="334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80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/>
      <p:bldP spid="1320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80" y="985584"/>
            <a:ext cx="3113588" cy="584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7424"/>
            <a:ext cx="3788693" cy="584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620713"/>
            <a:ext cx="9143999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dirty="0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1115616" y="620713"/>
            <a:ext cx="698477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 b="1" dirty="0">
                <a:solidFill>
                  <a:srgbClr val="FF0000"/>
                </a:solidFill>
              </a:rPr>
              <a:t>Counteraction to the activities of "Illegal Archaeologists"</a:t>
            </a:r>
            <a:endParaRPr lang="ru-RU" sz="1900" b="1" dirty="0">
              <a:solidFill>
                <a:srgbClr val="FF0000"/>
              </a:solidFill>
            </a:endParaRPr>
          </a:p>
        </p:txBody>
      </p:sp>
      <p:pic>
        <p:nvPicPr>
          <p:cNvPr id="1321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4962" y="-13494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/>
      <p:bldP spid="1320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/>
          <a:lstStyle/>
          <a:p>
            <a:pPr marL="0" indent="360000" algn="just">
              <a:spcBef>
                <a:spcPts val="0"/>
              </a:spcBef>
              <a:buNone/>
            </a:pPr>
            <a:endParaRPr lang="ru-RU" sz="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i="1" kern="1200" dirty="0">
                <a:solidFill>
                  <a:srgbClr val="000099"/>
                </a:solidFill>
              </a:rPr>
              <a:t>The main</a:t>
            </a:r>
            <a:r>
              <a:rPr lang="en-US" sz="2400" b="1" i="1" kern="1200" dirty="0" smtClean="0">
                <a:solidFill>
                  <a:srgbClr val="000099"/>
                </a:solidFill>
              </a:rPr>
              <a:t> </a:t>
            </a:r>
            <a:r>
              <a:rPr lang="en-US" sz="2400" b="1" i="1" kern="1200" dirty="0">
                <a:solidFill>
                  <a:srgbClr val="000099"/>
                </a:solidFill>
              </a:rPr>
              <a:t>legal acts regulating the trafficking of firearms and ammunition in </a:t>
            </a:r>
            <a:r>
              <a:rPr lang="en-US" sz="2400" b="1" i="1" kern="1200" dirty="0" smtClean="0">
                <a:solidFill>
                  <a:srgbClr val="000099"/>
                </a:solidFill>
              </a:rPr>
              <a:t>Belarus</a:t>
            </a:r>
            <a:r>
              <a:rPr lang="ru-RU" sz="2400" b="1" i="1" kern="1200" dirty="0" smtClean="0">
                <a:solidFill>
                  <a:srgbClr val="000099"/>
                </a:solidFill>
              </a:rPr>
              <a:t>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800" i="1" kern="1200" dirty="0" smtClean="0">
              <a:solidFill>
                <a:srgbClr val="000099"/>
              </a:solidFill>
            </a:endParaRPr>
          </a:p>
          <a:p>
            <a:pPr marL="0" indent="180000" algn="just">
              <a:spcBef>
                <a:spcPts val="0"/>
              </a:spcBef>
              <a:buNone/>
            </a:pPr>
            <a:r>
              <a:rPr lang="ru-RU" sz="2400" i="1" kern="1200" dirty="0" smtClean="0">
                <a:solidFill>
                  <a:srgbClr val="000099"/>
                </a:solidFill>
              </a:rPr>
              <a:t>1)  </a:t>
            </a:r>
            <a:r>
              <a:rPr lang="en-US" sz="2400" i="1" kern="1200" dirty="0" smtClean="0">
                <a:solidFill>
                  <a:srgbClr val="000099"/>
                </a:solidFill>
              </a:rPr>
              <a:t>The Law "</a:t>
            </a:r>
            <a:r>
              <a:rPr lang="en-US" sz="2400" i="1" kern="1200" dirty="0">
                <a:solidFill>
                  <a:srgbClr val="000099"/>
                </a:solidFill>
              </a:rPr>
              <a:t>On Arms"</a:t>
            </a:r>
            <a:r>
              <a:rPr lang="ru-RU" sz="2400" i="1" kern="1200" dirty="0" smtClean="0">
                <a:solidFill>
                  <a:srgbClr val="000099"/>
                </a:solidFill>
              </a:rPr>
              <a:t>;</a:t>
            </a:r>
          </a:p>
          <a:p>
            <a:pPr marL="0" indent="180000" algn="just">
              <a:spcBef>
                <a:spcPts val="0"/>
              </a:spcBef>
              <a:buNone/>
            </a:pPr>
            <a:endParaRPr lang="ru-RU" sz="800" i="1" kern="1200" dirty="0" smtClean="0">
              <a:solidFill>
                <a:srgbClr val="000099"/>
              </a:solidFill>
            </a:endParaRPr>
          </a:p>
          <a:p>
            <a:pPr marL="0" indent="180000" algn="just">
              <a:spcBef>
                <a:spcPts val="0"/>
              </a:spcBef>
              <a:buNone/>
            </a:pPr>
            <a:r>
              <a:rPr lang="ru-RU" sz="2400" i="1" kern="1200" dirty="0" smtClean="0">
                <a:solidFill>
                  <a:srgbClr val="000099"/>
                </a:solidFill>
              </a:rPr>
              <a:t>2) </a:t>
            </a:r>
            <a:r>
              <a:rPr lang="en-US" sz="2400" i="1" kern="1200" dirty="0">
                <a:solidFill>
                  <a:srgbClr val="000099"/>
                </a:solidFill>
              </a:rPr>
              <a:t>Decree of the President of Belarus №473 «On regulating the turnover of combat, service, civilian weapons and ammunition to it on the territory of Belarus "</a:t>
            </a:r>
            <a:r>
              <a:rPr lang="ru-RU" sz="2400" i="1" kern="1200" dirty="0" smtClean="0">
                <a:solidFill>
                  <a:srgbClr val="000099"/>
                </a:solidFill>
              </a:rPr>
              <a:t>;</a:t>
            </a:r>
            <a:endParaRPr lang="en-US" sz="2400" i="1" kern="1200" dirty="0" smtClean="0">
              <a:solidFill>
                <a:srgbClr val="000099"/>
              </a:solidFill>
            </a:endParaRPr>
          </a:p>
          <a:p>
            <a:pPr marL="0" indent="180000" algn="just">
              <a:spcBef>
                <a:spcPts val="0"/>
              </a:spcBef>
              <a:buNone/>
            </a:pPr>
            <a:endParaRPr lang="ru-RU" sz="800" i="1" kern="1200" dirty="0" smtClean="0">
              <a:solidFill>
                <a:srgbClr val="000099"/>
              </a:solidFill>
            </a:endParaRPr>
          </a:p>
          <a:p>
            <a:pPr marL="0" indent="180000" algn="just">
              <a:spcBef>
                <a:spcPts val="0"/>
              </a:spcBef>
              <a:buNone/>
            </a:pPr>
            <a:r>
              <a:rPr lang="ru-RU" sz="2400" i="1" kern="1200" dirty="0" smtClean="0">
                <a:solidFill>
                  <a:srgbClr val="000099"/>
                </a:solidFill>
              </a:rPr>
              <a:t>3) </a:t>
            </a:r>
            <a:r>
              <a:rPr lang="en-US" sz="2400" i="1" kern="1200" dirty="0">
                <a:solidFill>
                  <a:srgbClr val="000099"/>
                </a:solidFill>
              </a:rPr>
              <a:t>The UN Protocol "Against the Illicit Manufacturing of and Trafficking in Firearms, Their Parts and Components and Ammunition, supplementing the UN Convention against Transnational Organized </a:t>
            </a:r>
            <a:r>
              <a:rPr lang="en-US" sz="2400" i="1" kern="1200" dirty="0" smtClean="0">
                <a:solidFill>
                  <a:srgbClr val="000099"/>
                </a:solidFill>
              </a:rPr>
              <a:t>Crime" (</a:t>
            </a:r>
            <a:r>
              <a:rPr lang="en-US" sz="2400" i="1" kern="1200" dirty="0">
                <a:solidFill>
                  <a:srgbClr val="000099"/>
                </a:solidFill>
              </a:rPr>
              <a:t>Belarus acceded to the Protocol in 2004</a:t>
            </a:r>
            <a:r>
              <a:rPr lang="en-US" sz="2400" i="1" kern="1200" dirty="0" smtClean="0">
                <a:solidFill>
                  <a:srgbClr val="000099"/>
                </a:solidFill>
              </a:rPr>
              <a:t>).</a:t>
            </a:r>
            <a:endParaRPr lang="ru-RU" sz="2400" i="1" kern="1200" dirty="0">
              <a:solidFill>
                <a:srgbClr val="000099"/>
              </a:solidFill>
            </a:endParaRP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1" y="530667"/>
            <a:ext cx="9125553" cy="63094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1900" b="1" kern="1200" dirty="0">
                <a:solidFill>
                  <a:srgbClr val="FF0000"/>
                </a:solidFill>
              </a:rPr>
              <a:t>Normative and legal regulation of the </a:t>
            </a:r>
            <a:r>
              <a:rPr lang="en-US" sz="1900" b="1" kern="1200" dirty="0" smtClean="0">
                <a:solidFill>
                  <a:srgbClr val="FF0000"/>
                </a:solidFill>
              </a:rPr>
              <a:t>turnover</a:t>
            </a:r>
            <a:r>
              <a:rPr lang="ru-RU" sz="1900" b="1" kern="1200" dirty="0" smtClean="0">
                <a:solidFill>
                  <a:srgbClr val="FF0000"/>
                </a:solidFill>
              </a:rPr>
              <a:t/>
            </a:r>
            <a:br>
              <a:rPr lang="ru-RU" sz="1900" b="1" kern="1200" dirty="0" smtClean="0">
                <a:solidFill>
                  <a:srgbClr val="FF0000"/>
                </a:solidFill>
              </a:rPr>
            </a:br>
            <a:r>
              <a:rPr lang="en-US" sz="1900" b="1" kern="1200" dirty="0" smtClean="0">
                <a:solidFill>
                  <a:srgbClr val="FF0000"/>
                </a:solidFill>
              </a:rPr>
              <a:t>of firearms</a:t>
            </a:r>
            <a:r>
              <a:rPr lang="ru-RU" sz="1900" b="1" kern="1200" dirty="0" smtClean="0">
                <a:solidFill>
                  <a:srgbClr val="FF0000"/>
                </a:solidFill>
              </a:rPr>
              <a:t> </a:t>
            </a:r>
            <a:r>
              <a:rPr lang="en-US" sz="1900" b="1" kern="1200" dirty="0" smtClean="0">
                <a:solidFill>
                  <a:srgbClr val="FF0000"/>
                </a:solidFill>
              </a:rPr>
              <a:t>in </a:t>
            </a:r>
            <a:r>
              <a:rPr lang="en-US" sz="1900" b="1" kern="1200" dirty="0">
                <a:solidFill>
                  <a:srgbClr val="FF0000"/>
                </a:solidFill>
              </a:rPr>
              <a:t>Belarus</a:t>
            </a:r>
            <a:endParaRPr lang="ru-RU" sz="1900" kern="1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7936515" y="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557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425"/>
            <a:ext cx="4443321" cy="52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GPG\Desktop\АРСЕНАЛ 2016\Гомель\14.04\Гомель оружие\14-04-2016 изъятие Добруш Хутк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3484" y="652713"/>
            <a:ext cx="4670516" cy="3799795"/>
          </a:xfrm>
          <a:prstGeom prst="rect">
            <a:avLst/>
          </a:prstGeom>
          <a:noFill/>
        </p:spPr>
      </p:pic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971601" y="620713"/>
            <a:ext cx="72728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Counteraction to the activities of "Illegal Archaeologists"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21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4962" y="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Фото УВД Гомельского облисполкома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484" y="4221088"/>
            <a:ext cx="4670516" cy="2636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80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/>
      <p:bldP spid="1320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1438" y="2192554"/>
            <a:ext cx="5826265" cy="350462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699" y="1011382"/>
            <a:ext cx="3860241" cy="584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971601" y="620713"/>
            <a:ext cx="734481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 b="1" dirty="0">
                <a:solidFill>
                  <a:srgbClr val="FF0000"/>
                </a:solidFill>
              </a:rPr>
              <a:t>Counteraction to the activities of "Illegal Archaeologists"</a:t>
            </a:r>
            <a:endParaRPr lang="ru-RU" sz="1900" b="1" dirty="0">
              <a:solidFill>
                <a:srgbClr val="FF0000"/>
              </a:solidFill>
            </a:endParaRPr>
          </a:p>
        </p:txBody>
      </p:sp>
      <p:pic>
        <p:nvPicPr>
          <p:cNvPr id="1310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475" y="-1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nimBg="1"/>
      <p:bldP spid="13107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PG\Desktop\Ima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219"/>
            <a:ext cx="9144000" cy="5733782"/>
          </a:xfrm>
          <a:prstGeom prst="rect">
            <a:avLst/>
          </a:prstGeom>
          <a:noFill/>
        </p:spPr>
      </p:pic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0" y="548680"/>
            <a:ext cx="9144000" cy="63094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0"/>
              </a:spcBef>
            </a:pPr>
            <a:r>
              <a:rPr lang="en-US" sz="1900" b="1" dirty="0">
                <a:solidFill>
                  <a:srgbClr val="FF0000"/>
                </a:solidFill>
              </a:rPr>
              <a:t>Legislative measures to counteract the activities of</a:t>
            </a:r>
            <a:endParaRPr lang="ru-RU" sz="1900" b="1" dirty="0">
              <a:solidFill>
                <a:srgbClr val="FF0000"/>
              </a:solidFill>
            </a:endParaRPr>
          </a:p>
          <a:p>
            <a:pPr algn="ctr">
              <a:lnSpc>
                <a:spcPts val="2100"/>
              </a:lnSpc>
              <a:spcBef>
                <a:spcPts val="0"/>
              </a:spcBef>
            </a:pPr>
            <a:r>
              <a:rPr lang="en-US" sz="1900" b="1" dirty="0" smtClean="0">
                <a:solidFill>
                  <a:srgbClr val="FF0000"/>
                </a:solidFill>
              </a:rPr>
              <a:t>"</a:t>
            </a:r>
            <a:r>
              <a:rPr lang="en-US" sz="1900" b="1" dirty="0">
                <a:solidFill>
                  <a:srgbClr val="FF0000"/>
                </a:solidFill>
              </a:rPr>
              <a:t>Illegal </a:t>
            </a:r>
            <a:r>
              <a:rPr lang="en-US" sz="1900" b="1" dirty="0" smtClean="0">
                <a:solidFill>
                  <a:srgbClr val="FF0000"/>
                </a:solidFill>
              </a:rPr>
              <a:t>Archaeologists"</a:t>
            </a:r>
            <a:r>
              <a:rPr lang="ru-RU" sz="1900" b="1" dirty="0" smtClean="0">
                <a:solidFill>
                  <a:srgbClr val="FF0000"/>
                </a:solidFill>
              </a:rPr>
              <a:t> </a:t>
            </a:r>
            <a:endParaRPr lang="ru-RU" sz="1900" b="1" dirty="0">
              <a:solidFill>
                <a:srgbClr val="FF0000"/>
              </a:solidFill>
            </a:endParaRPr>
          </a:p>
        </p:txBody>
      </p:sp>
      <p:pic>
        <p:nvPicPr>
          <p:cNvPr id="1198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4051" y="4374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107504" y="1340768"/>
            <a:ext cx="5760640" cy="3344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8000"/>
            <a:endParaRPr lang="ru-RU" sz="800" b="1" i="1" dirty="0" smtClean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68000">
              <a:lnSpc>
                <a:spcPts val="3000"/>
              </a:lnSpc>
            </a:pPr>
            <a:r>
              <a:rPr lang="ru-RU" sz="2600" b="1" i="1" spc="-1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 </a:t>
            </a:r>
            <a:r>
              <a:rPr lang="en-US" sz="2600" b="1" i="1" spc="-1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Administrative </a:t>
            </a:r>
            <a:r>
              <a:rPr lang="en-US" sz="2600" b="1" i="1" spc="-1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responsibility for the illegal search for archaeological artifacts </a:t>
            </a:r>
            <a:r>
              <a:rPr lang="en-US" sz="2600" b="1" i="1" spc="-1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is</a:t>
            </a:r>
            <a:r>
              <a:rPr lang="ru-RU" sz="2600" b="1" i="1" spc="-1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2600" b="1" i="1" spc="-1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 </a:t>
            </a:r>
            <a:r>
              <a:rPr lang="en-US" sz="2600" b="1" i="1" spc="-1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fine </a:t>
            </a:r>
            <a:r>
              <a:rPr lang="en-US" sz="2600" b="1" i="1" spc="-1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equivalent</a:t>
            </a:r>
            <a:r>
              <a:rPr lang="ru-RU" sz="2600" b="1" i="1" spc="-1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sz="2600" b="1" i="1" spc="-1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</a:br>
            <a:r>
              <a:rPr lang="en-US" sz="2600" b="1" i="1" spc="-1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to 570 Euros</a:t>
            </a:r>
            <a:r>
              <a:rPr lang="ru-RU" sz="2600" b="1" i="1" spc="-1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2600" b="1" i="1" spc="-1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with </a:t>
            </a:r>
            <a:r>
              <a:rPr lang="en-US" sz="2600" b="1" i="1" spc="-1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the </a:t>
            </a:r>
            <a:r>
              <a:rPr lang="en-US" sz="2600" b="1" i="1" spc="-1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confiscation</a:t>
            </a:r>
            <a:r>
              <a:rPr lang="ru-RU" sz="2600" b="1" i="1" spc="-1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sz="2600" b="1" i="1" spc="-1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</a:br>
            <a:r>
              <a:rPr lang="en-US" sz="2600" b="1" i="1" spc="-1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of </a:t>
            </a:r>
            <a:r>
              <a:rPr lang="en-US" sz="2600" b="1" i="1" spc="-1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artifacts and tools for committing an </a:t>
            </a:r>
            <a:r>
              <a:rPr lang="en-US" sz="2600" b="1" i="1" spc="-1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offense.</a:t>
            </a:r>
            <a:endParaRPr lang="ru-RU" sz="2600" b="1" i="1" spc="-100" dirty="0" smtClean="0">
              <a:ln w="3175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 indent="468000"/>
            <a:endParaRPr lang="ru-RU" sz="800" b="1" i="1" spc="-100" dirty="0" smtClean="0">
              <a:ln w="3175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>
              <a:lnSpc>
                <a:spcPts val="2600"/>
              </a:lnSpc>
            </a:pPr>
            <a:r>
              <a:rPr lang="ru-RU" sz="2000" b="1" i="1" spc="-1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(</a:t>
            </a:r>
            <a:r>
              <a:rPr lang="en-US" sz="2000" b="1" i="1" spc="-1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Article 19.8 of the Code of Administrative Offenses</a:t>
            </a:r>
            <a:r>
              <a:rPr lang="ru-RU" sz="2000" b="1" i="1" spc="-1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)</a:t>
            </a:r>
            <a:endParaRPr lang="ru-RU" sz="2000" b="1" i="1" spc="-1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5" y="1590959"/>
            <a:ext cx="9002423" cy="5150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0" y="548680"/>
            <a:ext cx="9144000" cy="36933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0" y="908720"/>
            <a:ext cx="9144000" cy="36933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899592" y="565239"/>
            <a:ext cx="7344816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  <a:spcBef>
                <a:spcPts val="0"/>
              </a:spcBef>
            </a:pPr>
            <a:r>
              <a:rPr lang="en-US" sz="2200" b="1" dirty="0">
                <a:solidFill>
                  <a:srgbClr val="FF0000"/>
                </a:solidFill>
              </a:rPr>
              <a:t>The special operation to </a:t>
            </a:r>
            <a:r>
              <a:rPr lang="en-US" sz="2200" b="1" dirty="0" smtClean="0">
                <a:solidFill>
                  <a:srgbClr val="FF0000"/>
                </a:solidFill>
              </a:rPr>
              <a:t>arrest</a:t>
            </a:r>
            <a:endParaRPr lang="ru-RU" sz="2200" b="1" dirty="0" smtClean="0">
              <a:solidFill>
                <a:srgbClr val="FF0000"/>
              </a:solidFill>
            </a:endParaRPr>
          </a:p>
          <a:p>
            <a:pPr algn="ctr">
              <a:lnSpc>
                <a:spcPts val="2300"/>
              </a:lnSpc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</a:rPr>
              <a:t>"</a:t>
            </a:r>
            <a:r>
              <a:rPr lang="en-US" sz="2200" b="1" dirty="0">
                <a:solidFill>
                  <a:srgbClr val="FF0000"/>
                </a:solidFill>
              </a:rPr>
              <a:t>Illegal </a:t>
            </a:r>
            <a:r>
              <a:rPr lang="en-US" sz="2200" b="1" dirty="0" smtClean="0">
                <a:solidFill>
                  <a:srgbClr val="FF0000"/>
                </a:solidFill>
              </a:rPr>
              <a:t>Archaeologists</a:t>
            </a:r>
            <a:r>
              <a:rPr lang="en-US" sz="2200" b="1" dirty="0">
                <a:solidFill>
                  <a:srgbClr val="FF0000"/>
                </a:solidFill>
              </a:rPr>
              <a:t>"</a:t>
            </a:r>
            <a:endParaRPr lang="ru-RU" sz="2200" b="1" dirty="0">
              <a:solidFill>
                <a:srgbClr val="FF0000"/>
              </a:solidFill>
            </a:endParaRPr>
          </a:p>
        </p:txBody>
      </p:sp>
      <p:pic>
        <p:nvPicPr>
          <p:cNvPr id="1198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2" y="17899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19810" grpId="0" animBg="1"/>
      <p:bldP spid="1198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08912" cy="4680520"/>
          </a:xfrm>
        </p:spPr>
        <p:txBody>
          <a:bodyPr/>
          <a:lstStyle/>
          <a:p>
            <a:pPr marL="0" indent="360000" algn="just">
              <a:spcBef>
                <a:spcPts val="0"/>
              </a:spcBef>
              <a:buNone/>
            </a:pPr>
            <a:endParaRPr lang="ru-RU" sz="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ts val="4600"/>
              </a:lnSpc>
              <a:spcBef>
                <a:spcPts val="0"/>
              </a:spcBef>
              <a:buNone/>
            </a:pPr>
            <a:r>
              <a:rPr lang="en-US" sz="4000" b="1" kern="1200" dirty="0">
                <a:solidFill>
                  <a:srgbClr val="000099"/>
                </a:solidFill>
              </a:rPr>
              <a:t>Individuals are </a:t>
            </a:r>
            <a:r>
              <a:rPr lang="en-US" sz="4000" b="1" kern="1200" dirty="0">
                <a:solidFill>
                  <a:srgbClr val="FF0000"/>
                </a:solidFill>
              </a:rPr>
              <a:t>not </a:t>
            </a:r>
            <a:r>
              <a:rPr lang="en-US" sz="4000" b="1" kern="1200" dirty="0" smtClean="0">
                <a:solidFill>
                  <a:srgbClr val="FF0000"/>
                </a:solidFill>
              </a:rPr>
              <a:t>allowed</a:t>
            </a:r>
          </a:p>
          <a:p>
            <a:pPr marL="0" indent="0" algn="ctr">
              <a:lnSpc>
                <a:spcPts val="4600"/>
              </a:lnSpc>
              <a:spcBef>
                <a:spcPts val="0"/>
              </a:spcBef>
              <a:buNone/>
            </a:pPr>
            <a:r>
              <a:rPr lang="en-US" sz="4000" b="1" kern="1200" dirty="0" smtClean="0">
                <a:solidFill>
                  <a:srgbClr val="000099"/>
                </a:solidFill>
              </a:rPr>
              <a:t>to </a:t>
            </a:r>
            <a:r>
              <a:rPr lang="en-US" sz="4000" b="1" kern="1200" dirty="0">
                <a:solidFill>
                  <a:srgbClr val="000099"/>
                </a:solidFill>
              </a:rPr>
              <a:t>own combat and service weapons, except for the award</a:t>
            </a:r>
            <a:r>
              <a:rPr lang="en-US" sz="4000" b="1" kern="1200" dirty="0" smtClean="0">
                <a:solidFill>
                  <a:srgbClr val="000099"/>
                </a:solidFill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kern="1200" dirty="0" smtClean="0">
              <a:solidFill>
                <a:srgbClr val="000099"/>
              </a:solidFill>
            </a:endParaRPr>
          </a:p>
          <a:p>
            <a:pPr marL="0" indent="0" algn="ctr">
              <a:lnSpc>
                <a:spcPts val="4700"/>
              </a:lnSpc>
              <a:spcBef>
                <a:spcPts val="0"/>
              </a:spcBef>
              <a:buNone/>
            </a:pPr>
            <a:r>
              <a:rPr lang="en-US" sz="4000" b="1" kern="1200" dirty="0">
                <a:solidFill>
                  <a:srgbClr val="000099"/>
                </a:solidFill>
              </a:rPr>
              <a:t>Individuals are </a:t>
            </a:r>
            <a:r>
              <a:rPr lang="en-US" sz="4000" b="1" kern="1200" dirty="0">
                <a:solidFill>
                  <a:srgbClr val="FF0000"/>
                </a:solidFill>
              </a:rPr>
              <a:t>allowed</a:t>
            </a:r>
            <a:r>
              <a:rPr lang="en-US" sz="4000" b="1" kern="1200" dirty="0">
                <a:solidFill>
                  <a:srgbClr val="000099"/>
                </a:solidFill>
              </a:rPr>
              <a:t> to own only civilian </a:t>
            </a:r>
            <a:r>
              <a:rPr lang="en-US" sz="4000" b="1" kern="1200" dirty="0" smtClean="0">
                <a:solidFill>
                  <a:srgbClr val="000099"/>
                </a:solidFill>
              </a:rPr>
              <a:t>weapons</a:t>
            </a:r>
          </a:p>
          <a:p>
            <a:pPr marL="0" indent="0" algn="ctr">
              <a:lnSpc>
                <a:spcPts val="4700"/>
              </a:lnSpc>
              <a:spcBef>
                <a:spcPts val="0"/>
              </a:spcBef>
              <a:buNone/>
            </a:pPr>
            <a:r>
              <a:rPr lang="en-US" sz="4000" b="1" kern="1200" dirty="0" smtClean="0">
                <a:solidFill>
                  <a:srgbClr val="000099"/>
                </a:solidFill>
              </a:rPr>
              <a:t>(</a:t>
            </a:r>
            <a:r>
              <a:rPr lang="en-US" sz="4000" b="1" kern="1200" dirty="0">
                <a:solidFill>
                  <a:srgbClr val="000099"/>
                </a:solidFill>
              </a:rPr>
              <a:t>sports, hunting, signal, gas).</a:t>
            </a:r>
            <a:endParaRPr lang="ru-RU" sz="4000" b="1" dirty="0">
              <a:solidFill>
                <a:srgbClr val="000099"/>
              </a:solidFill>
            </a:endParaRP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1" y="530667"/>
            <a:ext cx="9125553" cy="63094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1900" b="1" kern="1200" dirty="0">
                <a:solidFill>
                  <a:srgbClr val="FF0000"/>
                </a:solidFill>
              </a:rPr>
              <a:t>Normative and legal regulation of the turnover</a:t>
            </a:r>
            <a:r>
              <a:rPr lang="ru-RU" sz="1900" b="1" kern="1200" dirty="0" smtClean="0">
                <a:solidFill>
                  <a:srgbClr val="FF0000"/>
                </a:solidFill>
              </a:rPr>
              <a:t/>
            </a:r>
            <a:br>
              <a:rPr lang="ru-RU" sz="1900" b="1" kern="1200" dirty="0" smtClean="0">
                <a:solidFill>
                  <a:srgbClr val="FF0000"/>
                </a:solidFill>
              </a:rPr>
            </a:br>
            <a:r>
              <a:rPr lang="en-US" sz="1900" b="1" kern="1200" dirty="0">
                <a:solidFill>
                  <a:srgbClr val="FF0000"/>
                </a:solidFill>
              </a:rPr>
              <a:t>of firearms</a:t>
            </a:r>
            <a:r>
              <a:rPr lang="ru-RU" sz="1900" b="1" kern="1200" dirty="0">
                <a:solidFill>
                  <a:srgbClr val="FF0000"/>
                </a:solidFill>
              </a:rPr>
              <a:t> </a:t>
            </a:r>
            <a:r>
              <a:rPr lang="en-US" sz="1900" b="1" kern="1200" dirty="0">
                <a:solidFill>
                  <a:srgbClr val="FF0000"/>
                </a:solidFill>
              </a:rPr>
              <a:t>in Belarus</a:t>
            </a:r>
            <a:endParaRPr lang="ru-RU" sz="1900" kern="1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7936515" y="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405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1"/>
            <a:ext cx="8136904" cy="5040560"/>
          </a:xfrm>
        </p:spPr>
        <p:txBody>
          <a:bodyPr/>
          <a:lstStyle/>
          <a:p>
            <a:pPr marL="0" indent="360000" algn="just">
              <a:spcBef>
                <a:spcPts val="0"/>
              </a:spcBef>
              <a:buNone/>
            </a:pPr>
            <a:endParaRPr lang="ru-RU" sz="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360000">
              <a:lnSpc>
                <a:spcPts val="3800"/>
              </a:lnSpc>
              <a:spcBef>
                <a:spcPts val="0"/>
              </a:spcBef>
              <a:buNone/>
            </a:pPr>
            <a:r>
              <a:rPr lang="en-US" sz="4000" kern="1200" spc="-100" dirty="0">
                <a:solidFill>
                  <a:srgbClr val="FF0000"/>
                </a:solidFill>
              </a:rPr>
              <a:t>Control</a:t>
            </a:r>
            <a:r>
              <a:rPr lang="en-US" sz="4000" kern="1200" spc="-100" dirty="0">
                <a:solidFill>
                  <a:srgbClr val="000099"/>
                </a:solidFill>
              </a:rPr>
              <a:t> over the circulation of arms and ammunition is carried out by the police.</a:t>
            </a:r>
            <a:endParaRPr lang="ru-RU" sz="4000" kern="1200" spc="-100" dirty="0">
              <a:solidFill>
                <a:srgbClr val="000099"/>
              </a:solidFill>
            </a:endParaRPr>
          </a:p>
          <a:p>
            <a:pPr marL="0" indent="360000">
              <a:spcBef>
                <a:spcPts val="0"/>
              </a:spcBef>
              <a:buNone/>
            </a:pPr>
            <a:endParaRPr lang="en-US" sz="1200" kern="1200" spc="-100" dirty="0" smtClean="0">
              <a:solidFill>
                <a:srgbClr val="000099"/>
              </a:solidFill>
            </a:endParaRPr>
          </a:p>
          <a:p>
            <a:pPr marL="0" indent="360000">
              <a:lnSpc>
                <a:spcPts val="3800"/>
              </a:lnSpc>
              <a:spcBef>
                <a:spcPts val="0"/>
              </a:spcBef>
              <a:buNone/>
            </a:pPr>
            <a:r>
              <a:rPr lang="en-US" sz="4000" kern="1200" spc="-100" dirty="0" smtClean="0">
                <a:solidFill>
                  <a:srgbClr val="FF0000"/>
                </a:solidFill>
              </a:rPr>
              <a:t>Permission</a:t>
            </a:r>
            <a:r>
              <a:rPr lang="en-US" sz="4000" kern="1200" spc="-100" dirty="0" smtClean="0">
                <a:solidFill>
                  <a:srgbClr val="000099"/>
                </a:solidFill>
              </a:rPr>
              <a:t> </a:t>
            </a:r>
            <a:r>
              <a:rPr lang="en-US" sz="4000" kern="1200" spc="-100" dirty="0">
                <a:solidFill>
                  <a:srgbClr val="000099"/>
                </a:solidFill>
              </a:rPr>
              <a:t>to purchase, store and carry weapons and ammunition is issued by the police.</a:t>
            </a:r>
          </a:p>
          <a:p>
            <a:pPr marL="0" indent="360000">
              <a:spcBef>
                <a:spcPts val="0"/>
              </a:spcBef>
              <a:buNone/>
            </a:pPr>
            <a:endParaRPr lang="en-US" sz="1200" kern="1200" spc="-100" dirty="0">
              <a:solidFill>
                <a:srgbClr val="000099"/>
              </a:solidFill>
            </a:endParaRPr>
          </a:p>
          <a:p>
            <a:pPr marL="0" indent="360000">
              <a:lnSpc>
                <a:spcPts val="3800"/>
              </a:lnSpc>
              <a:spcBef>
                <a:spcPts val="0"/>
              </a:spcBef>
              <a:buNone/>
            </a:pPr>
            <a:r>
              <a:rPr lang="en-US" sz="4000" kern="1200" spc="-100" dirty="0">
                <a:solidFill>
                  <a:srgbClr val="FF0000"/>
                </a:solidFill>
              </a:rPr>
              <a:t>Licenses</a:t>
            </a:r>
            <a:r>
              <a:rPr lang="en-US" sz="4000" kern="1200" spc="-100" dirty="0">
                <a:solidFill>
                  <a:srgbClr val="000099"/>
                </a:solidFill>
              </a:rPr>
              <a:t> for the production, repair and sale of weapons by legal </a:t>
            </a:r>
            <a:r>
              <a:rPr lang="en-US" sz="4000" kern="1200" spc="-100" dirty="0" smtClean="0">
                <a:solidFill>
                  <a:srgbClr val="000099"/>
                </a:solidFill>
              </a:rPr>
              <a:t>entities </a:t>
            </a:r>
            <a:r>
              <a:rPr lang="en-US" sz="4000" kern="1200" spc="-100" dirty="0">
                <a:solidFill>
                  <a:srgbClr val="000099"/>
                </a:solidFill>
              </a:rPr>
              <a:t>are issued by the police.</a:t>
            </a:r>
            <a:endParaRPr lang="ru-RU" sz="4000" kern="1200" spc="-100" dirty="0">
              <a:solidFill>
                <a:srgbClr val="000099"/>
              </a:solidFill>
            </a:endParaRP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1" y="665319"/>
            <a:ext cx="9125553" cy="3616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1900" b="1" kern="1200" dirty="0">
                <a:solidFill>
                  <a:srgbClr val="FF0000"/>
                </a:solidFill>
              </a:rPr>
              <a:t>Regulation of the turnover of firearms in Belarus</a:t>
            </a:r>
            <a:endParaRPr lang="ru-RU" sz="1900" kern="1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7936515" y="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39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568952" cy="4968552"/>
          </a:xfrm>
        </p:spPr>
        <p:txBody>
          <a:bodyPr/>
          <a:lstStyle/>
          <a:p>
            <a:pPr marL="0" indent="360000" algn="just">
              <a:spcBef>
                <a:spcPts val="0"/>
              </a:spcBef>
              <a:buNone/>
            </a:pPr>
            <a:endParaRPr lang="ru-RU" sz="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180000">
              <a:spcBef>
                <a:spcPts val="0"/>
              </a:spcBef>
              <a:buNone/>
            </a:pPr>
            <a:r>
              <a:rPr lang="en-US" sz="3000" b="1" i="1" kern="1200" spc="-100" dirty="0"/>
              <a:t>Article 295 of the Criminal </a:t>
            </a:r>
            <a:r>
              <a:rPr lang="en-US" sz="3000" b="1" i="1" kern="1200" spc="-100" dirty="0" smtClean="0"/>
              <a:t>Code</a:t>
            </a:r>
            <a:r>
              <a:rPr lang="ru-RU" sz="3000" i="1" kern="1200" spc="-100" dirty="0" smtClean="0"/>
              <a:t>:</a:t>
            </a:r>
          </a:p>
          <a:p>
            <a:pPr marL="0" indent="180000">
              <a:spcBef>
                <a:spcPts val="0"/>
              </a:spcBef>
              <a:buNone/>
            </a:pPr>
            <a:endParaRPr lang="ru-RU" sz="800" i="1" kern="1200" spc="-100" dirty="0" smtClean="0"/>
          </a:p>
          <a:p>
            <a:pPr marL="0" indent="180000">
              <a:spcBef>
                <a:spcPts val="0"/>
              </a:spcBef>
              <a:buNone/>
            </a:pPr>
            <a:r>
              <a:rPr lang="en-US" sz="3000" i="1" kern="1200" spc="-100" dirty="0" smtClean="0"/>
              <a:t>Illegal </a:t>
            </a:r>
            <a:r>
              <a:rPr lang="en-US" sz="3000" i="1" kern="1200" spc="-100" dirty="0"/>
              <a:t>manufacture, acquisition, sale, storage, transportation, carrying of firearms, their parts or components, and ammunition - is punishable by imprisonment for up to </a:t>
            </a:r>
            <a:r>
              <a:rPr lang="en-US" sz="3000" i="1" kern="1200" spc="-100" dirty="0">
                <a:solidFill>
                  <a:srgbClr val="FF0000"/>
                </a:solidFill>
              </a:rPr>
              <a:t>seven years </a:t>
            </a:r>
            <a:r>
              <a:rPr lang="en-US" sz="3000" i="1" kern="1200" spc="-100" dirty="0"/>
              <a:t>with </a:t>
            </a:r>
            <a:r>
              <a:rPr lang="en-US" sz="3000" i="1" kern="1200" spc="-100" dirty="0" smtClean="0"/>
              <a:t>confiscation of </a:t>
            </a:r>
            <a:r>
              <a:rPr lang="en-US" sz="3000" i="1" kern="1200" spc="-100" dirty="0"/>
              <a:t>property</a:t>
            </a:r>
            <a:r>
              <a:rPr lang="en-US" sz="3000" i="1" kern="1200" spc="-100" dirty="0" smtClean="0"/>
              <a:t>.</a:t>
            </a:r>
            <a:endParaRPr lang="ru-RU" sz="3000" i="1" kern="1200" spc="-100" dirty="0" smtClean="0"/>
          </a:p>
          <a:p>
            <a:pPr marL="0" indent="180000">
              <a:spcBef>
                <a:spcPts val="0"/>
              </a:spcBef>
              <a:buNone/>
            </a:pPr>
            <a:endParaRPr lang="ru-RU" sz="1200" i="1" kern="1200" spc="-100" dirty="0" smtClean="0"/>
          </a:p>
          <a:p>
            <a:pPr marL="0" indent="180000">
              <a:spcBef>
                <a:spcPts val="0"/>
              </a:spcBef>
              <a:buNone/>
            </a:pPr>
            <a:r>
              <a:rPr lang="en-US" sz="3000" i="1" kern="1200" spc="-100" dirty="0"/>
              <a:t>A person who voluntarily surrendered firearms, their parts and components and ammunition - </a:t>
            </a:r>
            <a:r>
              <a:rPr lang="en-US" sz="3000" i="1" kern="1200" spc="-100" dirty="0">
                <a:solidFill>
                  <a:srgbClr val="FF0000"/>
                </a:solidFill>
              </a:rPr>
              <a:t>exempt from criminal liability</a:t>
            </a:r>
            <a:r>
              <a:rPr lang="en-US" sz="3000" i="1" kern="1200" spc="-100" dirty="0"/>
              <a:t>, except in </a:t>
            </a:r>
            <a:r>
              <a:rPr lang="en-US" sz="3000" i="1" kern="1200" spc="-100" dirty="0" smtClean="0"/>
              <a:t>cases of sales.</a:t>
            </a:r>
            <a:endParaRPr lang="ru-RU" sz="3000" i="1" kern="1200" spc="-100" dirty="0" smtClean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1" y="530667"/>
            <a:ext cx="9125553" cy="63094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1900" b="1" kern="1200" dirty="0">
                <a:solidFill>
                  <a:srgbClr val="FF0000"/>
                </a:solidFill>
              </a:rPr>
              <a:t>Criminal responsibility for the illicit </a:t>
            </a:r>
            <a:r>
              <a:rPr lang="en-US" sz="1900" b="1" kern="1200" dirty="0" smtClean="0">
                <a:solidFill>
                  <a:srgbClr val="FF0000"/>
                </a:solidFill>
              </a:rPr>
              <a:t>trafficking</a:t>
            </a:r>
            <a:r>
              <a:rPr lang="ru-RU" sz="1900" b="1" kern="1200" dirty="0" smtClean="0">
                <a:solidFill>
                  <a:srgbClr val="FF0000"/>
                </a:solidFill>
              </a:rPr>
              <a:t/>
            </a:r>
            <a:br>
              <a:rPr lang="ru-RU" sz="1900" b="1" kern="1200" dirty="0" smtClean="0">
                <a:solidFill>
                  <a:srgbClr val="FF0000"/>
                </a:solidFill>
              </a:rPr>
            </a:br>
            <a:r>
              <a:rPr lang="en-US" sz="1900" b="1" kern="1200" dirty="0" smtClean="0">
                <a:solidFill>
                  <a:srgbClr val="FF0000"/>
                </a:solidFill>
              </a:rPr>
              <a:t>of </a:t>
            </a:r>
            <a:r>
              <a:rPr lang="en-US" sz="1900" b="1" kern="1200" dirty="0">
                <a:solidFill>
                  <a:srgbClr val="FF0000"/>
                </a:solidFill>
              </a:rPr>
              <a:t>firearms in Belarus</a:t>
            </a:r>
            <a:endParaRPr lang="ru-RU" sz="1900" kern="1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7936515" y="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162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5256584"/>
          </a:xfrm>
        </p:spPr>
        <p:txBody>
          <a:bodyPr/>
          <a:lstStyle/>
          <a:p>
            <a:pPr marL="0" indent="360000">
              <a:spcBef>
                <a:spcPts val="0"/>
              </a:spcBef>
              <a:buNone/>
            </a:pPr>
            <a:endParaRPr lang="ru-RU" sz="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180000">
              <a:spcBef>
                <a:spcPts val="0"/>
              </a:spcBef>
              <a:buNone/>
            </a:pPr>
            <a:r>
              <a:rPr lang="en-US" sz="3000" b="1" i="1" kern="1200" spc="-100" dirty="0"/>
              <a:t>Article </a:t>
            </a:r>
            <a:r>
              <a:rPr lang="en-US" sz="3000" b="1" i="1" kern="1200" spc="-100" dirty="0" smtClean="0"/>
              <a:t>29</a:t>
            </a:r>
            <a:r>
              <a:rPr lang="ru-RU" sz="3000" b="1" i="1" kern="1200" spc="-100" dirty="0" smtClean="0"/>
              <a:t>4</a:t>
            </a:r>
            <a:r>
              <a:rPr lang="en-US" sz="3000" b="1" i="1" kern="1200" spc="-100" dirty="0" smtClean="0"/>
              <a:t> </a:t>
            </a:r>
            <a:r>
              <a:rPr lang="en-US" sz="3000" b="1" i="1" kern="1200" spc="-100" dirty="0"/>
              <a:t>of the Criminal Code</a:t>
            </a:r>
            <a:r>
              <a:rPr lang="ru-RU" sz="3000" i="1" kern="1200" spc="-100" dirty="0"/>
              <a:t>:</a:t>
            </a:r>
          </a:p>
          <a:p>
            <a:pPr marL="0" indent="180000">
              <a:spcBef>
                <a:spcPts val="0"/>
              </a:spcBef>
              <a:buNone/>
            </a:pPr>
            <a:r>
              <a:rPr lang="en-US" sz="3000" i="1" kern="1200" spc="-100" dirty="0"/>
              <a:t>Theft of firearms, their parts or components, and ammunition - is punishable by imprisonment for </a:t>
            </a:r>
            <a:r>
              <a:rPr lang="en-US" sz="3000" i="1" kern="1200" spc="-100" dirty="0" smtClean="0"/>
              <a:t>up</a:t>
            </a:r>
            <a:r>
              <a:rPr lang="ru-RU" sz="3000" i="1" kern="1200" spc="-100" dirty="0" smtClean="0"/>
              <a:t> </a:t>
            </a:r>
            <a:r>
              <a:rPr lang="en-US" sz="3000" i="1" kern="1200" spc="-100" dirty="0" smtClean="0"/>
              <a:t>to </a:t>
            </a:r>
            <a:r>
              <a:rPr lang="en-US" sz="3000" i="1" kern="1200" spc="-100" dirty="0">
                <a:solidFill>
                  <a:srgbClr val="FF0000"/>
                </a:solidFill>
              </a:rPr>
              <a:t>seven years </a:t>
            </a:r>
            <a:r>
              <a:rPr lang="en-US" sz="3000" i="1" kern="1200" spc="-100" dirty="0"/>
              <a:t>with confiscation of property</a:t>
            </a:r>
            <a:r>
              <a:rPr lang="en-US" sz="3000" i="1" kern="1200" spc="-100" dirty="0" smtClean="0"/>
              <a:t>.</a:t>
            </a:r>
            <a:endParaRPr lang="ru-RU" sz="3000" i="1" kern="1200" spc="-100" dirty="0" smtClean="0"/>
          </a:p>
          <a:p>
            <a:pPr marL="0" indent="180000">
              <a:spcBef>
                <a:spcPts val="0"/>
              </a:spcBef>
              <a:buNone/>
            </a:pPr>
            <a:endParaRPr lang="ru-RU" sz="1200" i="1" kern="1200" spc="-100" dirty="0"/>
          </a:p>
          <a:p>
            <a:pPr marL="0" indent="180000">
              <a:spcBef>
                <a:spcPts val="0"/>
              </a:spcBef>
              <a:buNone/>
            </a:pPr>
            <a:r>
              <a:rPr lang="en-US" sz="3000" b="1" i="1" kern="1200" spc="-100" dirty="0"/>
              <a:t>Article </a:t>
            </a:r>
            <a:r>
              <a:rPr lang="en-US" sz="3000" b="1" i="1" kern="1200" spc="-100" dirty="0" smtClean="0"/>
              <a:t>29</a:t>
            </a:r>
            <a:r>
              <a:rPr lang="ru-RU" sz="3000" b="1" i="1" kern="1200" spc="-100" dirty="0" smtClean="0"/>
              <a:t>8</a:t>
            </a:r>
            <a:r>
              <a:rPr lang="en-US" sz="3000" b="1" i="1" kern="1200" spc="-100" dirty="0" smtClean="0"/>
              <a:t> </a:t>
            </a:r>
            <a:r>
              <a:rPr lang="en-US" sz="3000" b="1" i="1" kern="1200" spc="-100" dirty="0"/>
              <a:t>of the Criminal Code</a:t>
            </a:r>
            <a:r>
              <a:rPr lang="ru-RU" sz="3000" i="1" kern="1200" spc="-100" dirty="0"/>
              <a:t>:</a:t>
            </a:r>
          </a:p>
          <a:p>
            <a:pPr marL="0" indent="180000">
              <a:spcBef>
                <a:spcPts val="0"/>
              </a:spcBef>
              <a:buNone/>
            </a:pPr>
            <a:r>
              <a:rPr lang="en-US" sz="3000" i="1" kern="1200" spc="-100" dirty="0"/>
              <a:t>Improper performance of duties by a person who was entrusted with the protection of firearms, ammunition, which entailed their theft or the onset of grave consequences, is punished with </a:t>
            </a:r>
            <a:r>
              <a:rPr lang="en-US" sz="3000" i="1" kern="1200" spc="-100" dirty="0" smtClean="0"/>
              <a:t>imprisonment </a:t>
            </a:r>
            <a:r>
              <a:rPr lang="en-US" sz="3000" i="1" kern="1200" spc="-100" dirty="0"/>
              <a:t>for </a:t>
            </a:r>
            <a:r>
              <a:rPr lang="en-US" sz="3000" i="1" kern="1200" spc="-100" dirty="0" smtClean="0"/>
              <a:t>up</a:t>
            </a:r>
            <a:r>
              <a:rPr lang="ru-RU" sz="3000" i="1" kern="1200" spc="-100" dirty="0" smtClean="0"/>
              <a:t> </a:t>
            </a:r>
            <a:r>
              <a:rPr lang="en-US" sz="3000" i="1" kern="1200" spc="-100" dirty="0" smtClean="0"/>
              <a:t>to </a:t>
            </a:r>
            <a:r>
              <a:rPr lang="en-US" sz="3000" i="1" kern="1200" spc="-100" dirty="0">
                <a:solidFill>
                  <a:srgbClr val="FF0000"/>
                </a:solidFill>
              </a:rPr>
              <a:t>three years</a:t>
            </a:r>
            <a:r>
              <a:rPr lang="en-US" sz="3000" i="1" kern="1200" spc="-100" dirty="0"/>
              <a:t>.</a:t>
            </a:r>
            <a:endParaRPr lang="ru-RU" sz="3000" i="1" kern="1200" spc="-100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1" y="530667"/>
            <a:ext cx="9125553" cy="63094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1900" b="1" kern="1200" dirty="0">
                <a:solidFill>
                  <a:srgbClr val="FF0000"/>
                </a:solidFill>
              </a:rPr>
              <a:t>Criminal responsibility for the illicit trafficking</a:t>
            </a:r>
            <a:r>
              <a:rPr lang="ru-RU" sz="1900" b="1" kern="1200" dirty="0">
                <a:solidFill>
                  <a:srgbClr val="FF0000"/>
                </a:solidFill>
              </a:rPr>
              <a:t/>
            </a:r>
            <a:br>
              <a:rPr lang="ru-RU" sz="1900" b="1" kern="1200" dirty="0">
                <a:solidFill>
                  <a:srgbClr val="FF0000"/>
                </a:solidFill>
              </a:rPr>
            </a:br>
            <a:r>
              <a:rPr lang="en-US" sz="1900" b="1" kern="1200" dirty="0">
                <a:solidFill>
                  <a:srgbClr val="FF0000"/>
                </a:solidFill>
              </a:rPr>
              <a:t>of firearms in Belarus</a:t>
            </a:r>
            <a:endParaRPr lang="ru-RU" sz="1900" kern="1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7936515" y="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37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92274"/>
            <a:ext cx="8568952" cy="5049093"/>
          </a:xfrm>
        </p:spPr>
        <p:txBody>
          <a:bodyPr/>
          <a:lstStyle/>
          <a:p>
            <a:pPr marL="0" indent="360000" algn="just">
              <a:spcBef>
                <a:spcPts val="0"/>
              </a:spcBef>
              <a:buNone/>
            </a:pPr>
            <a:endParaRPr lang="ru-RU" sz="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400" kern="1200" spc="-100" dirty="0" smtClean="0">
                <a:solidFill>
                  <a:srgbClr val="000099"/>
                </a:solidFill>
              </a:rPr>
              <a:t>   </a:t>
            </a:r>
            <a:r>
              <a:rPr lang="en-US" sz="3400" b="1" kern="1200" spc="-100" dirty="0" smtClean="0">
                <a:solidFill>
                  <a:srgbClr val="FF0000"/>
                </a:solidFill>
              </a:rPr>
              <a:t>All </a:t>
            </a:r>
            <a:r>
              <a:rPr lang="en-US" sz="3400" b="1" kern="1200" spc="-100" dirty="0">
                <a:solidFill>
                  <a:srgbClr val="FF0000"/>
                </a:solidFill>
              </a:rPr>
              <a:t>firearms in Belarus have a marking</a:t>
            </a:r>
            <a:r>
              <a:rPr lang="en-US" sz="3400" kern="1200" spc="-100" dirty="0">
                <a:solidFill>
                  <a:srgbClr val="000099"/>
                </a:solidFill>
              </a:rPr>
              <a:t> - allowing to determine the country where the weapon was manufactured, its manufacturer and the individual number of the weapon unit.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kern="1200" spc="-100" dirty="0">
              <a:solidFill>
                <a:srgbClr val="000099"/>
              </a:solidFill>
            </a:endParaRPr>
          </a:p>
          <a:p>
            <a:pPr marL="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sz="3400" kern="1200" spc="-100" dirty="0">
                <a:solidFill>
                  <a:srgbClr val="000099"/>
                </a:solidFill>
              </a:rPr>
              <a:t>    Information on service and civilian weapons and ammunition authorized for circulation in Belarus is entered into the </a:t>
            </a:r>
            <a:r>
              <a:rPr lang="en-US" sz="3400" b="1" kern="1200" spc="-100" dirty="0">
                <a:solidFill>
                  <a:srgbClr val="FF0000"/>
                </a:solidFill>
              </a:rPr>
              <a:t>State </a:t>
            </a:r>
            <a:r>
              <a:rPr lang="en-US" sz="3400" b="1" kern="1200" spc="-100" dirty="0" err="1">
                <a:solidFill>
                  <a:srgbClr val="FF0000"/>
                </a:solidFill>
              </a:rPr>
              <a:t>Cadastre</a:t>
            </a:r>
            <a:r>
              <a:rPr lang="en-US" sz="3400" kern="1200" spc="-100" dirty="0">
                <a:solidFill>
                  <a:srgbClr val="000099"/>
                </a:solidFill>
              </a:rPr>
              <a:t> of Service and Civil Weapons and Ammunition.</a:t>
            </a:r>
            <a:endParaRPr lang="ru-RU" sz="3400" kern="1200" spc="-100" dirty="0">
              <a:solidFill>
                <a:srgbClr val="000099"/>
              </a:solidFill>
            </a:endParaRP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1" y="653777"/>
            <a:ext cx="9125553" cy="384721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900" b="1" kern="1200" spc="-100" dirty="0" smtClean="0">
                <a:solidFill>
                  <a:srgbClr val="FF0000"/>
                </a:solidFill>
              </a:rPr>
              <a:t> </a:t>
            </a:r>
            <a:r>
              <a:rPr lang="en-US" sz="1900" b="1" kern="1200" dirty="0">
                <a:solidFill>
                  <a:srgbClr val="FF0000"/>
                </a:solidFill>
              </a:rPr>
              <a:t>Regulation of the turnover of firearms in Belarus</a:t>
            </a:r>
            <a:endParaRPr lang="ru-RU" sz="1900" kern="1200" spc="-1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7936515" y="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882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1"/>
            <a:ext cx="7848872" cy="3096344"/>
          </a:xfrm>
        </p:spPr>
        <p:txBody>
          <a:bodyPr/>
          <a:lstStyle/>
          <a:p>
            <a:pPr marL="0" indent="360000" algn="just">
              <a:spcBef>
                <a:spcPts val="0"/>
              </a:spcBef>
              <a:buNone/>
            </a:pPr>
            <a:endParaRPr lang="ru-RU" sz="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180000">
              <a:spcBef>
                <a:spcPts val="0"/>
              </a:spcBef>
              <a:buNone/>
            </a:pPr>
            <a:r>
              <a:rPr lang="en-US" sz="3800" b="1" i="1" kern="12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 </a:t>
            </a:r>
            <a:r>
              <a:rPr lang="ru-RU" sz="3800" b="1" i="1" kern="12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295-2</a:t>
            </a:r>
            <a:r>
              <a:rPr lang="en-US" sz="3800" b="1" i="1" kern="12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i="1" kern="12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Criminal Code</a:t>
            </a:r>
            <a:r>
              <a:rPr lang="ru-RU" sz="3800" i="1" kern="12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180000">
              <a:spcBef>
                <a:spcPts val="0"/>
              </a:spcBef>
              <a:buNone/>
            </a:pPr>
            <a:endParaRPr lang="ru-RU" sz="1000" i="1" kern="1200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180000">
              <a:spcBef>
                <a:spcPts val="0"/>
              </a:spcBef>
              <a:buNone/>
            </a:pPr>
            <a:r>
              <a:rPr lang="en-US" sz="3800" i="1" kern="12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Forgery or willful destruction of the </a:t>
            </a:r>
            <a:r>
              <a:rPr lang="en-US" sz="3800" b="1" i="1" kern="12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marking</a:t>
            </a:r>
            <a:r>
              <a:rPr lang="en-US" sz="3800" i="1" kern="12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firearms is punishable by imprisonment for up to </a:t>
            </a:r>
            <a:r>
              <a:rPr lang="en-US" sz="3800" i="1" kern="120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years</a:t>
            </a:r>
            <a:r>
              <a:rPr lang="en-US" sz="3800" i="1" kern="12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800" i="1" kern="1200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1" y="530667"/>
            <a:ext cx="9125553" cy="63094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1900" b="1" kern="1200" dirty="0">
                <a:solidFill>
                  <a:srgbClr val="FF0000"/>
                </a:solidFill>
              </a:rPr>
              <a:t>Criminal responsibility for the illicit trafficking</a:t>
            </a:r>
            <a:r>
              <a:rPr lang="ru-RU" sz="1900" b="1" kern="1200" dirty="0">
                <a:solidFill>
                  <a:srgbClr val="FF0000"/>
                </a:solidFill>
              </a:rPr>
              <a:t/>
            </a:r>
            <a:br>
              <a:rPr lang="ru-RU" sz="1900" b="1" kern="1200" dirty="0">
                <a:solidFill>
                  <a:srgbClr val="FF0000"/>
                </a:solidFill>
              </a:rPr>
            </a:br>
            <a:r>
              <a:rPr lang="en-US" sz="1900" b="1" kern="1200" dirty="0">
                <a:solidFill>
                  <a:srgbClr val="FF0000"/>
                </a:solidFill>
              </a:rPr>
              <a:t>of firearms in Belarus</a:t>
            </a:r>
            <a:endParaRPr lang="ru-RU" sz="1900" kern="1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7936515" y="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75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331640" y="620713"/>
            <a:ext cx="655272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 b="1" dirty="0">
                <a:solidFill>
                  <a:srgbClr val="FF0000"/>
                </a:solidFill>
              </a:rPr>
              <a:t>Illicit trafficking </a:t>
            </a:r>
            <a:r>
              <a:rPr lang="en-US" sz="1900" b="1" dirty="0" smtClean="0">
                <a:solidFill>
                  <a:srgbClr val="FF0000"/>
                </a:solidFill>
              </a:rPr>
              <a:t>of Small Arms </a:t>
            </a:r>
            <a:r>
              <a:rPr lang="en-US" sz="1900" b="1" dirty="0">
                <a:solidFill>
                  <a:srgbClr val="FF0000"/>
                </a:solidFill>
              </a:rPr>
              <a:t>in 2016</a:t>
            </a:r>
            <a:endParaRPr lang="ru-RU" sz="1900" b="1" dirty="0">
              <a:solidFill>
                <a:srgbClr val="FF0000"/>
              </a:solidFill>
            </a:endParaRPr>
          </a:p>
        </p:txBody>
      </p:sp>
      <p:sp>
        <p:nvSpPr>
          <p:cNvPr id="102419" name="Rectangle 19"/>
          <p:cNvSpPr>
            <a:spLocks noChangeArrowheads="1"/>
          </p:cNvSpPr>
          <p:nvPr/>
        </p:nvSpPr>
        <p:spPr bwMode="auto">
          <a:xfrm>
            <a:off x="3100388" y="393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21" name="Rectangle 21"/>
          <p:cNvSpPr>
            <a:spLocks noChangeArrowheads="1"/>
          </p:cNvSpPr>
          <p:nvPr/>
        </p:nvSpPr>
        <p:spPr bwMode="auto">
          <a:xfrm>
            <a:off x="6078538" y="6078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7208838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9759" y="1800225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spc="-100" dirty="0">
                <a:solidFill>
                  <a:srgbClr val="000099"/>
                </a:solidFill>
              </a:rPr>
              <a:t>In </a:t>
            </a:r>
            <a:r>
              <a:rPr lang="en-US" sz="3600" b="1" i="1" spc="-100" dirty="0">
                <a:solidFill>
                  <a:srgbClr val="000099"/>
                </a:solidFill>
              </a:rPr>
              <a:t>2016</a:t>
            </a:r>
            <a:r>
              <a:rPr lang="en-US" sz="3600" i="1" spc="-100" dirty="0">
                <a:solidFill>
                  <a:srgbClr val="000099"/>
                </a:solidFill>
              </a:rPr>
              <a:t> on the territory of </a:t>
            </a:r>
            <a:r>
              <a:rPr lang="en-US" sz="3600" i="1" spc="-100" dirty="0" smtClean="0">
                <a:solidFill>
                  <a:srgbClr val="000099"/>
                </a:solidFill>
              </a:rPr>
              <a:t>Belarus</a:t>
            </a:r>
          </a:p>
          <a:p>
            <a:pPr algn="ctr"/>
            <a:r>
              <a:rPr lang="en-US" sz="3600" i="1" spc="-100" dirty="0" smtClean="0">
                <a:solidFill>
                  <a:srgbClr val="000099"/>
                </a:solidFill>
              </a:rPr>
              <a:t>law </a:t>
            </a:r>
            <a:r>
              <a:rPr lang="en-US" sz="3600" i="1" spc="-100" dirty="0">
                <a:solidFill>
                  <a:srgbClr val="000099"/>
                </a:solidFill>
              </a:rPr>
              <a:t>enforcement agencies from </a:t>
            </a:r>
            <a:r>
              <a:rPr lang="en-US" sz="3600" i="1" spc="-100" dirty="0" smtClean="0">
                <a:solidFill>
                  <a:srgbClr val="000099"/>
                </a:solidFill>
              </a:rPr>
              <a:t>illegal trafficking </a:t>
            </a:r>
            <a:r>
              <a:rPr lang="en-US" sz="3600" i="1" spc="-100" dirty="0">
                <a:solidFill>
                  <a:srgbClr val="000099"/>
                </a:solidFill>
              </a:rPr>
              <a:t>seized </a:t>
            </a:r>
            <a:r>
              <a:rPr lang="en-US" sz="3600" b="1" i="1" spc="-100" dirty="0" smtClean="0">
                <a:solidFill>
                  <a:srgbClr val="FF0000"/>
                </a:solidFill>
              </a:rPr>
              <a:t>1 165</a:t>
            </a:r>
            <a:r>
              <a:rPr lang="en-US" sz="3600" i="1" spc="-100" dirty="0" smtClean="0">
                <a:solidFill>
                  <a:srgbClr val="FF0000"/>
                </a:solidFill>
              </a:rPr>
              <a:t> </a:t>
            </a:r>
            <a:r>
              <a:rPr lang="en-US" sz="3600" i="1" spc="-100" dirty="0">
                <a:solidFill>
                  <a:srgbClr val="000099"/>
                </a:solidFill>
              </a:rPr>
              <a:t>units of unregistered firearms, of </a:t>
            </a:r>
            <a:r>
              <a:rPr lang="en-US" sz="3600" i="1" spc="-100" dirty="0" smtClean="0">
                <a:solidFill>
                  <a:srgbClr val="000099"/>
                </a:solidFill>
              </a:rPr>
              <a:t>which </a:t>
            </a:r>
            <a:r>
              <a:rPr lang="en-US" sz="3600" b="1" i="1" spc="-100" dirty="0" smtClean="0">
                <a:solidFill>
                  <a:srgbClr val="FF0000"/>
                </a:solidFill>
              </a:rPr>
              <a:t>119</a:t>
            </a:r>
            <a:r>
              <a:rPr lang="en-US" sz="3600" i="1" spc="-100" dirty="0" smtClean="0">
                <a:solidFill>
                  <a:srgbClr val="000099"/>
                </a:solidFill>
              </a:rPr>
              <a:t> </a:t>
            </a:r>
            <a:r>
              <a:rPr lang="en-US" sz="3600" i="1" spc="-100" dirty="0">
                <a:solidFill>
                  <a:srgbClr val="000099"/>
                </a:solidFill>
              </a:rPr>
              <a:t>units of rifled long-barreled </a:t>
            </a:r>
            <a:r>
              <a:rPr lang="en-US" sz="3600" i="1" spc="-100" dirty="0" smtClean="0">
                <a:solidFill>
                  <a:srgbClr val="000099"/>
                </a:solidFill>
              </a:rPr>
              <a:t>Small Arms and</a:t>
            </a:r>
            <a:r>
              <a:rPr lang="ru-RU" sz="3600" i="1" spc="-100" dirty="0" smtClean="0">
                <a:solidFill>
                  <a:srgbClr val="000099"/>
                </a:solidFill>
              </a:rPr>
              <a:t> </a:t>
            </a:r>
            <a:r>
              <a:rPr lang="en-US" sz="3600" b="1" i="1" spc="-100" dirty="0" smtClean="0">
                <a:solidFill>
                  <a:srgbClr val="FF0000"/>
                </a:solidFill>
              </a:rPr>
              <a:t>40</a:t>
            </a:r>
            <a:r>
              <a:rPr lang="en-US" sz="3600" i="1" spc="-100" dirty="0" smtClean="0">
                <a:solidFill>
                  <a:srgbClr val="000099"/>
                </a:solidFill>
              </a:rPr>
              <a:t> </a:t>
            </a:r>
            <a:r>
              <a:rPr lang="en-US" sz="3600" i="1" spc="-100" dirty="0">
                <a:solidFill>
                  <a:srgbClr val="000099"/>
                </a:solidFill>
              </a:rPr>
              <a:t>units of </a:t>
            </a:r>
            <a:r>
              <a:rPr lang="en-US" sz="3600" i="1" spc="-100" dirty="0" smtClean="0">
                <a:solidFill>
                  <a:srgbClr val="000099"/>
                </a:solidFill>
              </a:rPr>
              <a:t>rifled short-barreled Small Arms</a:t>
            </a:r>
            <a:r>
              <a:rPr lang="en-US" sz="3600" i="1" spc="-100" dirty="0">
                <a:solidFill>
                  <a:srgbClr val="000099"/>
                </a:solidFill>
              </a:rPr>
              <a:t>, and </a:t>
            </a:r>
            <a:r>
              <a:rPr lang="en-US" sz="3600" i="1" spc="-100" dirty="0" smtClean="0">
                <a:solidFill>
                  <a:srgbClr val="000099"/>
                </a:solidFill>
              </a:rPr>
              <a:t>more</a:t>
            </a:r>
            <a:endParaRPr lang="ru-RU" sz="3600" i="1" spc="-100" dirty="0" smtClean="0">
              <a:solidFill>
                <a:srgbClr val="000099"/>
              </a:solidFill>
            </a:endParaRPr>
          </a:p>
          <a:p>
            <a:pPr algn="ctr"/>
            <a:r>
              <a:rPr lang="en-US" sz="3600" b="1" i="1" spc="-100" dirty="0" smtClean="0">
                <a:solidFill>
                  <a:srgbClr val="FF0000"/>
                </a:solidFill>
              </a:rPr>
              <a:t>63 000</a:t>
            </a:r>
            <a:r>
              <a:rPr lang="en-US" sz="3600" i="1" spc="-100" dirty="0">
                <a:solidFill>
                  <a:srgbClr val="000099"/>
                </a:solidFill>
              </a:rPr>
              <a:t> </a:t>
            </a:r>
            <a:r>
              <a:rPr lang="en-US" sz="3600" i="1" spc="-100" dirty="0" smtClean="0">
                <a:solidFill>
                  <a:srgbClr val="000099"/>
                </a:solidFill>
              </a:rPr>
              <a:t>ammunition of </a:t>
            </a:r>
            <a:r>
              <a:rPr lang="en-US" sz="3600" i="1" spc="-100" dirty="0">
                <a:solidFill>
                  <a:srgbClr val="000099"/>
                </a:solidFill>
              </a:rPr>
              <a:t>various </a:t>
            </a:r>
            <a:r>
              <a:rPr lang="en-US" sz="3600" i="1" spc="-100" dirty="0" smtClean="0">
                <a:solidFill>
                  <a:srgbClr val="000099"/>
                </a:solidFill>
              </a:rPr>
              <a:t>calibers.</a:t>
            </a:r>
            <a:endParaRPr lang="en-US" sz="3600" i="1" spc="-100" dirty="0">
              <a:solidFill>
                <a:srgbClr val="000099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7936515" y="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nimBg="1"/>
      <p:bldP spid="102403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10778</TotalTime>
  <Words>989</Words>
  <Application>Microsoft Office PowerPoint</Application>
  <PresentationFormat>Экран (4:3)</PresentationFormat>
  <Paragraphs>110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Normative and legal regulation of the turnover of firearms in Belarus</vt:lpstr>
      <vt:lpstr>Normative and legal regulation of the turnover of firearms in Belarus</vt:lpstr>
      <vt:lpstr>Regulation of the turnover of firearms in Belarus</vt:lpstr>
      <vt:lpstr>Criminal responsibility for the illicit trafficking of firearms in Belarus</vt:lpstr>
      <vt:lpstr>Criminal responsibility for the illicit trafficking of firearms in Belarus</vt:lpstr>
      <vt:lpstr> Regulation of the turnover of firearms in Belarus</vt:lpstr>
      <vt:lpstr>Criminal responsibility for the illicit trafficking of firearms in Belarus</vt:lpstr>
      <vt:lpstr>Презентация PowerPoint</vt:lpstr>
      <vt:lpstr>Презентация PowerPoint</vt:lpstr>
      <vt:lpstr>Illicit trafficking of Small Arms in 2016</vt:lpstr>
      <vt:lpstr>Презентация PowerPoint</vt:lpstr>
      <vt:lpstr>Презентация PowerPoint</vt:lpstr>
      <vt:lpstr>Презентация PowerPoint</vt:lpstr>
      <vt:lpstr>Illicit trafficking of Small Arms in 2017</vt:lpstr>
      <vt:lpstr>Illicit trafficking of Small Arms in 2017</vt:lpstr>
      <vt:lpstr>The international cooperation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Шамбала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Сидхартха Гаутама</dc:creator>
  <cp:lastModifiedBy>Пользователь</cp:lastModifiedBy>
  <cp:revision>476</cp:revision>
  <dcterms:created xsi:type="dcterms:W3CDTF">2006-05-24T13:24:23Z</dcterms:created>
  <dcterms:modified xsi:type="dcterms:W3CDTF">2017-11-19T00:29:53Z</dcterms:modified>
</cp:coreProperties>
</file>