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3" r:id="rId16"/>
    <p:sldId id="274" r:id="rId17"/>
    <p:sldId id="275" r:id="rId18"/>
    <p:sldId id="276" r:id="rId19"/>
    <p:sldId id="277"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721"/>
    <p:restoredTop sz="94665"/>
  </p:normalViewPr>
  <p:slideViewPr>
    <p:cSldViewPr snapToGrid="0" snapToObjects="1">
      <p:cViewPr>
        <p:scale>
          <a:sx n="117" d="100"/>
          <a:sy n="117" d="100"/>
        </p:scale>
        <p:origin x="112"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57A169-7E05-9041-829D-59B9D289F263}" type="datetimeFigureOut">
              <a:rPr lang="en-US" smtClean="0"/>
              <a:t>5/16/17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A71652-B18A-AB45-A256-763FBEF3A3FE}" type="slidenum">
              <a:rPr lang="en-US" smtClean="0"/>
              <a:t>‹#›</a:t>
            </a:fld>
            <a:endParaRPr lang="en-US"/>
          </a:p>
        </p:txBody>
      </p:sp>
    </p:spTree>
    <p:extLst>
      <p:ext uri="{BB962C8B-B14F-4D97-AF65-F5344CB8AC3E}">
        <p14:creationId xmlns:p14="http://schemas.microsoft.com/office/powerpoint/2010/main" val="14294306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EA417CC-83C4-C142-A8EB-9CA1178ADAEA}" type="datetimeFigureOut">
              <a:rPr lang="en-US" smtClean="0"/>
              <a:t>5/16/17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DACE86-D1AB-9B4C-8092-29C0FFD7BF36}" type="slidenum">
              <a:rPr lang="en-US" smtClean="0"/>
              <a:t>‹#›</a:t>
            </a:fld>
            <a:endParaRPr lang="en-US"/>
          </a:p>
        </p:txBody>
      </p:sp>
    </p:spTree>
    <p:extLst>
      <p:ext uri="{BB962C8B-B14F-4D97-AF65-F5344CB8AC3E}">
        <p14:creationId xmlns:p14="http://schemas.microsoft.com/office/powerpoint/2010/main" val="2068574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A417CC-83C4-C142-A8EB-9CA1178ADAEA}" type="datetimeFigureOut">
              <a:rPr lang="en-US" smtClean="0"/>
              <a:t>5/16/17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DACE86-D1AB-9B4C-8092-29C0FFD7BF36}" type="slidenum">
              <a:rPr lang="en-US" smtClean="0"/>
              <a:t>‹#›</a:t>
            </a:fld>
            <a:endParaRPr lang="en-US"/>
          </a:p>
        </p:txBody>
      </p:sp>
    </p:spTree>
    <p:extLst>
      <p:ext uri="{BB962C8B-B14F-4D97-AF65-F5344CB8AC3E}">
        <p14:creationId xmlns:p14="http://schemas.microsoft.com/office/powerpoint/2010/main" val="1269271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A417CC-83C4-C142-A8EB-9CA1178ADAEA}" type="datetimeFigureOut">
              <a:rPr lang="en-US" smtClean="0"/>
              <a:t>5/16/17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DACE86-D1AB-9B4C-8092-29C0FFD7BF36}" type="slidenum">
              <a:rPr lang="en-US" smtClean="0"/>
              <a:t>‹#›</a:t>
            </a:fld>
            <a:endParaRPr lang="en-US"/>
          </a:p>
        </p:txBody>
      </p:sp>
    </p:spTree>
    <p:extLst>
      <p:ext uri="{BB962C8B-B14F-4D97-AF65-F5344CB8AC3E}">
        <p14:creationId xmlns:p14="http://schemas.microsoft.com/office/powerpoint/2010/main" val="1690900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A417CC-83C4-C142-A8EB-9CA1178ADAEA}" type="datetimeFigureOut">
              <a:rPr lang="en-US" smtClean="0"/>
              <a:t>5/16/17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DACE86-D1AB-9B4C-8092-29C0FFD7BF36}" type="slidenum">
              <a:rPr lang="en-US" smtClean="0"/>
              <a:t>‹#›</a:t>
            </a:fld>
            <a:endParaRPr lang="en-US"/>
          </a:p>
        </p:txBody>
      </p:sp>
    </p:spTree>
    <p:extLst>
      <p:ext uri="{BB962C8B-B14F-4D97-AF65-F5344CB8AC3E}">
        <p14:creationId xmlns:p14="http://schemas.microsoft.com/office/powerpoint/2010/main" val="20254448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EA417CC-83C4-C142-A8EB-9CA1178ADAEA}" type="datetimeFigureOut">
              <a:rPr lang="en-US" smtClean="0"/>
              <a:t>5/16/17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DACE86-D1AB-9B4C-8092-29C0FFD7BF36}" type="slidenum">
              <a:rPr lang="en-US" smtClean="0"/>
              <a:t>‹#›</a:t>
            </a:fld>
            <a:endParaRPr lang="en-US"/>
          </a:p>
        </p:txBody>
      </p:sp>
    </p:spTree>
    <p:extLst>
      <p:ext uri="{BB962C8B-B14F-4D97-AF65-F5344CB8AC3E}">
        <p14:creationId xmlns:p14="http://schemas.microsoft.com/office/powerpoint/2010/main" val="18882549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EA417CC-83C4-C142-A8EB-9CA1178ADAEA}" type="datetimeFigureOut">
              <a:rPr lang="en-US" smtClean="0"/>
              <a:t>5/16/17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DACE86-D1AB-9B4C-8092-29C0FFD7BF36}" type="slidenum">
              <a:rPr lang="en-US" smtClean="0"/>
              <a:t>‹#›</a:t>
            </a:fld>
            <a:endParaRPr lang="en-US"/>
          </a:p>
        </p:txBody>
      </p:sp>
    </p:spTree>
    <p:extLst>
      <p:ext uri="{BB962C8B-B14F-4D97-AF65-F5344CB8AC3E}">
        <p14:creationId xmlns:p14="http://schemas.microsoft.com/office/powerpoint/2010/main" val="3873067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EA417CC-83C4-C142-A8EB-9CA1178ADAEA}" type="datetimeFigureOut">
              <a:rPr lang="en-US" smtClean="0"/>
              <a:t>5/16/17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2DACE86-D1AB-9B4C-8092-29C0FFD7BF36}" type="slidenum">
              <a:rPr lang="en-US" smtClean="0"/>
              <a:t>‹#›</a:t>
            </a:fld>
            <a:endParaRPr lang="en-US"/>
          </a:p>
        </p:txBody>
      </p:sp>
    </p:spTree>
    <p:extLst>
      <p:ext uri="{BB962C8B-B14F-4D97-AF65-F5344CB8AC3E}">
        <p14:creationId xmlns:p14="http://schemas.microsoft.com/office/powerpoint/2010/main" val="441747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EA417CC-83C4-C142-A8EB-9CA1178ADAEA}" type="datetimeFigureOut">
              <a:rPr lang="en-US" smtClean="0"/>
              <a:t>5/16/17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2DACE86-D1AB-9B4C-8092-29C0FFD7BF36}" type="slidenum">
              <a:rPr lang="en-US" smtClean="0"/>
              <a:t>‹#›</a:t>
            </a:fld>
            <a:endParaRPr lang="en-US"/>
          </a:p>
        </p:txBody>
      </p:sp>
    </p:spTree>
    <p:extLst>
      <p:ext uri="{BB962C8B-B14F-4D97-AF65-F5344CB8AC3E}">
        <p14:creationId xmlns:p14="http://schemas.microsoft.com/office/powerpoint/2010/main" val="601769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A417CC-83C4-C142-A8EB-9CA1178ADAEA}" type="datetimeFigureOut">
              <a:rPr lang="en-US" smtClean="0"/>
              <a:t>5/16/17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2DACE86-D1AB-9B4C-8092-29C0FFD7BF36}" type="slidenum">
              <a:rPr lang="en-US" smtClean="0"/>
              <a:t>‹#›</a:t>
            </a:fld>
            <a:endParaRPr lang="en-US"/>
          </a:p>
        </p:txBody>
      </p:sp>
    </p:spTree>
    <p:extLst>
      <p:ext uri="{BB962C8B-B14F-4D97-AF65-F5344CB8AC3E}">
        <p14:creationId xmlns:p14="http://schemas.microsoft.com/office/powerpoint/2010/main" val="14321649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A417CC-83C4-C142-A8EB-9CA1178ADAEA}" type="datetimeFigureOut">
              <a:rPr lang="en-US" smtClean="0"/>
              <a:t>5/16/17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DACE86-D1AB-9B4C-8092-29C0FFD7BF36}" type="slidenum">
              <a:rPr lang="en-US" smtClean="0"/>
              <a:t>‹#›</a:t>
            </a:fld>
            <a:endParaRPr lang="en-US"/>
          </a:p>
        </p:txBody>
      </p:sp>
    </p:spTree>
    <p:extLst>
      <p:ext uri="{BB962C8B-B14F-4D97-AF65-F5344CB8AC3E}">
        <p14:creationId xmlns:p14="http://schemas.microsoft.com/office/powerpoint/2010/main" val="13991788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A417CC-83C4-C142-A8EB-9CA1178ADAEA}" type="datetimeFigureOut">
              <a:rPr lang="en-US" smtClean="0"/>
              <a:t>5/16/17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DACE86-D1AB-9B4C-8092-29C0FFD7BF36}" type="slidenum">
              <a:rPr lang="en-US" smtClean="0"/>
              <a:t>‹#›</a:t>
            </a:fld>
            <a:endParaRPr lang="en-US"/>
          </a:p>
        </p:txBody>
      </p:sp>
    </p:spTree>
    <p:extLst>
      <p:ext uri="{BB962C8B-B14F-4D97-AF65-F5344CB8AC3E}">
        <p14:creationId xmlns:p14="http://schemas.microsoft.com/office/powerpoint/2010/main" val="105382084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A417CC-83C4-C142-A8EB-9CA1178ADAEA}" type="datetimeFigureOut">
              <a:rPr lang="en-US" smtClean="0"/>
              <a:t>5/16/17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DACE86-D1AB-9B4C-8092-29C0FFD7BF36}" type="slidenum">
              <a:rPr lang="en-US" smtClean="0"/>
              <a:t>‹#›</a:t>
            </a:fld>
            <a:endParaRPr lang="en-US"/>
          </a:p>
        </p:txBody>
      </p:sp>
    </p:spTree>
    <p:extLst>
      <p:ext uri="{BB962C8B-B14F-4D97-AF65-F5344CB8AC3E}">
        <p14:creationId xmlns:p14="http://schemas.microsoft.com/office/powerpoint/2010/main" val="2886518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jpeg"/><Relationship Id="rId5" Type="http://schemas.openxmlformats.org/officeDocument/2006/relationships/image" Target="../media/image4.png"/><Relationship Id="rId6" Type="http://schemas.openxmlformats.org/officeDocument/2006/relationships/image" Target="../media/image5.jpg"/><Relationship Id="rId7" Type="http://schemas.openxmlformats.org/officeDocument/2006/relationships/image" Target="../media/image6.png"/><Relationship Id="rId8" Type="http://schemas.openxmlformats.org/officeDocument/2006/relationships/image" Target="../media/image7.jpeg"/><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9" name="Rectangle 8">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800392" y="4525347"/>
            <a:ext cx="0" cy="1737360"/>
          </a:xfrm>
          <a:prstGeom prst="line">
            <a:avLst/>
          </a:prstGeom>
          <a:ln w="19050" cap="sq">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Oval 12">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95001" y="2466604"/>
            <a:ext cx="962395" cy="962395"/>
          </a:xfrm>
          <a:prstGeom prst="ellipse">
            <a:avLst/>
          </a:prstGeom>
          <a:solidFill>
            <a:srgbClr val="9772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25829" y="2327988"/>
            <a:ext cx="293695" cy="293695"/>
          </a:xfrm>
          <a:prstGeom prst="ellipse">
            <a:avLst/>
          </a:prstGeom>
          <a:solidFill>
            <a:srgbClr val="ECF41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8567" y="620480"/>
            <a:ext cx="2243800" cy="2243796"/>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4495" r="1" b="1"/>
          <a:stretch/>
        </p:blipFill>
        <p:spPr>
          <a:xfrm>
            <a:off x="6492113" y="10"/>
            <a:ext cx="5699887" cy="4059234"/>
          </a:xfrm>
          <a:custGeom>
            <a:avLst/>
            <a:gdLst>
              <a:gd name="connsiteX0" fmla="*/ 0 w 5699887"/>
              <a:gd name="connsiteY0" fmla="*/ 0 h 4059244"/>
              <a:gd name="connsiteX1" fmla="*/ 5699887 w 5699887"/>
              <a:gd name="connsiteY1" fmla="*/ 0 h 4059244"/>
              <a:gd name="connsiteX2" fmla="*/ 5699887 w 5699887"/>
              <a:gd name="connsiteY2" fmla="*/ 3944096 h 4059244"/>
              <a:gd name="connsiteX3" fmla="*/ 5525775 w 5699887"/>
              <a:gd name="connsiteY3" fmla="*/ 3980429 h 4059244"/>
              <a:gd name="connsiteX4" fmla="*/ 4663256 w 5699887"/>
              <a:gd name="connsiteY4" fmla="*/ 4059244 h 4059244"/>
              <a:gd name="connsiteX5" fmla="*/ 8566 w 5699887"/>
              <a:gd name="connsiteY5" fmla="*/ 67422 h 4059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99887" h="4059244">
                <a:moveTo>
                  <a:pt x="0" y="0"/>
                </a:moveTo>
                <a:lnTo>
                  <a:pt x="5699887" y="0"/>
                </a:lnTo>
                <a:lnTo>
                  <a:pt x="5699887" y="3944096"/>
                </a:lnTo>
                <a:lnTo>
                  <a:pt x="5525775" y="3980429"/>
                </a:lnTo>
                <a:cubicBezTo>
                  <a:pt x="5246154" y="4032190"/>
                  <a:pt x="4957865" y="4059244"/>
                  <a:pt x="4663256" y="4059244"/>
                </a:cubicBezTo>
                <a:cubicBezTo>
                  <a:pt x="2306390" y="4059244"/>
                  <a:pt x="353936" y="2327747"/>
                  <a:pt x="8566" y="67422"/>
                </a:cubicBezTo>
                <a:close/>
              </a:path>
            </a:pathLst>
          </a:custGeom>
        </p:spPr>
      </p:pic>
      <p:sp>
        <p:nvSpPr>
          <p:cNvPr id="2" name="Title 1"/>
          <p:cNvSpPr>
            <a:spLocks noGrp="1"/>
          </p:cNvSpPr>
          <p:nvPr>
            <p:ph type="ctrTitle"/>
          </p:nvPr>
        </p:nvSpPr>
        <p:spPr>
          <a:xfrm>
            <a:off x="247255" y="4567904"/>
            <a:ext cx="6939722" cy="1737360"/>
          </a:xfrm>
        </p:spPr>
        <p:txBody>
          <a:bodyPr anchor="t">
            <a:normAutofit/>
          </a:bodyPr>
          <a:lstStyle/>
          <a:p>
            <a:pPr algn="l"/>
            <a:r>
              <a:rPr lang="en-US" sz="4800" dirty="0" smtClean="0"/>
              <a:t>EU Strategic Policy on Firearms (and Explosives)</a:t>
            </a:r>
            <a:endParaRPr lang="en-US" sz="4800" dirty="0"/>
          </a:p>
        </p:txBody>
      </p:sp>
      <p:sp>
        <p:nvSpPr>
          <p:cNvPr id="3" name="Subtitle 2"/>
          <p:cNvSpPr>
            <a:spLocks noGrp="1"/>
          </p:cNvSpPr>
          <p:nvPr>
            <p:ph type="subTitle" idx="1"/>
          </p:nvPr>
        </p:nvSpPr>
        <p:spPr>
          <a:xfrm>
            <a:off x="8018223" y="4525347"/>
            <a:ext cx="3211288" cy="1737360"/>
          </a:xfrm>
        </p:spPr>
        <p:txBody>
          <a:bodyPr>
            <a:normAutofit lnSpcReduction="10000"/>
          </a:bodyPr>
          <a:lstStyle/>
          <a:p>
            <a:pPr algn="l"/>
            <a:r>
              <a:rPr lang="en-US" dirty="0" err="1" smtClean="0"/>
              <a:t>Jahorina</a:t>
            </a:r>
            <a:endParaRPr lang="en-US" dirty="0" smtClean="0"/>
          </a:p>
          <a:p>
            <a:pPr algn="l"/>
            <a:r>
              <a:rPr lang="en-US" dirty="0" smtClean="0"/>
              <a:t>16 </a:t>
            </a:r>
            <a:r>
              <a:rPr lang="en-US" dirty="0" smtClean="0"/>
              <a:t>May 2017</a:t>
            </a:r>
          </a:p>
          <a:p>
            <a:pPr algn="l"/>
            <a:endParaRPr lang="en-US" dirty="0"/>
          </a:p>
          <a:p>
            <a:pPr algn="l"/>
            <a:r>
              <a:rPr lang="en-US" dirty="0" smtClean="0"/>
              <a:t>Alain E. Lapon</a:t>
            </a: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8567" y="620481"/>
            <a:ext cx="2243800" cy="2243796"/>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95001" y="2437743"/>
            <a:ext cx="1026287" cy="1026287"/>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721811" y="1525228"/>
            <a:ext cx="1323898" cy="1323898"/>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8" name="Picture 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101598" y="5928601"/>
            <a:ext cx="1823477" cy="668212"/>
          </a:xfrm>
          <a:prstGeom prst="rect">
            <a:avLst/>
          </a:prstGeom>
        </p:spPr>
      </p:pic>
      <p:pic>
        <p:nvPicPr>
          <p:cNvPr id="10" name="Picture 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448089" y="5150906"/>
            <a:ext cx="1130496" cy="752294"/>
          </a:xfrm>
          <a:prstGeom prst="rect">
            <a:avLst/>
          </a:prstGeom>
        </p:spPr>
      </p:pic>
      <p:pic>
        <p:nvPicPr>
          <p:cNvPr id="12" name="Picture 1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237283" y="4186294"/>
            <a:ext cx="1341302" cy="949461"/>
          </a:xfrm>
          <a:prstGeom prst="rect">
            <a:avLst/>
          </a:prstGeom>
        </p:spPr>
      </p:pic>
    </p:spTree>
    <p:extLst>
      <p:ext uri="{BB962C8B-B14F-4D97-AF65-F5344CB8AC3E}">
        <p14:creationId xmlns:p14="http://schemas.microsoft.com/office/powerpoint/2010/main" val="42379984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38200" y="963877"/>
            <a:ext cx="3494362" cy="4930246"/>
          </a:xfrm>
        </p:spPr>
        <p:txBody>
          <a:bodyPr>
            <a:normAutofit/>
          </a:bodyPr>
          <a:lstStyle/>
          <a:p>
            <a:pPr algn="r"/>
            <a:r>
              <a:rPr lang="en-US" dirty="0" smtClean="0"/>
              <a:t>Law Enforcement </a:t>
            </a:r>
            <a:br>
              <a:rPr lang="en-US" dirty="0" smtClean="0"/>
            </a:br>
            <a:r>
              <a:rPr lang="en-US" dirty="0" smtClean="0"/>
              <a:t>Cooperation</a:t>
            </a:r>
            <a:endParaRPr lang="en-US" dirty="0">
              <a:solidFill>
                <a:schemeClr val="accent1"/>
              </a:solidFill>
            </a:endParaRPr>
          </a:p>
        </p:txBody>
      </p:sp>
      <p:sp>
        <p:nvSpPr>
          <p:cNvPr id="3" name="TextBox 2"/>
          <p:cNvSpPr txBox="1"/>
          <p:nvPr/>
        </p:nvSpPr>
        <p:spPr>
          <a:xfrm>
            <a:off x="5429250" y="2013228"/>
            <a:ext cx="6286500" cy="2215991"/>
          </a:xfrm>
          <a:prstGeom prst="rect">
            <a:avLst/>
          </a:prstGeom>
          <a:noFill/>
        </p:spPr>
        <p:txBody>
          <a:bodyPr wrap="square" rtlCol="0">
            <a:spAutoFit/>
          </a:bodyPr>
          <a:lstStyle/>
          <a:p>
            <a:r>
              <a:rPr lang="en-US" sz="2400" dirty="0">
                <a:solidFill>
                  <a:srgbClr val="0070C0"/>
                </a:solidFill>
              </a:rPr>
              <a:t>The EU, its law enforcement agencies such as EUROPOL, FRONTEX and EUROJUST, as well as the EU member states bilaterally, are working on this priority jointly with the authorities of the South-East Europe</a:t>
            </a:r>
            <a:r>
              <a:rPr lang="en-US" dirty="0"/>
              <a:t>.</a:t>
            </a:r>
          </a:p>
          <a:p>
            <a:endParaRPr lang="en-US" dirty="0">
              <a:solidFill>
                <a:srgbClr val="FF0000"/>
              </a:solidFill>
            </a:endParaRPr>
          </a:p>
        </p:txBody>
      </p:sp>
    </p:spTree>
    <p:extLst>
      <p:ext uri="{BB962C8B-B14F-4D97-AF65-F5344CB8AC3E}">
        <p14:creationId xmlns:p14="http://schemas.microsoft.com/office/powerpoint/2010/main" val="17677061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38200" y="963877"/>
            <a:ext cx="3494362" cy="4930246"/>
          </a:xfrm>
        </p:spPr>
        <p:txBody>
          <a:bodyPr>
            <a:normAutofit/>
          </a:bodyPr>
          <a:lstStyle/>
          <a:p>
            <a:pPr algn="r"/>
            <a:r>
              <a:rPr lang="en-US" dirty="0" smtClean="0"/>
              <a:t>Focus on restricting access to illegal firearms and explosives</a:t>
            </a:r>
            <a:endParaRPr lang="en-US" dirty="0">
              <a:solidFill>
                <a:schemeClr val="accent1"/>
              </a:solidFill>
            </a:endParaRPr>
          </a:p>
        </p:txBody>
      </p:sp>
      <p:sp>
        <p:nvSpPr>
          <p:cNvPr id="3" name="TextBox 2"/>
          <p:cNvSpPr txBox="1"/>
          <p:nvPr/>
        </p:nvSpPr>
        <p:spPr>
          <a:xfrm>
            <a:off x="5429250" y="2013228"/>
            <a:ext cx="6286500" cy="3693319"/>
          </a:xfrm>
          <a:prstGeom prst="rect">
            <a:avLst/>
          </a:prstGeom>
          <a:noFill/>
        </p:spPr>
        <p:txBody>
          <a:bodyPr wrap="square" rtlCol="0">
            <a:spAutoFit/>
          </a:bodyPr>
          <a:lstStyle/>
          <a:p>
            <a:pPr marL="342900" indent="-342900">
              <a:buFont typeface="Arial" charset="0"/>
              <a:buChar char="•"/>
            </a:pPr>
            <a:r>
              <a:rPr lang="en-US" sz="2400" dirty="0" smtClean="0">
                <a:solidFill>
                  <a:srgbClr val="0070C0"/>
                </a:solidFill>
              </a:rPr>
              <a:t>Despite </a:t>
            </a:r>
            <a:r>
              <a:rPr lang="en-US" sz="2400" dirty="0">
                <a:solidFill>
                  <a:srgbClr val="0070C0"/>
                </a:solidFill>
              </a:rPr>
              <a:t>existing legislation at EU level, firearms, explosives and explosives precursors remain too easily available. </a:t>
            </a:r>
          </a:p>
          <a:p>
            <a:pPr marL="342900" indent="-342900">
              <a:buFont typeface="Arial" charset="0"/>
              <a:buChar char="•"/>
            </a:pPr>
            <a:endParaRPr lang="en-US" sz="2400" dirty="0" smtClean="0">
              <a:solidFill>
                <a:srgbClr val="0070C0"/>
              </a:solidFill>
            </a:endParaRPr>
          </a:p>
          <a:p>
            <a:pPr marL="342900" indent="-342900">
              <a:buFont typeface="Arial" charset="0"/>
              <a:buChar char="•"/>
            </a:pPr>
            <a:r>
              <a:rPr lang="en-US" sz="2400" dirty="0" smtClean="0">
                <a:solidFill>
                  <a:srgbClr val="0070C0"/>
                </a:solidFill>
              </a:rPr>
              <a:t>A </a:t>
            </a:r>
            <a:r>
              <a:rPr lang="en-US" sz="2400" dirty="0">
                <a:solidFill>
                  <a:srgbClr val="0070C0"/>
                </a:solidFill>
              </a:rPr>
              <a:t>comprehensive approach to support a crackdown on the illicit trafficking and use of firearms and explosives, whilst safeguarding the legal trade of firearms and of legitimate use of chemical substances, is needed. </a:t>
            </a:r>
          </a:p>
          <a:p>
            <a:endParaRPr lang="en-US" dirty="0">
              <a:solidFill>
                <a:srgbClr val="FF0000"/>
              </a:solidFill>
            </a:endParaRPr>
          </a:p>
        </p:txBody>
      </p:sp>
    </p:spTree>
    <p:extLst>
      <p:ext uri="{BB962C8B-B14F-4D97-AF65-F5344CB8AC3E}">
        <p14:creationId xmlns:p14="http://schemas.microsoft.com/office/powerpoint/2010/main" val="8979958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38200" y="963877"/>
            <a:ext cx="3494362" cy="4930246"/>
          </a:xfrm>
        </p:spPr>
        <p:txBody>
          <a:bodyPr>
            <a:normAutofit/>
          </a:bodyPr>
          <a:lstStyle/>
          <a:p>
            <a:pPr algn="r"/>
            <a:r>
              <a:rPr lang="en-US" dirty="0"/>
              <a:t>Focus on restricting </a:t>
            </a:r>
            <a:r>
              <a:rPr lang="en-US" dirty="0" smtClean="0"/>
              <a:t>access to </a:t>
            </a:r>
            <a:r>
              <a:rPr lang="en-US" dirty="0"/>
              <a:t>illegal firearms and explosives</a:t>
            </a:r>
            <a:endParaRPr lang="en-US" dirty="0">
              <a:solidFill>
                <a:schemeClr val="accent1"/>
              </a:solidFill>
            </a:endParaRPr>
          </a:p>
        </p:txBody>
      </p:sp>
      <p:sp>
        <p:nvSpPr>
          <p:cNvPr id="3" name="TextBox 2"/>
          <p:cNvSpPr txBox="1"/>
          <p:nvPr/>
        </p:nvSpPr>
        <p:spPr>
          <a:xfrm>
            <a:off x="5119116" y="628650"/>
            <a:ext cx="6286500" cy="5909310"/>
          </a:xfrm>
          <a:prstGeom prst="rect">
            <a:avLst/>
          </a:prstGeom>
          <a:noFill/>
        </p:spPr>
        <p:txBody>
          <a:bodyPr wrap="square" rtlCol="0">
            <a:spAutoFit/>
          </a:bodyPr>
          <a:lstStyle/>
          <a:p>
            <a:pPr marL="342900" indent="-342900">
              <a:buFont typeface="Arial" charset="0"/>
              <a:buChar char="•"/>
            </a:pPr>
            <a:r>
              <a:rPr lang="en-US" sz="2400" dirty="0" smtClean="0">
                <a:solidFill>
                  <a:srgbClr val="0070C0"/>
                </a:solidFill>
              </a:rPr>
              <a:t>EU </a:t>
            </a:r>
            <a:r>
              <a:rPr lang="en-US" sz="2400" dirty="0">
                <a:solidFill>
                  <a:srgbClr val="0070C0"/>
                </a:solidFill>
              </a:rPr>
              <a:t>Action Plan on Enhancing the Security of Explosives </a:t>
            </a:r>
            <a:r>
              <a:rPr lang="en-US" sz="2400" dirty="0" smtClean="0">
                <a:solidFill>
                  <a:srgbClr val="0070C0"/>
                </a:solidFill>
              </a:rPr>
              <a:t>adopted </a:t>
            </a:r>
            <a:r>
              <a:rPr lang="en-US" sz="2400" dirty="0">
                <a:solidFill>
                  <a:srgbClr val="0070C0"/>
                </a:solidFill>
              </a:rPr>
              <a:t>by the EU in 2008. </a:t>
            </a:r>
            <a:endParaRPr lang="en-US" sz="2400" dirty="0" smtClean="0">
              <a:solidFill>
                <a:srgbClr val="0070C0"/>
              </a:solidFill>
            </a:endParaRPr>
          </a:p>
          <a:p>
            <a:pPr marL="342900" indent="-342900">
              <a:buFont typeface="Arial" charset="0"/>
              <a:buChar char="•"/>
            </a:pPr>
            <a:endParaRPr lang="en-US" sz="2400" dirty="0" smtClean="0">
              <a:solidFill>
                <a:srgbClr val="0070C0"/>
              </a:solidFill>
            </a:endParaRPr>
          </a:p>
          <a:p>
            <a:pPr marL="342900" indent="-342900">
              <a:buFont typeface="Arial" charset="0"/>
              <a:buChar char="•"/>
            </a:pPr>
            <a:r>
              <a:rPr lang="en-US" sz="2400" dirty="0" smtClean="0">
                <a:solidFill>
                  <a:srgbClr val="0070C0"/>
                </a:solidFill>
              </a:rPr>
              <a:t>Most </a:t>
            </a:r>
            <a:r>
              <a:rPr lang="en-US" sz="2400" dirty="0">
                <a:solidFill>
                  <a:srgbClr val="0070C0"/>
                </a:solidFill>
              </a:rPr>
              <a:t>of the actions have now been implemented through the joint efforts of the Commission, EU Member States, Europol, research institutions and the private sector. </a:t>
            </a:r>
            <a:endParaRPr lang="en-US" sz="2400" dirty="0" smtClean="0">
              <a:solidFill>
                <a:srgbClr val="0070C0"/>
              </a:solidFill>
            </a:endParaRPr>
          </a:p>
          <a:p>
            <a:pPr marL="342900" indent="-342900">
              <a:buFont typeface="Arial" charset="0"/>
              <a:buChar char="•"/>
            </a:pPr>
            <a:endParaRPr lang="en-US" sz="2400" dirty="0" smtClean="0">
              <a:solidFill>
                <a:srgbClr val="0070C0"/>
              </a:solidFill>
            </a:endParaRPr>
          </a:p>
          <a:p>
            <a:pPr marL="342900" indent="-342900">
              <a:buFont typeface="Arial" charset="0"/>
              <a:buChar char="•"/>
            </a:pPr>
            <a:r>
              <a:rPr lang="en-US" sz="2400" dirty="0" smtClean="0">
                <a:solidFill>
                  <a:srgbClr val="0070C0"/>
                </a:solidFill>
              </a:rPr>
              <a:t>Substantial </a:t>
            </a:r>
            <a:r>
              <a:rPr lang="en-US" sz="2400" dirty="0">
                <a:solidFill>
                  <a:srgbClr val="0070C0"/>
                </a:solidFill>
              </a:rPr>
              <a:t>progress has been made and Member States have highlighted the added value of actions to improve the exchange of information and sharing of good practice, to develop </a:t>
            </a:r>
            <a:r>
              <a:rPr lang="en-US" sz="2400" dirty="0" err="1">
                <a:solidFill>
                  <a:srgbClr val="0070C0"/>
                </a:solidFill>
              </a:rPr>
              <a:t>harmonised</a:t>
            </a:r>
            <a:r>
              <a:rPr lang="en-US" sz="2400" dirty="0">
                <a:solidFill>
                  <a:srgbClr val="0070C0"/>
                </a:solidFill>
              </a:rPr>
              <a:t> standards and procedures, and to support explosives-related research and training. </a:t>
            </a:r>
          </a:p>
          <a:p>
            <a:pPr marL="285750" indent="-285750">
              <a:buFont typeface="Arial" charset="0"/>
              <a:buChar char="•"/>
            </a:pPr>
            <a:endParaRPr lang="en-US" dirty="0">
              <a:solidFill>
                <a:srgbClr val="0070C0"/>
              </a:solidFill>
            </a:endParaRPr>
          </a:p>
        </p:txBody>
      </p:sp>
    </p:spTree>
    <p:extLst>
      <p:ext uri="{BB962C8B-B14F-4D97-AF65-F5344CB8AC3E}">
        <p14:creationId xmlns:p14="http://schemas.microsoft.com/office/powerpoint/2010/main" val="1012470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38200" y="963877"/>
            <a:ext cx="3494362" cy="4930246"/>
          </a:xfrm>
        </p:spPr>
        <p:txBody>
          <a:bodyPr>
            <a:normAutofit/>
          </a:bodyPr>
          <a:lstStyle/>
          <a:p>
            <a:pPr algn="r"/>
            <a:r>
              <a:rPr lang="en-US" dirty="0"/>
              <a:t>Focus on restricting </a:t>
            </a:r>
            <a:r>
              <a:rPr lang="en-US" dirty="0" smtClean="0"/>
              <a:t>access to </a:t>
            </a:r>
            <a:r>
              <a:rPr lang="en-US" dirty="0"/>
              <a:t>illegal firearms and explosives</a:t>
            </a:r>
            <a:endParaRPr lang="en-US" dirty="0">
              <a:solidFill>
                <a:schemeClr val="accent1"/>
              </a:solidFill>
            </a:endParaRPr>
          </a:p>
        </p:txBody>
      </p:sp>
      <p:sp>
        <p:nvSpPr>
          <p:cNvPr id="3" name="TextBox 2"/>
          <p:cNvSpPr txBox="1"/>
          <p:nvPr/>
        </p:nvSpPr>
        <p:spPr>
          <a:xfrm>
            <a:off x="5119116" y="461556"/>
            <a:ext cx="6286500" cy="5632311"/>
          </a:xfrm>
          <a:prstGeom prst="rect">
            <a:avLst/>
          </a:prstGeom>
          <a:noFill/>
        </p:spPr>
        <p:txBody>
          <a:bodyPr wrap="square" rtlCol="0">
            <a:spAutoFit/>
          </a:bodyPr>
          <a:lstStyle/>
          <a:p>
            <a:pPr marL="342900" indent="-342900">
              <a:buFont typeface="Arial" charset="0"/>
              <a:buChar char="•"/>
            </a:pPr>
            <a:r>
              <a:rPr lang="en-US" sz="2400" dirty="0" smtClean="0">
                <a:solidFill>
                  <a:srgbClr val="0070C0"/>
                </a:solidFill>
              </a:rPr>
              <a:t>Key </a:t>
            </a:r>
            <a:r>
              <a:rPr lang="en-US" sz="2400" dirty="0">
                <a:solidFill>
                  <a:srgbClr val="0070C0"/>
                </a:solidFill>
              </a:rPr>
              <a:t>achievement of the Action Plan was the adoption of </a:t>
            </a:r>
            <a:r>
              <a:rPr lang="en-US" sz="2400" dirty="0">
                <a:solidFill>
                  <a:srgbClr val="FF0000"/>
                </a:solidFill>
              </a:rPr>
              <a:t>EU Regulation (98/2013) on the marketing and use of explosives precursors</a:t>
            </a:r>
            <a:r>
              <a:rPr lang="en-US" sz="2400" dirty="0">
                <a:solidFill>
                  <a:srgbClr val="0070C0"/>
                </a:solidFill>
              </a:rPr>
              <a:t>. </a:t>
            </a:r>
            <a:endParaRPr lang="en-US" sz="2400" dirty="0" smtClean="0">
              <a:solidFill>
                <a:srgbClr val="0070C0"/>
              </a:solidFill>
            </a:endParaRPr>
          </a:p>
          <a:p>
            <a:pPr marL="342900" indent="-342900">
              <a:buFont typeface="Arial" charset="0"/>
              <a:buChar char="•"/>
            </a:pPr>
            <a:endParaRPr lang="en-US" sz="2400" dirty="0">
              <a:solidFill>
                <a:srgbClr val="0070C0"/>
              </a:solidFill>
            </a:endParaRPr>
          </a:p>
          <a:p>
            <a:pPr marL="342900" indent="-342900">
              <a:buFont typeface="Arial" charset="0"/>
              <a:buChar char="•"/>
            </a:pPr>
            <a:r>
              <a:rPr lang="en-US" sz="2400" dirty="0" smtClean="0">
                <a:solidFill>
                  <a:srgbClr val="0070C0"/>
                </a:solidFill>
              </a:rPr>
              <a:t>Entered into </a:t>
            </a:r>
            <a:r>
              <a:rPr lang="en-US" sz="2400" dirty="0">
                <a:solidFill>
                  <a:srgbClr val="0070C0"/>
                </a:solidFill>
              </a:rPr>
              <a:t>force on 2 September 2014, can prevent acts of terrorism by cutting access to the ingredients that are necessary for bomb-making, and by allowing early police investigations on suspicious transactions and other incidents. </a:t>
            </a:r>
            <a:endParaRPr lang="en-US" sz="2400" dirty="0" smtClean="0">
              <a:solidFill>
                <a:srgbClr val="0070C0"/>
              </a:solidFill>
            </a:endParaRPr>
          </a:p>
          <a:p>
            <a:pPr marL="342900" indent="-342900">
              <a:buFont typeface="Arial" charset="0"/>
              <a:buChar char="•"/>
            </a:pPr>
            <a:endParaRPr lang="en-US" sz="2400" dirty="0">
              <a:solidFill>
                <a:srgbClr val="0070C0"/>
              </a:solidFill>
            </a:endParaRPr>
          </a:p>
          <a:p>
            <a:pPr marL="342900" indent="-342900">
              <a:buFont typeface="Arial" charset="0"/>
              <a:buChar char="•"/>
            </a:pPr>
            <a:r>
              <a:rPr lang="en-US" sz="2400" dirty="0">
                <a:solidFill>
                  <a:srgbClr val="0070C0"/>
                </a:solidFill>
              </a:rPr>
              <a:t>U</a:t>
            </a:r>
            <a:r>
              <a:rPr lang="en-US" sz="2400" dirty="0" smtClean="0">
                <a:solidFill>
                  <a:srgbClr val="0070C0"/>
                </a:solidFill>
              </a:rPr>
              <a:t>rgent </a:t>
            </a:r>
            <a:r>
              <a:rPr lang="en-US" sz="2400" dirty="0">
                <a:solidFill>
                  <a:srgbClr val="0070C0"/>
                </a:solidFill>
              </a:rPr>
              <a:t>priority to ensure its full implementation by Member States and to reinforce the controls around precursors as threats evolve. </a:t>
            </a:r>
            <a:endParaRPr lang="en-US" dirty="0">
              <a:solidFill>
                <a:srgbClr val="0070C0"/>
              </a:solidFill>
            </a:endParaRPr>
          </a:p>
        </p:txBody>
      </p:sp>
    </p:spTree>
    <p:extLst>
      <p:ext uri="{BB962C8B-B14F-4D97-AF65-F5344CB8AC3E}">
        <p14:creationId xmlns:p14="http://schemas.microsoft.com/office/powerpoint/2010/main" val="8523226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38200" y="963877"/>
            <a:ext cx="3494362" cy="4930246"/>
          </a:xfrm>
        </p:spPr>
        <p:txBody>
          <a:bodyPr>
            <a:normAutofit/>
          </a:bodyPr>
          <a:lstStyle/>
          <a:p>
            <a:pPr algn="r"/>
            <a:r>
              <a:rPr lang="en-US" dirty="0" smtClean="0"/>
              <a:t>Focus on a better intelligence picture</a:t>
            </a:r>
            <a:endParaRPr lang="en-US" dirty="0">
              <a:solidFill>
                <a:schemeClr val="accent1"/>
              </a:solidFill>
            </a:endParaRPr>
          </a:p>
        </p:txBody>
      </p:sp>
      <p:sp>
        <p:nvSpPr>
          <p:cNvPr id="3" name="TextBox 2"/>
          <p:cNvSpPr txBox="1"/>
          <p:nvPr/>
        </p:nvSpPr>
        <p:spPr>
          <a:xfrm>
            <a:off x="5429250" y="2013228"/>
            <a:ext cx="6286500" cy="2954655"/>
          </a:xfrm>
          <a:prstGeom prst="rect">
            <a:avLst/>
          </a:prstGeom>
          <a:noFill/>
        </p:spPr>
        <p:txBody>
          <a:bodyPr wrap="square" rtlCol="0">
            <a:spAutoFit/>
          </a:bodyPr>
          <a:lstStyle/>
          <a:p>
            <a:pPr marL="342900" lvl="0" indent="-342900">
              <a:buFont typeface="Arial" charset="0"/>
              <a:buChar char="•"/>
            </a:pPr>
            <a:r>
              <a:rPr lang="en-US" sz="2400" dirty="0">
                <a:solidFill>
                  <a:srgbClr val="0070C0"/>
                </a:solidFill>
              </a:rPr>
              <a:t>T</a:t>
            </a:r>
            <a:r>
              <a:rPr lang="en-US" sz="2400" dirty="0" smtClean="0">
                <a:solidFill>
                  <a:srgbClr val="0070C0"/>
                </a:solidFill>
              </a:rPr>
              <a:t>rafficking </a:t>
            </a:r>
            <a:r>
              <a:rPr lang="en-US" sz="2400" dirty="0">
                <a:solidFill>
                  <a:srgbClr val="0070C0"/>
                </a:solidFill>
              </a:rPr>
              <a:t>of firearms and the use of explosives, </a:t>
            </a:r>
            <a:endParaRPr lang="en-US" sz="2400" dirty="0" smtClean="0">
              <a:solidFill>
                <a:srgbClr val="0070C0"/>
              </a:solidFill>
            </a:endParaRPr>
          </a:p>
          <a:p>
            <a:pPr marL="342900" lvl="0" indent="-342900">
              <a:buFont typeface="Arial" charset="0"/>
              <a:buChar char="•"/>
            </a:pPr>
            <a:endParaRPr lang="en-US" sz="2400" dirty="0">
              <a:solidFill>
                <a:srgbClr val="0070C0"/>
              </a:solidFill>
            </a:endParaRPr>
          </a:p>
          <a:p>
            <a:pPr marL="342900" lvl="0" indent="-342900">
              <a:buFont typeface="Arial" charset="0"/>
              <a:buChar char="•"/>
            </a:pPr>
            <a:r>
              <a:rPr lang="en-US" sz="2400" dirty="0">
                <a:solidFill>
                  <a:srgbClr val="0070C0"/>
                </a:solidFill>
              </a:rPr>
              <a:t>D</a:t>
            </a:r>
            <a:r>
              <a:rPr lang="en-US" sz="2400" dirty="0" smtClean="0">
                <a:solidFill>
                  <a:srgbClr val="0070C0"/>
                </a:solidFill>
              </a:rPr>
              <a:t>iversion </a:t>
            </a:r>
            <a:r>
              <a:rPr lang="en-US" sz="2400" dirty="0">
                <a:solidFill>
                  <a:srgbClr val="0070C0"/>
                </a:solidFill>
              </a:rPr>
              <a:t>from legal markets, and</a:t>
            </a:r>
            <a:r>
              <a:rPr lang="en-US" sz="2400" dirty="0" smtClean="0">
                <a:solidFill>
                  <a:srgbClr val="0070C0"/>
                </a:solidFill>
              </a:rPr>
              <a:t>;</a:t>
            </a:r>
          </a:p>
          <a:p>
            <a:pPr marL="342900" lvl="0" indent="-342900">
              <a:buFont typeface="Arial" charset="0"/>
              <a:buChar char="•"/>
            </a:pPr>
            <a:endParaRPr lang="en-US" sz="2400" dirty="0">
              <a:solidFill>
                <a:srgbClr val="0070C0"/>
              </a:solidFill>
            </a:endParaRPr>
          </a:p>
          <a:p>
            <a:pPr marL="342900" lvl="0" indent="-342900">
              <a:buFont typeface="Arial" charset="0"/>
              <a:buChar char="•"/>
            </a:pPr>
            <a:r>
              <a:rPr lang="en-US" sz="2400" dirty="0">
                <a:solidFill>
                  <a:srgbClr val="0070C0"/>
                </a:solidFill>
              </a:rPr>
              <a:t>I</a:t>
            </a:r>
            <a:r>
              <a:rPr lang="en-US" sz="2400" dirty="0" smtClean="0">
                <a:solidFill>
                  <a:srgbClr val="0070C0"/>
                </a:solidFill>
              </a:rPr>
              <a:t>mprove </a:t>
            </a:r>
            <a:r>
              <a:rPr lang="en-US" sz="2400" dirty="0">
                <a:solidFill>
                  <a:srgbClr val="0070C0"/>
                </a:solidFill>
              </a:rPr>
              <a:t>existing statistical and analytical tools </a:t>
            </a:r>
            <a:r>
              <a:rPr lang="en-US" sz="2400" dirty="0" smtClean="0">
                <a:solidFill>
                  <a:srgbClr val="0070C0"/>
                </a:solidFill>
              </a:rPr>
              <a:t>at </a:t>
            </a:r>
            <a:r>
              <a:rPr lang="en-US" sz="2400" dirty="0">
                <a:solidFill>
                  <a:srgbClr val="0070C0"/>
                </a:solidFill>
              </a:rPr>
              <a:t>EU and national level. </a:t>
            </a:r>
          </a:p>
          <a:p>
            <a:endParaRPr lang="en-US" dirty="0">
              <a:solidFill>
                <a:srgbClr val="FF0000"/>
              </a:solidFill>
            </a:endParaRPr>
          </a:p>
        </p:txBody>
      </p:sp>
    </p:spTree>
    <p:extLst>
      <p:ext uri="{BB962C8B-B14F-4D97-AF65-F5344CB8AC3E}">
        <p14:creationId xmlns:p14="http://schemas.microsoft.com/office/powerpoint/2010/main" val="12701807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38200" y="963877"/>
            <a:ext cx="3494362" cy="4930246"/>
          </a:xfrm>
        </p:spPr>
        <p:txBody>
          <a:bodyPr>
            <a:normAutofit/>
          </a:bodyPr>
          <a:lstStyle/>
          <a:p>
            <a:pPr algn="r"/>
            <a:r>
              <a:rPr lang="en-US" dirty="0" smtClean="0"/>
              <a:t>FFP</a:t>
            </a:r>
            <a:endParaRPr lang="en-US" dirty="0">
              <a:solidFill>
                <a:schemeClr val="accent1"/>
              </a:solidFill>
            </a:endParaRPr>
          </a:p>
        </p:txBody>
      </p:sp>
      <p:sp>
        <p:nvSpPr>
          <p:cNvPr id="3" name="TextBox 2"/>
          <p:cNvSpPr txBox="1"/>
          <p:nvPr/>
        </p:nvSpPr>
        <p:spPr>
          <a:xfrm>
            <a:off x="5342164" y="1849943"/>
            <a:ext cx="6286500" cy="3323987"/>
          </a:xfrm>
          <a:prstGeom prst="rect">
            <a:avLst/>
          </a:prstGeom>
          <a:noFill/>
        </p:spPr>
        <p:txBody>
          <a:bodyPr wrap="square" rtlCol="0">
            <a:spAutoFit/>
          </a:bodyPr>
          <a:lstStyle/>
          <a:p>
            <a:r>
              <a:rPr lang="en-US" sz="2400" dirty="0">
                <a:solidFill>
                  <a:srgbClr val="0070C0"/>
                </a:solidFill>
              </a:rPr>
              <a:t>To this end, the Commission invites all Member States to set up inter-connected national focal points on </a:t>
            </a:r>
            <a:r>
              <a:rPr lang="en-US" sz="2400" dirty="0" smtClean="0">
                <a:solidFill>
                  <a:srgbClr val="0070C0"/>
                </a:solidFill>
              </a:rPr>
              <a:t>firearms</a:t>
            </a:r>
          </a:p>
          <a:p>
            <a:pPr marL="342900" indent="-342900">
              <a:buFont typeface="Arial" charset="0"/>
              <a:buChar char="•"/>
            </a:pPr>
            <a:r>
              <a:rPr lang="en-US" sz="2400" dirty="0" smtClean="0">
                <a:solidFill>
                  <a:srgbClr val="0070C0"/>
                </a:solidFill>
              </a:rPr>
              <a:t> </a:t>
            </a:r>
            <a:r>
              <a:rPr lang="en-US" sz="2400" dirty="0">
                <a:solidFill>
                  <a:srgbClr val="0070C0"/>
                </a:solidFill>
              </a:rPr>
              <a:t>to develop expertise and </a:t>
            </a:r>
            <a:endParaRPr lang="en-US" sz="2400" dirty="0" smtClean="0">
              <a:solidFill>
                <a:srgbClr val="0070C0"/>
              </a:solidFill>
            </a:endParaRPr>
          </a:p>
          <a:p>
            <a:pPr marL="342900" indent="-342900">
              <a:buFont typeface="Arial" charset="0"/>
              <a:buChar char="•"/>
            </a:pPr>
            <a:r>
              <a:rPr lang="en-US" sz="2400" dirty="0" smtClean="0">
                <a:solidFill>
                  <a:srgbClr val="0070C0"/>
                </a:solidFill>
              </a:rPr>
              <a:t>improve </a:t>
            </a:r>
            <a:r>
              <a:rPr lang="en-US" sz="2400" dirty="0">
                <a:solidFill>
                  <a:srgbClr val="0070C0"/>
                </a:solidFill>
              </a:rPr>
              <a:t>analysis and strategic reporting on illicit trafficking in firearms notably through the combined use of both ballistic and criminal intelligence. </a:t>
            </a:r>
          </a:p>
          <a:p>
            <a:endParaRPr lang="en-US" dirty="0">
              <a:solidFill>
                <a:srgbClr val="0070C0"/>
              </a:solidFill>
            </a:endParaRPr>
          </a:p>
        </p:txBody>
      </p:sp>
    </p:spTree>
    <p:extLst>
      <p:ext uri="{BB962C8B-B14F-4D97-AF65-F5344CB8AC3E}">
        <p14:creationId xmlns:p14="http://schemas.microsoft.com/office/powerpoint/2010/main" val="6735146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38200" y="963877"/>
            <a:ext cx="3494362" cy="4930246"/>
          </a:xfrm>
        </p:spPr>
        <p:txBody>
          <a:bodyPr>
            <a:normAutofit/>
          </a:bodyPr>
          <a:lstStyle/>
          <a:p>
            <a:pPr algn="r"/>
            <a:r>
              <a:rPr lang="en-US" dirty="0" smtClean="0"/>
              <a:t>Regional Cooperation</a:t>
            </a:r>
            <a:endParaRPr lang="en-US" dirty="0">
              <a:solidFill>
                <a:schemeClr val="accent1"/>
              </a:solidFill>
            </a:endParaRPr>
          </a:p>
        </p:txBody>
      </p:sp>
      <p:sp>
        <p:nvSpPr>
          <p:cNvPr id="3" name="TextBox 2"/>
          <p:cNvSpPr txBox="1"/>
          <p:nvPr/>
        </p:nvSpPr>
        <p:spPr>
          <a:xfrm>
            <a:off x="5429250" y="2013228"/>
            <a:ext cx="6011636" cy="2308324"/>
          </a:xfrm>
          <a:prstGeom prst="rect">
            <a:avLst/>
          </a:prstGeom>
          <a:noFill/>
        </p:spPr>
        <p:txBody>
          <a:bodyPr wrap="square" rtlCol="0">
            <a:spAutoFit/>
          </a:bodyPr>
          <a:lstStyle/>
          <a:p>
            <a:endParaRPr lang="en-US" sz="2400" b="1" smtClean="0">
              <a:solidFill>
                <a:srgbClr val="0070C0"/>
              </a:solidFill>
            </a:endParaRPr>
          </a:p>
          <a:p>
            <a:r>
              <a:rPr lang="en-US" sz="2400" dirty="0" smtClean="0">
                <a:solidFill>
                  <a:srgbClr val="0070C0"/>
                </a:solidFill>
              </a:rPr>
              <a:t>The </a:t>
            </a:r>
            <a:r>
              <a:rPr lang="en-US" sz="2400" dirty="0">
                <a:solidFill>
                  <a:srgbClr val="0070C0"/>
                </a:solidFill>
              </a:rPr>
              <a:t>Action Plan on firearms trafficking between the EU and the South East Europe region for 2015-2019 was adopted at the EU-WB Forum in Belgrade, December 2014.</a:t>
            </a:r>
          </a:p>
          <a:p>
            <a:endParaRPr lang="en-US" sz="2400" dirty="0">
              <a:solidFill>
                <a:srgbClr val="0070C0"/>
              </a:solidFill>
            </a:endParaRPr>
          </a:p>
        </p:txBody>
      </p:sp>
    </p:spTree>
    <p:extLst>
      <p:ext uri="{BB962C8B-B14F-4D97-AF65-F5344CB8AC3E}">
        <p14:creationId xmlns:p14="http://schemas.microsoft.com/office/powerpoint/2010/main" val="3750242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38200" y="963877"/>
            <a:ext cx="3494362" cy="4930246"/>
          </a:xfrm>
        </p:spPr>
        <p:txBody>
          <a:bodyPr>
            <a:normAutofit/>
          </a:bodyPr>
          <a:lstStyle/>
          <a:p>
            <a:pPr algn="r"/>
            <a:r>
              <a:rPr lang="en-US" dirty="0"/>
              <a:t>Regional Cooperation</a:t>
            </a:r>
            <a:endParaRPr lang="en-US" dirty="0">
              <a:solidFill>
                <a:schemeClr val="accent1"/>
              </a:solidFill>
            </a:endParaRPr>
          </a:p>
        </p:txBody>
      </p:sp>
      <p:sp>
        <p:nvSpPr>
          <p:cNvPr id="3" name="TextBox 2"/>
          <p:cNvSpPr txBox="1"/>
          <p:nvPr/>
        </p:nvSpPr>
        <p:spPr>
          <a:xfrm>
            <a:off x="5298622" y="2459504"/>
            <a:ext cx="6286500" cy="1938992"/>
          </a:xfrm>
          <a:prstGeom prst="rect">
            <a:avLst/>
          </a:prstGeom>
          <a:noFill/>
        </p:spPr>
        <p:txBody>
          <a:bodyPr wrap="square" rtlCol="0">
            <a:spAutoFit/>
          </a:bodyPr>
          <a:lstStyle/>
          <a:p>
            <a:r>
              <a:rPr lang="en-US" sz="2400" dirty="0">
                <a:solidFill>
                  <a:srgbClr val="0070C0"/>
                </a:solidFill>
              </a:rPr>
              <a:t>This stemmed from the political commitment taken by the Interior Ministers in Tirana back in 2012, where the Joint Declaration on trafficking in firearms was agreed</a:t>
            </a:r>
            <a:r>
              <a:rPr lang="en-US" sz="2400" dirty="0" smtClean="0">
                <a:solidFill>
                  <a:srgbClr val="0070C0"/>
                </a:solidFill>
              </a:rPr>
              <a:t>.</a:t>
            </a:r>
            <a:endParaRPr lang="en-US" sz="2400" dirty="0">
              <a:solidFill>
                <a:srgbClr val="0070C0"/>
              </a:solidFill>
            </a:endParaRPr>
          </a:p>
          <a:p>
            <a:endParaRPr lang="en-US" sz="2400" dirty="0">
              <a:solidFill>
                <a:srgbClr val="0070C0"/>
              </a:solidFill>
            </a:endParaRPr>
          </a:p>
        </p:txBody>
      </p:sp>
    </p:spTree>
    <p:extLst>
      <p:ext uri="{BB962C8B-B14F-4D97-AF65-F5344CB8AC3E}">
        <p14:creationId xmlns:p14="http://schemas.microsoft.com/office/powerpoint/2010/main" val="1683179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38200" y="963877"/>
            <a:ext cx="3494362" cy="4930246"/>
          </a:xfrm>
        </p:spPr>
        <p:txBody>
          <a:bodyPr>
            <a:normAutofit/>
          </a:bodyPr>
          <a:lstStyle/>
          <a:p>
            <a:pPr algn="r"/>
            <a:r>
              <a:rPr lang="en-US" dirty="0"/>
              <a:t>Regional Cooperation</a:t>
            </a:r>
            <a:endParaRPr lang="en-US" dirty="0">
              <a:solidFill>
                <a:schemeClr val="accent1"/>
              </a:solidFill>
            </a:endParaRPr>
          </a:p>
        </p:txBody>
      </p:sp>
      <p:sp>
        <p:nvSpPr>
          <p:cNvPr id="3" name="TextBox 2"/>
          <p:cNvSpPr txBox="1"/>
          <p:nvPr/>
        </p:nvSpPr>
        <p:spPr>
          <a:xfrm>
            <a:off x="5200651" y="963877"/>
            <a:ext cx="6286500" cy="5262979"/>
          </a:xfrm>
          <a:prstGeom prst="rect">
            <a:avLst/>
          </a:prstGeom>
          <a:noFill/>
        </p:spPr>
        <p:txBody>
          <a:bodyPr wrap="square" rtlCol="0">
            <a:spAutoFit/>
          </a:bodyPr>
          <a:lstStyle/>
          <a:p>
            <a:pPr marL="285750" indent="-285750">
              <a:buFont typeface="Arial" charset="0"/>
              <a:buChar char="•"/>
            </a:pPr>
            <a:r>
              <a:rPr lang="en-US" sz="2400" dirty="0">
                <a:solidFill>
                  <a:srgbClr val="0070C0"/>
                </a:solidFill>
              </a:rPr>
              <a:t>National capacities in the WB countries certainly need to be strengthened. </a:t>
            </a:r>
            <a:endParaRPr lang="en-US" sz="2400" dirty="0" smtClean="0">
              <a:solidFill>
                <a:srgbClr val="0070C0"/>
              </a:solidFill>
            </a:endParaRPr>
          </a:p>
          <a:p>
            <a:pPr marL="285750" indent="-285750">
              <a:buFont typeface="Arial" charset="0"/>
              <a:buChar char="•"/>
            </a:pPr>
            <a:endParaRPr lang="en-US" sz="2400" dirty="0" smtClean="0">
              <a:solidFill>
                <a:srgbClr val="0070C0"/>
              </a:solidFill>
            </a:endParaRPr>
          </a:p>
          <a:p>
            <a:pPr marL="285750" indent="-285750">
              <a:buFont typeface="Arial" charset="0"/>
              <a:buChar char="•"/>
            </a:pPr>
            <a:r>
              <a:rPr lang="en-US" sz="2400" dirty="0" smtClean="0">
                <a:solidFill>
                  <a:srgbClr val="0070C0"/>
                </a:solidFill>
              </a:rPr>
              <a:t>Mechanisms </a:t>
            </a:r>
            <a:r>
              <a:rPr lang="en-US" sz="2400" dirty="0">
                <a:solidFill>
                  <a:srgbClr val="0070C0"/>
                </a:solidFill>
              </a:rPr>
              <a:t>for better regional and cooperation with MS and EU institutions are to be maintained and </a:t>
            </a:r>
            <a:r>
              <a:rPr lang="en-US" sz="2400" dirty="0" smtClean="0">
                <a:solidFill>
                  <a:srgbClr val="0070C0"/>
                </a:solidFill>
              </a:rPr>
              <a:t>improved</a:t>
            </a:r>
          </a:p>
          <a:p>
            <a:pPr marL="285750" indent="-285750">
              <a:buFont typeface="Arial" charset="0"/>
              <a:buChar char="•"/>
            </a:pPr>
            <a:endParaRPr lang="en-US" sz="2400" dirty="0" smtClean="0">
              <a:solidFill>
                <a:srgbClr val="0070C0"/>
              </a:solidFill>
            </a:endParaRPr>
          </a:p>
          <a:p>
            <a:pPr marL="285750" indent="-285750">
              <a:buFont typeface="Arial" charset="0"/>
              <a:buChar char="•"/>
            </a:pPr>
            <a:r>
              <a:rPr lang="en-US" sz="2400" dirty="0" smtClean="0">
                <a:solidFill>
                  <a:srgbClr val="0070C0"/>
                </a:solidFill>
              </a:rPr>
              <a:t>EU </a:t>
            </a:r>
            <a:r>
              <a:rPr lang="en-US" sz="2400" dirty="0">
                <a:solidFill>
                  <a:srgbClr val="0070C0"/>
                </a:solidFill>
              </a:rPr>
              <a:t>continuous support is a very clear signal that the priority of controlling small arms and light weapons and suppressing firearms trafficking is recognized as a priority for EU and that the way to tackle it is to co-operate and co-ordinate across borders.</a:t>
            </a:r>
          </a:p>
          <a:p>
            <a:pPr marL="285750" indent="-285750">
              <a:buFont typeface="Arial" charset="0"/>
              <a:buChar char="•"/>
            </a:pPr>
            <a:endParaRPr lang="en-US" sz="2400" dirty="0">
              <a:solidFill>
                <a:srgbClr val="0070C0"/>
              </a:solidFill>
            </a:endParaRPr>
          </a:p>
        </p:txBody>
      </p:sp>
    </p:spTree>
    <p:extLst>
      <p:ext uri="{BB962C8B-B14F-4D97-AF65-F5344CB8AC3E}">
        <p14:creationId xmlns:p14="http://schemas.microsoft.com/office/powerpoint/2010/main" val="13244489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38200" y="963877"/>
            <a:ext cx="3494362" cy="4930246"/>
          </a:xfrm>
        </p:spPr>
        <p:txBody>
          <a:bodyPr>
            <a:normAutofit/>
          </a:bodyPr>
          <a:lstStyle/>
          <a:p>
            <a:pPr algn="r"/>
            <a:r>
              <a:rPr lang="en-US" dirty="0" smtClean="0"/>
              <a:t>Initiatives</a:t>
            </a:r>
            <a:endParaRPr lang="en-US" dirty="0">
              <a:solidFill>
                <a:schemeClr val="accent1"/>
              </a:solidFill>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68090" y="2057400"/>
            <a:ext cx="6694567" cy="27432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3455687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38200" y="963877"/>
            <a:ext cx="3494362" cy="4930246"/>
          </a:xfrm>
        </p:spPr>
        <p:txBody>
          <a:bodyPr>
            <a:normAutofit/>
          </a:bodyPr>
          <a:lstStyle/>
          <a:p>
            <a:pPr algn="r"/>
            <a:r>
              <a:rPr lang="en-US" dirty="0" smtClean="0">
                <a:solidFill>
                  <a:schemeClr val="accent1"/>
                </a:solidFill>
              </a:rPr>
              <a:t>Fight against the proliferation and trafficking</a:t>
            </a:r>
            <a:br>
              <a:rPr lang="en-US" dirty="0" smtClean="0">
                <a:solidFill>
                  <a:schemeClr val="accent1"/>
                </a:solidFill>
              </a:rPr>
            </a:br>
            <a:r>
              <a:rPr lang="en-US" dirty="0" smtClean="0">
                <a:solidFill>
                  <a:schemeClr val="accent1"/>
                </a:solidFill>
              </a:rPr>
              <a:t>of Firearms  </a:t>
            </a:r>
            <a:endParaRPr lang="en-US" dirty="0">
              <a:solidFill>
                <a:schemeClr val="accent1"/>
              </a:solidFill>
            </a:endParaRPr>
          </a:p>
        </p:txBody>
      </p:sp>
      <p:sp>
        <p:nvSpPr>
          <p:cNvPr id="4" name="Down Arrow Callout 3"/>
          <p:cNvSpPr/>
          <p:nvPr/>
        </p:nvSpPr>
        <p:spPr>
          <a:xfrm>
            <a:off x="5186363" y="1071563"/>
            <a:ext cx="5772150" cy="2443162"/>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Foreign and Security Policy</a:t>
            </a:r>
            <a:endParaRPr lang="en-US" sz="3200" dirty="0"/>
          </a:p>
        </p:txBody>
      </p:sp>
      <p:sp>
        <p:nvSpPr>
          <p:cNvPr id="6" name="Up Arrow Callout 5"/>
          <p:cNvSpPr/>
          <p:nvPr/>
        </p:nvSpPr>
        <p:spPr>
          <a:xfrm>
            <a:off x="5843588" y="2986088"/>
            <a:ext cx="5772150" cy="2343150"/>
          </a:xfrm>
          <a:prstGeom prst="upArrowCallou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US" sz="3200" dirty="0" smtClean="0"/>
              <a:t>Internal Security Policies of the European Union</a:t>
            </a:r>
            <a:endParaRPr lang="en-US" sz="3200" dirty="0"/>
          </a:p>
        </p:txBody>
      </p:sp>
    </p:spTree>
    <p:extLst>
      <p:ext uri="{BB962C8B-B14F-4D97-AF65-F5344CB8AC3E}">
        <p14:creationId xmlns:p14="http://schemas.microsoft.com/office/powerpoint/2010/main" val="8146496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38200" y="963877"/>
            <a:ext cx="3494362" cy="4930246"/>
          </a:xfrm>
        </p:spPr>
        <p:txBody>
          <a:bodyPr>
            <a:normAutofit fontScale="90000"/>
          </a:bodyPr>
          <a:lstStyle/>
          <a:p>
            <a:pPr algn="r"/>
            <a:r>
              <a:rPr lang="en-US" dirty="0"/>
              <a:t>The European Union's new Global Strategy, "Shared Vision, Common Action: A Stronger Europe"</a:t>
            </a:r>
            <a:r>
              <a:rPr lang="en-US" dirty="0" smtClean="0">
                <a:effectLst/>
              </a:rPr>
              <a:t> </a:t>
            </a:r>
            <a:endParaRPr lang="en-US" dirty="0">
              <a:solidFill>
                <a:schemeClr val="accent1"/>
              </a:solidFill>
            </a:endParaRPr>
          </a:p>
        </p:txBody>
      </p:sp>
      <p:sp>
        <p:nvSpPr>
          <p:cNvPr id="3" name="TextBox 2"/>
          <p:cNvSpPr txBox="1"/>
          <p:nvPr/>
        </p:nvSpPr>
        <p:spPr>
          <a:xfrm>
            <a:off x="5429250" y="2013228"/>
            <a:ext cx="6286500" cy="2831544"/>
          </a:xfrm>
          <a:prstGeom prst="rect">
            <a:avLst/>
          </a:prstGeom>
          <a:noFill/>
        </p:spPr>
        <p:txBody>
          <a:bodyPr wrap="square" rtlCol="0">
            <a:spAutoFit/>
          </a:bodyPr>
          <a:lstStyle/>
          <a:p>
            <a:r>
              <a:rPr lang="en-US" sz="3200" dirty="0">
                <a:solidFill>
                  <a:srgbClr val="0070C0"/>
                </a:solidFill>
              </a:rPr>
              <a:t>Diminishing the threat of illegal firearms being trafficked from and through the South-East Europe to the European Union is one of the security priorities. </a:t>
            </a:r>
          </a:p>
          <a:p>
            <a:endParaRPr lang="en-US" dirty="0">
              <a:solidFill>
                <a:srgbClr val="FF0000"/>
              </a:solidFill>
            </a:endParaRPr>
          </a:p>
        </p:txBody>
      </p:sp>
    </p:spTree>
    <p:extLst>
      <p:ext uri="{BB962C8B-B14F-4D97-AF65-F5344CB8AC3E}">
        <p14:creationId xmlns:p14="http://schemas.microsoft.com/office/powerpoint/2010/main" val="15288555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38200" y="963877"/>
            <a:ext cx="3494362" cy="4930246"/>
          </a:xfrm>
        </p:spPr>
        <p:txBody>
          <a:bodyPr>
            <a:normAutofit/>
          </a:bodyPr>
          <a:lstStyle/>
          <a:p>
            <a:pPr algn="r"/>
            <a:r>
              <a:rPr lang="en-US" dirty="0" smtClean="0"/>
              <a:t>European Council</a:t>
            </a:r>
            <a:br>
              <a:rPr lang="en-US" dirty="0" smtClean="0"/>
            </a:br>
            <a:r>
              <a:rPr lang="en-US" dirty="0" smtClean="0"/>
              <a:t>December 2005</a:t>
            </a:r>
            <a:r>
              <a:rPr lang="en-US" dirty="0" smtClean="0">
                <a:effectLst/>
              </a:rPr>
              <a:t> </a:t>
            </a:r>
            <a:endParaRPr lang="en-US" dirty="0">
              <a:solidFill>
                <a:schemeClr val="accent1"/>
              </a:solidFill>
            </a:endParaRPr>
          </a:p>
        </p:txBody>
      </p:sp>
      <p:sp>
        <p:nvSpPr>
          <p:cNvPr id="4" name="Rectangle 3"/>
          <p:cNvSpPr/>
          <p:nvPr/>
        </p:nvSpPr>
        <p:spPr>
          <a:xfrm>
            <a:off x="5369450" y="1000763"/>
            <a:ext cx="5464098" cy="10351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EU Strategy to combat illicit trafficking and </a:t>
            </a:r>
            <a:r>
              <a:rPr lang="en-US" smtClean="0"/>
              <a:t>their ammunition</a:t>
            </a:r>
            <a:endParaRPr lang="en-US"/>
          </a:p>
        </p:txBody>
      </p:sp>
      <p:sp>
        <p:nvSpPr>
          <p:cNvPr id="5" name="Down Arrow 4"/>
          <p:cNvSpPr/>
          <p:nvPr/>
        </p:nvSpPr>
        <p:spPr>
          <a:xfrm>
            <a:off x="7516060" y="2068551"/>
            <a:ext cx="1170878" cy="44047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p:nvSpPr>
        <p:spPr>
          <a:xfrm>
            <a:off x="5464098" y="2620537"/>
            <a:ext cx="5369450" cy="218006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Priority </a:t>
            </a:r>
            <a:r>
              <a:rPr lang="en-US" sz="2400" dirty="0"/>
              <a:t>attention to Central and Eastern Europe and underlines, with specific reference to the Balkans</a:t>
            </a:r>
          </a:p>
        </p:txBody>
      </p:sp>
    </p:spTree>
    <p:extLst>
      <p:ext uri="{BB962C8B-B14F-4D97-AF65-F5344CB8AC3E}">
        <p14:creationId xmlns:p14="http://schemas.microsoft.com/office/powerpoint/2010/main" val="8682480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38200" y="963877"/>
            <a:ext cx="3494362" cy="4930246"/>
          </a:xfrm>
        </p:spPr>
        <p:txBody>
          <a:bodyPr>
            <a:normAutofit/>
          </a:bodyPr>
          <a:lstStyle/>
          <a:p>
            <a:pPr algn="r"/>
            <a:r>
              <a:rPr lang="en-US" dirty="0" smtClean="0"/>
              <a:t>Threat of trafficking and misuse of firearms</a:t>
            </a:r>
            <a:endParaRPr lang="en-US" dirty="0">
              <a:solidFill>
                <a:schemeClr val="accent1"/>
              </a:solidFill>
            </a:endParaRPr>
          </a:p>
        </p:txBody>
      </p:sp>
      <p:sp>
        <p:nvSpPr>
          <p:cNvPr id="3" name="TextBox 2"/>
          <p:cNvSpPr txBox="1"/>
          <p:nvPr/>
        </p:nvSpPr>
        <p:spPr>
          <a:xfrm>
            <a:off x="5328889" y="428619"/>
            <a:ext cx="6286500" cy="6278642"/>
          </a:xfrm>
          <a:prstGeom prst="rect">
            <a:avLst/>
          </a:prstGeom>
          <a:noFill/>
        </p:spPr>
        <p:txBody>
          <a:bodyPr wrap="square" rtlCol="0">
            <a:spAutoFit/>
          </a:bodyPr>
          <a:lstStyle/>
          <a:p>
            <a:r>
              <a:rPr lang="en-US" sz="3200" dirty="0" smtClean="0">
                <a:solidFill>
                  <a:srgbClr val="0070C0"/>
                </a:solidFill>
              </a:rPr>
              <a:t>Not only </a:t>
            </a:r>
            <a:r>
              <a:rPr lang="en-US" sz="3200" dirty="0">
                <a:solidFill>
                  <a:srgbClr val="0070C0"/>
                </a:solidFill>
              </a:rPr>
              <a:t>a national dimension, but also a regional and global aspect. </a:t>
            </a:r>
            <a:endParaRPr lang="en-US" sz="3200" dirty="0" smtClean="0">
              <a:solidFill>
                <a:srgbClr val="0070C0"/>
              </a:solidFill>
            </a:endParaRPr>
          </a:p>
          <a:p>
            <a:endParaRPr lang="en-US" sz="3200" dirty="0" smtClean="0">
              <a:solidFill>
                <a:srgbClr val="0070C0"/>
              </a:solidFill>
            </a:endParaRPr>
          </a:p>
          <a:p>
            <a:r>
              <a:rPr lang="en-US" sz="3200" dirty="0" smtClean="0">
                <a:solidFill>
                  <a:srgbClr val="0070C0"/>
                </a:solidFill>
              </a:rPr>
              <a:t>The </a:t>
            </a:r>
            <a:r>
              <a:rPr lang="en-US" sz="3200" dirty="0">
                <a:solidFill>
                  <a:srgbClr val="0070C0"/>
                </a:solidFill>
              </a:rPr>
              <a:t>use of firearms by criminals and terrorist groups challenge traditional law enforcement. </a:t>
            </a:r>
            <a:endParaRPr lang="en-US" sz="3200" dirty="0" smtClean="0">
              <a:solidFill>
                <a:srgbClr val="0070C0"/>
              </a:solidFill>
            </a:endParaRPr>
          </a:p>
          <a:p>
            <a:endParaRPr lang="en-US" sz="3200" dirty="0" smtClean="0">
              <a:solidFill>
                <a:srgbClr val="0070C0"/>
              </a:solidFill>
            </a:endParaRPr>
          </a:p>
          <a:p>
            <a:r>
              <a:rPr lang="en-US" sz="3200" dirty="0" smtClean="0">
                <a:solidFill>
                  <a:srgbClr val="0070C0"/>
                </a:solidFill>
              </a:rPr>
              <a:t>The </a:t>
            </a:r>
            <a:r>
              <a:rPr lang="en-US" sz="3200" dirty="0">
                <a:solidFill>
                  <a:srgbClr val="0070C0"/>
                </a:solidFill>
              </a:rPr>
              <a:t>latest terrorist attacks in Europe have increased this concern and this threat requires proactive, coordinated and swift actions and investigations. </a:t>
            </a:r>
          </a:p>
          <a:p>
            <a:endParaRPr lang="en-US" dirty="0">
              <a:solidFill>
                <a:srgbClr val="FF0000"/>
              </a:solidFill>
            </a:endParaRPr>
          </a:p>
        </p:txBody>
      </p:sp>
    </p:spTree>
    <p:extLst>
      <p:ext uri="{BB962C8B-B14F-4D97-AF65-F5344CB8AC3E}">
        <p14:creationId xmlns:p14="http://schemas.microsoft.com/office/powerpoint/2010/main" val="5279341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38200" y="963877"/>
            <a:ext cx="3494362" cy="4930246"/>
          </a:xfrm>
        </p:spPr>
        <p:txBody>
          <a:bodyPr>
            <a:normAutofit/>
          </a:bodyPr>
          <a:lstStyle/>
          <a:p>
            <a:pPr algn="r"/>
            <a:r>
              <a:rPr lang="en-US" dirty="0"/>
              <a:t>The European </a:t>
            </a:r>
            <a:r>
              <a:rPr lang="en-US" dirty="0" smtClean="0"/>
              <a:t>Agenda on Security</a:t>
            </a:r>
            <a:br>
              <a:rPr lang="en-US" dirty="0" smtClean="0"/>
            </a:br>
            <a:r>
              <a:rPr lang="en-US" dirty="0"/>
              <a:t/>
            </a:r>
            <a:br>
              <a:rPr lang="en-US" dirty="0"/>
            </a:br>
            <a:r>
              <a:rPr lang="en-US" dirty="0" smtClean="0"/>
              <a:t>28 April 2015</a:t>
            </a:r>
            <a:endParaRPr lang="en-US" dirty="0">
              <a:solidFill>
                <a:schemeClr val="accent1"/>
              </a:solidFill>
            </a:endParaRPr>
          </a:p>
        </p:txBody>
      </p:sp>
      <p:sp>
        <p:nvSpPr>
          <p:cNvPr id="3" name="TextBox 2"/>
          <p:cNvSpPr txBox="1"/>
          <p:nvPr/>
        </p:nvSpPr>
        <p:spPr>
          <a:xfrm>
            <a:off x="5328889" y="1028343"/>
            <a:ext cx="6286500" cy="4801314"/>
          </a:xfrm>
          <a:prstGeom prst="rect">
            <a:avLst/>
          </a:prstGeom>
          <a:noFill/>
        </p:spPr>
        <p:txBody>
          <a:bodyPr wrap="square" rtlCol="0">
            <a:spAutoFit/>
          </a:bodyPr>
          <a:lstStyle/>
          <a:p>
            <a:r>
              <a:rPr lang="en-US" sz="2400" dirty="0" smtClean="0">
                <a:solidFill>
                  <a:srgbClr val="0070C0"/>
                </a:solidFill>
              </a:rPr>
              <a:t>Identified </a:t>
            </a:r>
            <a:r>
              <a:rPr lang="en-US" sz="2400" dirty="0">
                <a:solidFill>
                  <a:srgbClr val="0070C0"/>
                </a:solidFill>
              </a:rPr>
              <a:t>the need to strengthen the legal framework on firearms and combat illicit trafficking. </a:t>
            </a:r>
            <a:endParaRPr lang="en-US" sz="2400" dirty="0" smtClean="0">
              <a:solidFill>
                <a:srgbClr val="0070C0"/>
              </a:solidFill>
            </a:endParaRPr>
          </a:p>
          <a:p>
            <a:endParaRPr lang="en-US" sz="2400" dirty="0">
              <a:solidFill>
                <a:srgbClr val="0070C0"/>
              </a:solidFill>
            </a:endParaRPr>
          </a:p>
          <a:p>
            <a:r>
              <a:rPr lang="en-US" sz="2400" dirty="0">
                <a:solidFill>
                  <a:srgbClr val="0070C0"/>
                </a:solidFill>
              </a:rPr>
              <a:t>H</a:t>
            </a:r>
            <a:r>
              <a:rPr lang="en-US" sz="2400" dirty="0" smtClean="0">
                <a:solidFill>
                  <a:srgbClr val="0070C0"/>
                </a:solidFill>
              </a:rPr>
              <a:t>ighlighted </a:t>
            </a:r>
            <a:r>
              <a:rPr lang="en-US" sz="2400" dirty="0">
                <a:solidFill>
                  <a:srgbClr val="0070C0"/>
                </a:solidFill>
              </a:rPr>
              <a:t>the need to restrict access to and the deployment of dangerous substances such as explosives by terrorist networks. </a:t>
            </a:r>
            <a:endParaRPr lang="en-US" sz="2400" dirty="0" smtClean="0">
              <a:solidFill>
                <a:srgbClr val="0070C0"/>
              </a:solidFill>
            </a:endParaRPr>
          </a:p>
          <a:p>
            <a:endParaRPr lang="en-US" sz="2400" dirty="0">
              <a:solidFill>
                <a:srgbClr val="0070C0"/>
              </a:solidFill>
            </a:endParaRPr>
          </a:p>
          <a:p>
            <a:r>
              <a:rPr lang="en-US" sz="2400" dirty="0" smtClean="0">
                <a:solidFill>
                  <a:srgbClr val="0070C0"/>
                </a:solidFill>
              </a:rPr>
              <a:t>On 8 </a:t>
            </a:r>
            <a:r>
              <a:rPr lang="en-US" sz="2400" dirty="0">
                <a:solidFill>
                  <a:srgbClr val="0070C0"/>
                </a:solidFill>
              </a:rPr>
              <a:t>October 2015 the Council invited Member States, the Commission, Europol and Interpol to strengthen the fight against trafficking of firearms. </a:t>
            </a:r>
          </a:p>
          <a:p>
            <a:endParaRPr lang="en-US" dirty="0">
              <a:solidFill>
                <a:srgbClr val="FF0000"/>
              </a:solidFill>
            </a:endParaRPr>
          </a:p>
        </p:txBody>
      </p:sp>
    </p:spTree>
    <p:extLst>
      <p:ext uri="{BB962C8B-B14F-4D97-AF65-F5344CB8AC3E}">
        <p14:creationId xmlns:p14="http://schemas.microsoft.com/office/powerpoint/2010/main" val="17350359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38200" y="963877"/>
            <a:ext cx="3494362" cy="4930246"/>
          </a:xfrm>
        </p:spPr>
        <p:txBody>
          <a:bodyPr>
            <a:normAutofit/>
          </a:bodyPr>
          <a:lstStyle/>
          <a:p>
            <a:pPr algn="r"/>
            <a:r>
              <a:rPr lang="en-US" dirty="0" smtClean="0"/>
              <a:t>European Commission</a:t>
            </a:r>
            <a:br>
              <a:rPr lang="en-US" dirty="0" smtClean="0"/>
            </a:br>
            <a:r>
              <a:rPr lang="en-US" dirty="0"/>
              <a:t/>
            </a:r>
            <a:br>
              <a:rPr lang="en-US" dirty="0"/>
            </a:br>
            <a:r>
              <a:rPr lang="en-US" dirty="0" smtClean="0"/>
              <a:t>Legislative Measures</a:t>
            </a:r>
            <a:br>
              <a:rPr lang="en-US" dirty="0" smtClean="0"/>
            </a:br>
            <a:r>
              <a:rPr lang="en-US" dirty="0"/>
              <a:t/>
            </a:r>
            <a:br>
              <a:rPr lang="en-US" dirty="0"/>
            </a:br>
            <a:r>
              <a:rPr lang="en-US" dirty="0" smtClean="0"/>
              <a:t>18 November 2015</a:t>
            </a:r>
            <a:endParaRPr lang="en-US" dirty="0">
              <a:solidFill>
                <a:schemeClr val="accent1"/>
              </a:solidFill>
            </a:endParaRPr>
          </a:p>
        </p:txBody>
      </p:sp>
      <p:sp>
        <p:nvSpPr>
          <p:cNvPr id="3" name="TextBox 2"/>
          <p:cNvSpPr txBox="1"/>
          <p:nvPr/>
        </p:nvSpPr>
        <p:spPr>
          <a:xfrm>
            <a:off x="5429250" y="2013228"/>
            <a:ext cx="6286500" cy="2308324"/>
          </a:xfrm>
          <a:prstGeom prst="rect">
            <a:avLst/>
          </a:prstGeom>
          <a:noFill/>
        </p:spPr>
        <p:txBody>
          <a:bodyPr wrap="square" rtlCol="0">
            <a:spAutoFit/>
          </a:bodyPr>
          <a:lstStyle/>
          <a:p>
            <a:pPr marL="285750" indent="-285750">
              <a:buFont typeface="Arial" charset="0"/>
              <a:buChar char="•"/>
            </a:pPr>
            <a:r>
              <a:rPr lang="en-GB" sz="2400">
                <a:solidFill>
                  <a:srgbClr val="0070C0"/>
                </a:solidFill>
              </a:rPr>
              <a:t>P</a:t>
            </a:r>
            <a:r>
              <a:rPr lang="en-GB" sz="2400" smtClean="0">
                <a:solidFill>
                  <a:srgbClr val="0070C0"/>
                </a:solidFill>
              </a:rPr>
              <a:t>ackage </a:t>
            </a:r>
            <a:r>
              <a:rPr lang="en-GB" sz="2400" dirty="0">
                <a:solidFill>
                  <a:srgbClr val="0070C0"/>
                </a:solidFill>
              </a:rPr>
              <a:t>of legislative measures to strengthen the control of firearms in the European Union. </a:t>
            </a:r>
            <a:endParaRPr lang="en-GB" sz="2400" dirty="0" smtClean="0">
              <a:solidFill>
                <a:srgbClr val="0070C0"/>
              </a:solidFill>
            </a:endParaRPr>
          </a:p>
          <a:p>
            <a:pPr marL="285750" indent="-285750">
              <a:buFont typeface="Arial" charset="0"/>
              <a:buChar char="•"/>
            </a:pPr>
            <a:endParaRPr lang="en-GB" sz="2400" dirty="0">
              <a:solidFill>
                <a:srgbClr val="0070C0"/>
              </a:solidFill>
            </a:endParaRPr>
          </a:p>
          <a:p>
            <a:pPr marL="285750" indent="-285750">
              <a:buFont typeface="Arial" charset="0"/>
              <a:buChar char="•"/>
            </a:pPr>
            <a:r>
              <a:rPr lang="en-GB" sz="2400" dirty="0" smtClean="0">
                <a:solidFill>
                  <a:srgbClr val="0070C0"/>
                </a:solidFill>
              </a:rPr>
              <a:t>The </a:t>
            </a:r>
            <a:r>
              <a:rPr lang="en-GB" sz="2400" dirty="0">
                <a:solidFill>
                  <a:srgbClr val="0070C0"/>
                </a:solidFill>
              </a:rPr>
              <a:t>next step is to improve operational cooperation within the EU and with third countries</a:t>
            </a:r>
            <a:r>
              <a:rPr lang="en-US" sz="2400" dirty="0" smtClean="0">
                <a:solidFill>
                  <a:srgbClr val="0070C0"/>
                </a:solidFill>
                <a:effectLst/>
              </a:rPr>
              <a:t> </a:t>
            </a:r>
            <a:endParaRPr lang="en-US" sz="2400" dirty="0">
              <a:solidFill>
                <a:srgbClr val="0070C0"/>
              </a:solidFill>
            </a:endParaRPr>
          </a:p>
        </p:txBody>
      </p:sp>
    </p:spTree>
    <p:extLst>
      <p:ext uri="{BB962C8B-B14F-4D97-AF65-F5344CB8AC3E}">
        <p14:creationId xmlns:p14="http://schemas.microsoft.com/office/powerpoint/2010/main" val="695085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321564" y="963877"/>
            <a:ext cx="4010998" cy="4930246"/>
          </a:xfrm>
        </p:spPr>
        <p:txBody>
          <a:bodyPr>
            <a:normAutofit/>
          </a:bodyPr>
          <a:lstStyle/>
          <a:p>
            <a:pPr algn="r"/>
            <a:r>
              <a:rPr lang="en-US" dirty="0" smtClean="0"/>
              <a:t>Communication</a:t>
            </a:r>
            <a:br>
              <a:rPr lang="en-US" dirty="0" smtClean="0"/>
            </a:br>
            <a:r>
              <a:rPr lang="en-US" dirty="0"/>
              <a:t/>
            </a:r>
            <a:br>
              <a:rPr lang="en-US" dirty="0"/>
            </a:br>
            <a:r>
              <a:rPr lang="en-US" smtClean="0"/>
              <a:t>18 November 2015</a:t>
            </a:r>
            <a:endParaRPr lang="en-US" dirty="0">
              <a:solidFill>
                <a:schemeClr val="accent1"/>
              </a:solidFill>
            </a:endParaRPr>
          </a:p>
        </p:txBody>
      </p:sp>
      <p:sp>
        <p:nvSpPr>
          <p:cNvPr id="3" name="TextBox 2"/>
          <p:cNvSpPr txBox="1"/>
          <p:nvPr/>
        </p:nvSpPr>
        <p:spPr>
          <a:xfrm>
            <a:off x="5429250" y="2024379"/>
            <a:ext cx="6286500" cy="3046988"/>
          </a:xfrm>
          <a:prstGeom prst="rect">
            <a:avLst/>
          </a:prstGeom>
          <a:noFill/>
        </p:spPr>
        <p:txBody>
          <a:bodyPr wrap="square" rtlCol="0">
            <a:spAutoFit/>
          </a:bodyPr>
          <a:lstStyle/>
          <a:p>
            <a:pPr marL="285750" indent="-285750">
              <a:buFont typeface="Arial" charset="0"/>
              <a:buChar char="•"/>
            </a:pPr>
            <a:r>
              <a:rPr lang="en-GB" sz="2400" dirty="0" smtClean="0">
                <a:solidFill>
                  <a:srgbClr val="0070C0"/>
                </a:solidFill>
              </a:rPr>
              <a:t>Sets </a:t>
            </a:r>
            <a:r>
              <a:rPr lang="en-GB" sz="2400" dirty="0">
                <a:solidFill>
                  <a:srgbClr val="0070C0"/>
                </a:solidFill>
              </a:rPr>
              <a:t>out specific actions necessary to implement the European Agenda on Security in the area of trafficking of firearms and explosives, </a:t>
            </a:r>
            <a:endParaRPr lang="en-GB" sz="2400" dirty="0" smtClean="0">
              <a:solidFill>
                <a:srgbClr val="0070C0"/>
              </a:solidFill>
            </a:endParaRPr>
          </a:p>
          <a:p>
            <a:pPr marL="285750" indent="-285750">
              <a:buFont typeface="Arial" charset="0"/>
              <a:buChar char="•"/>
            </a:pPr>
            <a:endParaRPr lang="en-GB" sz="2400" dirty="0">
              <a:solidFill>
                <a:srgbClr val="0070C0"/>
              </a:solidFill>
            </a:endParaRPr>
          </a:p>
          <a:p>
            <a:pPr marL="285750" indent="-285750">
              <a:buFont typeface="Arial" charset="0"/>
              <a:buChar char="•"/>
            </a:pPr>
            <a:r>
              <a:rPr lang="en-GB" sz="2400" dirty="0" smtClean="0">
                <a:solidFill>
                  <a:srgbClr val="0070C0"/>
                </a:solidFill>
              </a:rPr>
              <a:t>also </a:t>
            </a:r>
            <a:r>
              <a:rPr lang="en-GB" sz="2400" dirty="0">
                <a:solidFill>
                  <a:srgbClr val="0070C0"/>
                </a:solidFill>
              </a:rPr>
              <a:t>building upon the Operational Action Plan 2016 under the EU Policy Cycle. </a:t>
            </a:r>
            <a:endParaRPr lang="en-US" sz="2400" dirty="0">
              <a:solidFill>
                <a:srgbClr val="0070C0"/>
              </a:solidFill>
            </a:endParaRPr>
          </a:p>
          <a:p>
            <a:pPr marL="285750" indent="-285750">
              <a:buFont typeface="Arial" charset="0"/>
              <a:buChar char="•"/>
            </a:pPr>
            <a:endParaRPr lang="en-US" sz="2400" dirty="0">
              <a:solidFill>
                <a:srgbClr val="0070C0"/>
              </a:solidFill>
            </a:endParaRPr>
          </a:p>
        </p:txBody>
      </p:sp>
    </p:spTree>
    <p:extLst>
      <p:ext uri="{BB962C8B-B14F-4D97-AF65-F5344CB8AC3E}">
        <p14:creationId xmlns:p14="http://schemas.microsoft.com/office/powerpoint/2010/main" val="11597119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38200" y="963877"/>
            <a:ext cx="3494362" cy="4930246"/>
          </a:xfrm>
        </p:spPr>
        <p:txBody>
          <a:bodyPr>
            <a:normAutofit/>
          </a:bodyPr>
          <a:lstStyle/>
          <a:p>
            <a:pPr algn="r"/>
            <a:r>
              <a:rPr lang="en-US" dirty="0" smtClean="0"/>
              <a:t>EU and EU MS</a:t>
            </a:r>
            <a:endParaRPr lang="en-US" dirty="0">
              <a:solidFill>
                <a:schemeClr val="accent1"/>
              </a:solidFill>
            </a:endParaRPr>
          </a:p>
        </p:txBody>
      </p:sp>
      <p:sp>
        <p:nvSpPr>
          <p:cNvPr id="3" name="TextBox 2"/>
          <p:cNvSpPr txBox="1"/>
          <p:nvPr/>
        </p:nvSpPr>
        <p:spPr>
          <a:xfrm>
            <a:off x="5362342" y="963877"/>
            <a:ext cx="6286500" cy="4801314"/>
          </a:xfrm>
          <a:prstGeom prst="rect">
            <a:avLst/>
          </a:prstGeom>
          <a:noFill/>
        </p:spPr>
        <p:txBody>
          <a:bodyPr wrap="square" rtlCol="0">
            <a:spAutoFit/>
          </a:bodyPr>
          <a:lstStyle/>
          <a:p>
            <a:pPr marL="285750" indent="-285750">
              <a:buFont typeface="Arial" charset="0"/>
              <a:buChar char="•"/>
            </a:pPr>
            <a:r>
              <a:rPr lang="en-GB" sz="2400" dirty="0" smtClean="0">
                <a:solidFill>
                  <a:srgbClr val="0070C0"/>
                </a:solidFill>
              </a:rPr>
              <a:t>Redoubled </a:t>
            </a:r>
            <a:r>
              <a:rPr lang="en-GB" sz="2400" dirty="0">
                <a:solidFill>
                  <a:srgbClr val="0070C0"/>
                </a:solidFill>
              </a:rPr>
              <a:t>their efforts to tackle the imminent threat that illicit trafficking of firearms and the use of explosives pose to the internal security of the Union and its neighbours. </a:t>
            </a:r>
            <a:endParaRPr lang="en-GB" sz="2400" dirty="0" smtClean="0">
              <a:solidFill>
                <a:srgbClr val="0070C0"/>
              </a:solidFill>
            </a:endParaRPr>
          </a:p>
          <a:p>
            <a:pPr marL="285750" indent="-285750">
              <a:buFont typeface="Arial" charset="0"/>
              <a:buChar char="•"/>
            </a:pPr>
            <a:endParaRPr lang="en-GB" sz="2400" dirty="0">
              <a:solidFill>
                <a:srgbClr val="0070C0"/>
              </a:solidFill>
            </a:endParaRPr>
          </a:p>
          <a:p>
            <a:pPr marL="285750" indent="-285750">
              <a:buFont typeface="Arial" charset="0"/>
              <a:buChar char="•"/>
            </a:pPr>
            <a:r>
              <a:rPr lang="en-GB" sz="2400" dirty="0" smtClean="0">
                <a:solidFill>
                  <a:srgbClr val="0070C0"/>
                </a:solidFill>
              </a:rPr>
              <a:t>At </a:t>
            </a:r>
            <a:r>
              <a:rPr lang="en-GB" sz="2400" dirty="0">
                <a:solidFill>
                  <a:srgbClr val="0070C0"/>
                </a:solidFill>
              </a:rPr>
              <a:t>the external EU border, customs authorities - in cooperation with other law enforcement authorities and based on information gathered from Europol and other data analysis systems - will refine the current customs common risk criteria to improve the targeting of illicit traffic of weapons and firearms. </a:t>
            </a:r>
            <a:endParaRPr lang="en-US" sz="2400" dirty="0">
              <a:solidFill>
                <a:srgbClr val="0070C0"/>
              </a:solidFill>
            </a:endParaRPr>
          </a:p>
          <a:p>
            <a:endParaRPr lang="en-US" dirty="0">
              <a:solidFill>
                <a:srgbClr val="FF0000"/>
              </a:solidFill>
            </a:endParaRPr>
          </a:p>
        </p:txBody>
      </p:sp>
    </p:spTree>
    <p:extLst>
      <p:ext uri="{BB962C8B-B14F-4D97-AF65-F5344CB8AC3E}">
        <p14:creationId xmlns:p14="http://schemas.microsoft.com/office/powerpoint/2010/main" val="10655587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136</TotalTime>
  <Words>888</Words>
  <Application>Microsoft Macintosh PowerPoint</Application>
  <PresentationFormat>Widescreen</PresentationFormat>
  <Paragraphs>77</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Calibri Light</vt:lpstr>
      <vt:lpstr>Office Theme</vt:lpstr>
      <vt:lpstr>EU Strategic Policy on Firearms (and Explosives)</vt:lpstr>
      <vt:lpstr>Fight against the proliferation and trafficking of Firearms  </vt:lpstr>
      <vt:lpstr>The European Union's new Global Strategy, "Shared Vision, Common Action: A Stronger Europe" </vt:lpstr>
      <vt:lpstr>European Council December 2005 </vt:lpstr>
      <vt:lpstr>Threat of trafficking and misuse of firearms</vt:lpstr>
      <vt:lpstr>The European Agenda on Security  28 April 2015</vt:lpstr>
      <vt:lpstr>European Commission  Legislative Measures  18 November 2015</vt:lpstr>
      <vt:lpstr>Communication  18 November 2015</vt:lpstr>
      <vt:lpstr>EU and EU MS</vt:lpstr>
      <vt:lpstr>Law Enforcement  Cooperation</vt:lpstr>
      <vt:lpstr>Focus on restricting access to illegal firearms and explosives</vt:lpstr>
      <vt:lpstr>Focus on restricting access to illegal firearms and explosives</vt:lpstr>
      <vt:lpstr>Focus on restricting access to illegal firearms and explosives</vt:lpstr>
      <vt:lpstr>Focus on a better intelligence picture</vt:lpstr>
      <vt:lpstr>FFP</vt:lpstr>
      <vt:lpstr>Regional Cooperation</vt:lpstr>
      <vt:lpstr>Regional Cooperation</vt:lpstr>
      <vt:lpstr>Regional Cooperation</vt:lpstr>
      <vt:lpstr>Initiatives</vt:lpstr>
    </vt:vector>
  </TitlesOfParts>
  <Company/>
  <LinksUpToDate>false</LinksUpToDate>
  <SharedDoc>false</SharedDoc>
  <HyperlinksChanged>false</HyperlinksChanged>
  <AppVersion>15.0032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EU Policy on Firearms and Explosives</dc:title>
  <dc:creator>Alain Lapon</dc:creator>
  <cp:lastModifiedBy>Alain Lapon</cp:lastModifiedBy>
  <cp:revision>26</cp:revision>
  <dcterms:created xsi:type="dcterms:W3CDTF">2017-05-11T18:27:26Z</dcterms:created>
  <dcterms:modified xsi:type="dcterms:W3CDTF">2017-05-16T06:09:13Z</dcterms:modified>
</cp:coreProperties>
</file>