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99" r:id="rId2"/>
    <p:sldId id="306" r:id="rId3"/>
    <p:sldId id="331" r:id="rId4"/>
    <p:sldId id="259" r:id="rId5"/>
    <p:sldId id="309" r:id="rId6"/>
    <p:sldId id="323" r:id="rId7"/>
    <p:sldId id="332" r:id="rId8"/>
    <p:sldId id="324" r:id="rId9"/>
    <p:sldId id="333" r:id="rId10"/>
    <p:sldId id="334" r:id="rId11"/>
    <p:sldId id="326" r:id="rId12"/>
    <p:sldId id="312" r:id="rId13"/>
    <p:sldId id="322" r:id="rId14"/>
    <p:sldId id="327" r:id="rId15"/>
    <p:sldId id="328" r:id="rId16"/>
    <p:sldId id="280" r:id="rId17"/>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82936" autoAdjust="0"/>
  </p:normalViewPr>
  <p:slideViewPr>
    <p:cSldViewPr>
      <p:cViewPr varScale="1">
        <p:scale>
          <a:sx n="78" d="100"/>
          <a:sy n="78" d="100"/>
        </p:scale>
        <p:origin x="135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2217A55-1E63-418D-9FE1-97E14FACD913}" type="datetimeFigureOut">
              <a:rPr lang="en-US" smtClean="0"/>
              <a:pPr/>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217A55-1E63-418D-9FE1-97E14FACD913}" type="datetimeFigureOut">
              <a:rPr lang="en-US" smtClean="0"/>
              <a:pPr/>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217A55-1E63-418D-9FE1-97E14FACD913}" type="datetimeFigureOut">
              <a:rPr lang="en-US" smtClean="0"/>
              <a:pPr/>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217A55-1E63-418D-9FE1-97E14FACD913}" type="datetimeFigureOut">
              <a:rPr lang="en-US" smtClean="0"/>
              <a:pPr/>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217A55-1E63-418D-9FE1-97E14FACD913}" type="datetimeFigureOut">
              <a:rPr lang="en-US" smtClean="0"/>
              <a:pPr/>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217A55-1E63-418D-9FE1-97E14FACD913}" type="datetimeFigureOut">
              <a:rPr lang="en-US" smtClean="0"/>
              <a:pPr/>
              <a:t>5/11/2017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2217A55-1E63-418D-9FE1-97E14FACD913}" type="datetimeFigureOut">
              <a:rPr lang="en-US" smtClean="0"/>
              <a:pPr/>
              <a:t>5/11/2017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217A55-1E63-418D-9FE1-97E14FACD913}" type="datetimeFigureOut">
              <a:rPr lang="en-US" smtClean="0"/>
              <a:pPr/>
              <a:t>5/11/2017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17A55-1E63-418D-9FE1-97E14FACD913}" type="datetimeFigureOut">
              <a:rPr lang="en-US" smtClean="0"/>
              <a:pPr/>
              <a:t>5/11/2017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17A55-1E63-418D-9FE1-97E14FACD913}" type="datetimeFigureOut">
              <a:rPr lang="en-US" smtClean="0"/>
              <a:pPr/>
              <a:t>5/11/2017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17A55-1E63-418D-9FE1-97E14FACD913}" type="datetimeFigureOut">
              <a:rPr lang="en-US" smtClean="0"/>
              <a:pPr/>
              <a:t>5/11/2017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16757C-7051-4D1A-8509-DC95572781B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217A55-1E63-418D-9FE1-97E14FACD913}" type="datetimeFigureOut">
              <a:rPr lang="en-US" smtClean="0"/>
              <a:pPr/>
              <a:t>5/11/2017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16757C-7051-4D1A-8509-DC95572781B8}" type="slidenum">
              <a:rPr lang="en-US" smtClean="0"/>
              <a:pPr/>
              <a:t>‹#›</a:t>
            </a:fld>
            <a:endParaRPr lang="en-US"/>
          </a:p>
        </p:txBody>
      </p:sp>
      <p:pic>
        <p:nvPicPr>
          <p:cNvPr id="9" name="Picture 8"/>
          <p:cNvPicPr>
            <a:picLocks noChangeAspect="1"/>
          </p:cNvPicPr>
          <p:nvPr userDrawn="1"/>
        </p:nvPicPr>
        <p:blipFill rotWithShape="1">
          <a:blip r:embed="rId13" cstate="print">
            <a:extLst>
              <a:ext uri="{28A0092B-C50C-407E-A947-70E740481C1C}">
                <a14:useLocalDpi xmlns:a14="http://schemas.microsoft.com/office/drawing/2010/main" val="0"/>
              </a:ext>
            </a:extLst>
          </a:blip>
          <a:srcRect l="12552" r="12753" b="3605"/>
          <a:stretch/>
        </p:blipFill>
        <p:spPr>
          <a:xfrm>
            <a:off x="219600" y="151200"/>
            <a:ext cx="627195" cy="1206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txBox="1">
            <a:spLocks/>
          </p:cNvSpPr>
          <p:nvPr/>
        </p:nvSpPr>
        <p:spPr bwMode="auto">
          <a:xfrm>
            <a:off x="304800" y="381000"/>
            <a:ext cx="8610600" cy="6172200"/>
          </a:xfrm>
          <a:prstGeom prst="rect">
            <a:avLst/>
          </a:prstGeom>
          <a:noFill/>
          <a:ln w="9525">
            <a:noFill/>
            <a:miter lim="800000"/>
            <a:headEnd/>
            <a:tailEnd/>
          </a:ln>
        </p:spPr>
        <p:txBody>
          <a:bodyPr anchor="ctr"/>
          <a:lstStyle/>
          <a:p>
            <a:pPr algn="ctr"/>
            <a:r>
              <a:rPr lang="en-GB" sz="3200" b="1" dirty="0" smtClean="0">
                <a:latin typeface="Calibri" pitchFamily="34" charset="0"/>
                <a:cs typeface="Times New Roman" pitchFamily="18" charset="0"/>
              </a:rPr>
              <a:t>Republic </a:t>
            </a:r>
            <a:r>
              <a:rPr lang="en-GB" sz="3200" b="1" dirty="0">
                <a:latin typeface="Calibri" pitchFamily="34" charset="0"/>
                <a:cs typeface="Times New Roman" pitchFamily="18" charset="0"/>
              </a:rPr>
              <a:t>of Serbia</a:t>
            </a:r>
            <a:r>
              <a:rPr lang="en-GB" sz="2200" dirty="0">
                <a:latin typeface="Calibri" pitchFamily="34" charset="0"/>
                <a:cs typeface="Times New Roman" pitchFamily="18" charset="0"/>
              </a:rPr>
              <a:t/>
            </a:r>
            <a:br>
              <a:rPr lang="en-GB" sz="2200" dirty="0">
                <a:latin typeface="Calibri" pitchFamily="34" charset="0"/>
                <a:cs typeface="Times New Roman" pitchFamily="18" charset="0"/>
              </a:rPr>
            </a:br>
            <a:r>
              <a:rPr lang="en-GB" sz="2200" b="1" dirty="0">
                <a:latin typeface="Times New Roman" pitchFamily="18" charset="0"/>
                <a:cs typeface="Times New Roman" pitchFamily="18" charset="0"/>
              </a:rPr>
              <a:t/>
            </a:r>
            <a:br>
              <a:rPr lang="en-GB" sz="2200" b="1" dirty="0">
                <a:latin typeface="Times New Roman" pitchFamily="18" charset="0"/>
                <a:cs typeface="Times New Roman" pitchFamily="18" charset="0"/>
              </a:rPr>
            </a:br>
            <a:endParaRPr lang="en-GB" sz="2200" b="1" dirty="0" smtClean="0">
              <a:latin typeface="Times New Roman" pitchFamily="18" charset="0"/>
              <a:cs typeface="Times New Roman" pitchFamily="18" charset="0"/>
            </a:endParaRPr>
          </a:p>
          <a:p>
            <a:pPr algn="ctr"/>
            <a:endParaRPr lang="sr-Latn-CS" sz="2200" b="1" dirty="0">
              <a:latin typeface="Calibri" pitchFamily="34" charset="0"/>
            </a:endParaRPr>
          </a:p>
          <a:p>
            <a:pPr algn="ctr"/>
            <a:endParaRPr lang="sr-Latn-RS" sz="2400" b="1" dirty="0" smtClean="0">
              <a:latin typeface="Calibri" pitchFamily="34" charset="0"/>
              <a:cs typeface="Times New Roman" pitchFamily="18" charset="0"/>
            </a:endParaRPr>
          </a:p>
          <a:p>
            <a:pPr algn="ctr"/>
            <a:r>
              <a:rPr lang="sr-Latn-RS" sz="4000" b="1" dirty="0" smtClean="0"/>
              <a:t>Diversion-Serbian experience</a:t>
            </a:r>
            <a:r>
              <a:rPr lang="en-GB" sz="3200" dirty="0" smtClean="0">
                <a:latin typeface="Calibri" pitchFamily="34" charset="0"/>
                <a:cs typeface="Times New Roman" pitchFamily="18" charset="0"/>
              </a:rPr>
              <a:t/>
            </a:r>
            <a:br>
              <a:rPr lang="en-GB" sz="3200" dirty="0" smtClean="0">
                <a:latin typeface="Calibri" pitchFamily="34" charset="0"/>
                <a:cs typeface="Times New Roman" pitchFamily="18" charset="0"/>
              </a:rPr>
            </a:br>
            <a:endParaRPr lang="en-GB" b="1" dirty="0" smtClean="0"/>
          </a:p>
          <a:p>
            <a:pPr algn="ctr">
              <a:buNone/>
            </a:pPr>
            <a:endParaRPr lang="en-GB" b="1" dirty="0" smtClean="0"/>
          </a:p>
          <a:p>
            <a:pPr algn="ctr">
              <a:buNone/>
            </a:pPr>
            <a:endParaRPr lang="en-GB" b="1" dirty="0" smtClean="0"/>
          </a:p>
          <a:p>
            <a:pPr algn="ctr">
              <a:buNone/>
            </a:pPr>
            <a:endParaRPr lang="en-GB" b="1" dirty="0" smtClean="0"/>
          </a:p>
          <a:p>
            <a:pPr algn="ctr">
              <a:buNone/>
            </a:pPr>
            <a:r>
              <a:rPr lang="en-GB" b="1" dirty="0" smtClean="0"/>
              <a:t>Jasmina Roskic</a:t>
            </a:r>
            <a:r>
              <a:rPr lang="en-GB" dirty="0" smtClean="0"/>
              <a:t>, Head of D</a:t>
            </a:r>
            <a:r>
              <a:rPr lang="sr-Latn-RS" dirty="0" smtClean="0"/>
              <a:t>epartment</a:t>
            </a:r>
            <a:r>
              <a:rPr lang="en-GB" dirty="0" smtClean="0"/>
              <a:t> </a:t>
            </a:r>
          </a:p>
          <a:p>
            <a:pPr algn="ctr">
              <a:buNone/>
            </a:pPr>
            <a:r>
              <a:rPr lang="en-GB" dirty="0" smtClean="0"/>
              <a:t>Ministry of Trade, Tourism and Telecommunications</a:t>
            </a:r>
          </a:p>
          <a:p>
            <a:pPr algn="ctr"/>
            <a:endParaRPr lang="en-GB" b="1" dirty="0" smtClean="0">
              <a:solidFill>
                <a:srgbClr val="000000"/>
              </a:solidFill>
              <a:latin typeface="Calibri" pitchFamily="34" charset="0"/>
              <a:cs typeface="Times New Roman" pitchFamily="18" charset="0"/>
            </a:endParaRPr>
          </a:p>
          <a:p>
            <a:pPr algn="ctr"/>
            <a:r>
              <a:rPr lang="sr-Latn-RS" b="1" dirty="0" smtClean="0">
                <a:solidFill>
                  <a:srgbClr val="000000"/>
                </a:solidFill>
                <a:latin typeface="Calibri" pitchFamily="34" charset="0"/>
                <a:cs typeface="Times New Roman" pitchFamily="18" charset="0"/>
              </a:rPr>
              <a:t>Sarajevo-Jahorina, May, 2017</a:t>
            </a:r>
            <a:endParaRPr lang="en-GB" dirty="0" smtClean="0">
              <a:solidFill>
                <a:srgbClr val="000000"/>
              </a:solidFill>
              <a:latin typeface="Calibri" pitchFamily="34" charset="0"/>
              <a:cs typeface="Times New Roman" pitchFamily="18" charset="0"/>
            </a:endParaRPr>
          </a:p>
          <a:p>
            <a:pPr algn="ctr">
              <a:buNone/>
            </a:pPr>
            <a:r>
              <a:rPr lang="en-GB" dirty="0" smtClean="0"/>
              <a:t> </a:t>
            </a:r>
            <a:r>
              <a:rPr lang="en-GB" dirty="0">
                <a:latin typeface="Calibri" pitchFamily="34" charset="0"/>
              </a:rPr>
              <a:t/>
            </a:r>
            <a:br>
              <a:rPr lang="en-GB" dirty="0">
                <a:latin typeface="Calibri" pitchFamily="34" charset="0"/>
              </a:rPr>
            </a:br>
            <a:endParaRPr lang="en-US" dirty="0">
              <a:latin typeface="Calibri" pitchFamily="34" charset="0"/>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18121510"/>
              </p:ext>
            </p:extLst>
          </p:nvPr>
        </p:nvGraphicFramePr>
        <p:xfrm>
          <a:off x="3075807" y="1589646"/>
          <a:ext cx="2992385" cy="4547071"/>
        </p:xfrm>
        <a:graphic>
          <a:graphicData uri="http://schemas.openxmlformats.org/drawingml/2006/table">
            <a:tbl>
              <a:tblPr>
                <a:tableStyleId>{5C22544A-7EE6-4342-B048-85BDC9FD1C3A}</a:tableStyleId>
              </a:tblPr>
              <a:tblGrid>
                <a:gridCol w="1486133"/>
                <a:gridCol w="870539"/>
                <a:gridCol w="635713"/>
              </a:tblGrid>
              <a:tr h="634211">
                <a:tc>
                  <a:txBody>
                    <a:bodyPr/>
                    <a:lstStyle/>
                    <a:p>
                      <a:pPr marL="0" marR="0" algn="ctr">
                        <a:spcBef>
                          <a:spcPts val="0"/>
                        </a:spcBef>
                        <a:spcAft>
                          <a:spcPts val="0"/>
                        </a:spcAft>
                      </a:pPr>
                      <a:r>
                        <a:rPr lang="sr-Latn-CS" sz="500" kern="0" dirty="0">
                          <a:effectLst/>
                        </a:rPr>
                        <a:t> </a:t>
                      </a:r>
                      <a:endParaRPr lang="en-US" sz="500" kern="0" dirty="0">
                        <a:effectLst/>
                      </a:endParaRPr>
                    </a:p>
                    <a:p>
                      <a:pPr marL="0" marR="0" algn="ctr">
                        <a:spcBef>
                          <a:spcPts val="0"/>
                        </a:spcBef>
                        <a:spcAft>
                          <a:spcPts val="0"/>
                        </a:spcAft>
                      </a:pPr>
                      <a:r>
                        <a:rPr lang="sr-Cyrl-CS" sz="500" kern="0" dirty="0">
                          <a:effectLst/>
                        </a:rPr>
                        <a:t>РЕПУБЛИКА СРБИЈА</a:t>
                      </a:r>
                      <a:endParaRPr lang="en-US" sz="500" kern="0" dirty="0">
                        <a:effectLst/>
                      </a:endParaRPr>
                    </a:p>
                    <a:p>
                      <a:pPr marL="0" marR="0" algn="ctr">
                        <a:spcBef>
                          <a:spcPts val="0"/>
                        </a:spcBef>
                        <a:spcAft>
                          <a:spcPts val="0"/>
                        </a:spcAft>
                      </a:pPr>
                      <a:r>
                        <a:rPr lang="sr-Cyrl-CS" sz="500" dirty="0">
                          <a:effectLst/>
                        </a:rPr>
                        <a:t>МИНИСТАРСТВО ТРГОВИНЕ</a:t>
                      </a:r>
                      <a:r>
                        <a:rPr lang="sr-Latn-CS" sz="500" dirty="0">
                          <a:effectLst/>
                        </a:rPr>
                        <a:t>, </a:t>
                      </a:r>
                      <a:r>
                        <a:rPr lang="sr-Cyrl-CS" sz="500" dirty="0">
                          <a:effectLst/>
                        </a:rPr>
                        <a:t>ТУРИЗМА</a:t>
                      </a:r>
                      <a:endParaRPr lang="en-US" sz="500" dirty="0">
                        <a:effectLst/>
                      </a:endParaRPr>
                    </a:p>
                    <a:p>
                      <a:pPr marL="0" marR="0" algn="ctr">
                        <a:spcBef>
                          <a:spcPts val="0"/>
                        </a:spcBef>
                        <a:spcAft>
                          <a:spcPts val="0"/>
                        </a:spcAft>
                      </a:pPr>
                      <a:r>
                        <a:rPr lang="sr-Cyrl-CS" sz="500" dirty="0">
                          <a:effectLst/>
                        </a:rPr>
                        <a:t>И ТЕЛЕКОМУНИКАЦИЈА</a:t>
                      </a:r>
                      <a:endParaRPr lang="en-US" sz="500" dirty="0">
                        <a:effectLst/>
                      </a:endParaRPr>
                    </a:p>
                    <a:p>
                      <a:pPr marL="0" marR="0" algn="ctr">
                        <a:spcBef>
                          <a:spcPts val="0"/>
                        </a:spcBef>
                        <a:spcAft>
                          <a:spcPts val="0"/>
                        </a:spcAft>
                        <a:tabLst>
                          <a:tab pos="695325" algn="l"/>
                        </a:tabLst>
                      </a:pPr>
                      <a:r>
                        <a:rPr lang="sr-Latn-CS" sz="500" dirty="0">
                          <a:effectLst/>
                        </a:rPr>
                        <a:t> </a:t>
                      </a:r>
                      <a:endParaRPr lang="en-US" sz="500" dirty="0">
                        <a:effectLst/>
                      </a:endParaRPr>
                    </a:p>
                    <a:p>
                      <a:pPr marL="0" marR="0" algn="ctr">
                        <a:spcBef>
                          <a:spcPts val="0"/>
                        </a:spcBef>
                        <a:spcAft>
                          <a:spcPts val="0"/>
                        </a:spcAft>
                      </a:pPr>
                      <a:r>
                        <a:rPr lang="sr-Latn-CS" sz="500" dirty="0">
                          <a:effectLst/>
                        </a:rPr>
                        <a:t>THE REPUBLIC OF SERBIA</a:t>
                      </a:r>
                      <a:endParaRPr lang="en-US" sz="500" dirty="0">
                        <a:effectLst/>
                      </a:endParaRPr>
                    </a:p>
                    <a:p>
                      <a:pPr marL="0" marR="0" algn="ctr">
                        <a:spcBef>
                          <a:spcPts val="0"/>
                        </a:spcBef>
                        <a:spcAft>
                          <a:spcPts val="0"/>
                        </a:spcAft>
                      </a:pPr>
                      <a:r>
                        <a:rPr lang="sr-Latn-CS" sz="500" dirty="0">
                          <a:effectLst/>
                        </a:rPr>
                        <a:t>MINISTRY OF TRADE</a:t>
                      </a:r>
                      <a:r>
                        <a:rPr lang="sr-Cyrl-CS" sz="500" dirty="0">
                          <a:effectLst/>
                        </a:rPr>
                        <a:t>, </a:t>
                      </a:r>
                      <a:r>
                        <a:rPr lang="sr-Latn-CS" sz="500" dirty="0">
                          <a:effectLst/>
                        </a:rPr>
                        <a:t>TOURISM</a:t>
                      </a:r>
                      <a:endParaRPr lang="en-US" sz="600" dirty="0">
                        <a:effectLst/>
                      </a:endParaRPr>
                    </a:p>
                    <a:p>
                      <a:pPr marL="0" marR="0" algn="ctr">
                        <a:spcBef>
                          <a:spcPts val="0"/>
                        </a:spcBef>
                        <a:spcAft>
                          <a:spcPts val="0"/>
                        </a:spcAft>
                      </a:pPr>
                      <a:r>
                        <a:rPr lang="sr-Latn-CS" sz="500" dirty="0">
                          <a:effectLst/>
                        </a:rPr>
                        <a:t>AND TELECOMMUNICATIONS</a:t>
                      </a:r>
                      <a:endParaRPr lang="en-US" sz="600" dirty="0">
                        <a:effectLst/>
                        <a:latin typeface="Times New Roman" panose="02020603050405020304" pitchFamily="18" charset="0"/>
                        <a:ea typeface="Times New Roman" panose="02020603050405020304" pitchFamily="18" charset="0"/>
                      </a:endParaRPr>
                    </a:p>
                  </a:txBody>
                  <a:tcPr marL="32431" marR="32431" marT="0" marB="0"/>
                </a:tc>
                <a:tc gridSpan="2">
                  <a:txBody>
                    <a:bodyPr/>
                    <a:lstStyle/>
                    <a:p>
                      <a:pPr marL="0" marR="0">
                        <a:spcBef>
                          <a:spcPts val="0"/>
                        </a:spcBef>
                        <a:spcAft>
                          <a:spcPts val="0"/>
                        </a:spcAft>
                      </a:pPr>
                      <a:r>
                        <a:rPr lang="sr-Cyrl-CS" sz="400">
                          <a:effectLst/>
                        </a:rPr>
                        <a:t> </a:t>
                      </a:r>
                      <a:endParaRPr lang="en-US" sz="600">
                        <a:effectLst/>
                      </a:endParaRPr>
                    </a:p>
                    <a:p>
                      <a:pPr marL="0" marR="0" algn="ctr">
                        <a:spcBef>
                          <a:spcPts val="0"/>
                        </a:spcBef>
                        <a:spcAft>
                          <a:spcPts val="0"/>
                        </a:spcAft>
                      </a:pPr>
                      <a:r>
                        <a:rPr lang="sr-Cyrl-CS" sz="500">
                          <a:effectLst/>
                        </a:rPr>
                        <a:t>МЕЂУНАРОДНИ УВОЗНИ СЕРТИФИКАТ</a:t>
                      </a:r>
                      <a:endParaRPr lang="en-US" sz="500">
                        <a:effectLst/>
                      </a:endParaRPr>
                    </a:p>
                    <a:p>
                      <a:pPr marL="0" marR="0" algn="ctr">
                        <a:spcBef>
                          <a:spcPts val="0"/>
                        </a:spcBef>
                        <a:spcAft>
                          <a:spcPts val="0"/>
                        </a:spcAft>
                      </a:pPr>
                      <a:r>
                        <a:rPr lang="sr-Cyrl-CS" sz="500">
                          <a:effectLst/>
                        </a:rPr>
                        <a:t>за наоружање и војну опрему</a:t>
                      </a:r>
                      <a:endParaRPr lang="en-US" sz="600">
                        <a:effectLst/>
                      </a:endParaRPr>
                    </a:p>
                    <a:p>
                      <a:pPr marL="0" marR="0" algn="ctr">
                        <a:spcBef>
                          <a:spcPts val="0"/>
                        </a:spcBef>
                        <a:spcAft>
                          <a:spcPts val="0"/>
                        </a:spcAft>
                      </a:pPr>
                      <a:r>
                        <a:rPr lang="ru-RU" sz="500">
                          <a:effectLst/>
                        </a:rPr>
                        <a:t> </a:t>
                      </a:r>
                      <a:endParaRPr lang="en-US" sz="600">
                        <a:effectLst/>
                      </a:endParaRPr>
                    </a:p>
                    <a:p>
                      <a:pPr marL="0" marR="0" algn="ctr">
                        <a:spcBef>
                          <a:spcPts val="0"/>
                        </a:spcBef>
                        <a:spcAft>
                          <a:spcPts val="0"/>
                        </a:spcAft>
                      </a:pPr>
                      <a:r>
                        <a:rPr lang="sr-Latn-CS" sz="500">
                          <a:effectLst/>
                        </a:rPr>
                        <a:t>INTERNATIONAL IMPORT CERTIFICATE</a:t>
                      </a:r>
                      <a:endParaRPr lang="en-US" sz="500">
                        <a:effectLst/>
                      </a:endParaRPr>
                    </a:p>
                    <a:p>
                      <a:pPr marL="0" marR="0" algn="ctr">
                        <a:spcBef>
                          <a:spcPts val="0"/>
                        </a:spcBef>
                        <a:spcAft>
                          <a:spcPts val="0"/>
                        </a:spcAft>
                      </a:pPr>
                      <a:r>
                        <a:rPr lang="sr-Latn-CS" sz="500">
                          <a:effectLst/>
                        </a:rPr>
                        <a:t>f</a:t>
                      </a:r>
                      <a:r>
                        <a:rPr lang="sr-Cyrl-CS" sz="500">
                          <a:effectLst/>
                        </a:rPr>
                        <a:t>or </a:t>
                      </a:r>
                      <a:r>
                        <a:rPr lang="sr-Latn-CS" sz="500">
                          <a:effectLst/>
                        </a:rPr>
                        <a:t>Arms</a:t>
                      </a:r>
                      <a:r>
                        <a:rPr lang="sr-Cyrl-CS" sz="500">
                          <a:effectLst/>
                        </a:rPr>
                        <a:t> and Military Equipment</a:t>
                      </a:r>
                      <a:r>
                        <a:rPr lang="sr-Latn-CS" sz="500">
                          <a:effectLst/>
                        </a:rPr>
                        <a:t>  </a:t>
                      </a:r>
                      <a:endParaRPr lang="en-US" sz="600">
                        <a:effectLst/>
                      </a:endParaRPr>
                    </a:p>
                    <a:p>
                      <a:pPr marL="0" marR="0" algn="ctr">
                        <a:spcBef>
                          <a:spcPts val="0"/>
                        </a:spcBef>
                        <a:spcAft>
                          <a:spcPts val="0"/>
                        </a:spcAft>
                      </a:pPr>
                      <a:r>
                        <a:rPr lang="sr-Latn-CS" sz="500">
                          <a:effectLst/>
                        </a:rPr>
                        <a:t> </a:t>
                      </a:r>
                      <a:endParaRPr lang="en-US" sz="600">
                        <a:effectLst/>
                      </a:endParaRPr>
                    </a:p>
                    <a:p>
                      <a:pPr marL="0" marR="0" algn="ctr">
                        <a:spcBef>
                          <a:spcPts val="0"/>
                        </a:spcBef>
                        <a:spcAft>
                          <a:spcPts val="0"/>
                        </a:spcAft>
                      </a:pPr>
                      <a:r>
                        <a:rPr lang="sr-Cyrl-CS" sz="500">
                          <a:effectLst/>
                        </a:rPr>
                        <a:t>(</a:t>
                      </a:r>
                      <a:r>
                        <a:rPr lang="sr-Latn-CS" sz="500">
                          <a:effectLst/>
                        </a:rPr>
                        <a:t>IIC</a:t>
                      </a:r>
                      <a:r>
                        <a:rPr lang="sr-Cyrl-CS" sz="500">
                          <a:effectLst/>
                        </a:rPr>
                        <a:t>) </a:t>
                      </a:r>
                      <a:r>
                        <a:rPr lang="sr-Latn-CS" sz="500">
                          <a:effectLst/>
                        </a:rPr>
                        <a:t> No.________________</a:t>
                      </a:r>
                      <a:endParaRPr lang="en-US" sz="600">
                        <a:effectLst/>
                      </a:endParaRPr>
                    </a:p>
                    <a:p>
                      <a:pPr marL="0" marR="0" algn="ctr">
                        <a:spcBef>
                          <a:spcPts val="0"/>
                        </a:spcBef>
                        <a:spcAft>
                          <a:spcPts val="0"/>
                        </a:spcAft>
                      </a:pPr>
                      <a:r>
                        <a:rPr lang="sr-Cyrl-CS" sz="400">
                          <a:effectLst/>
                        </a:rPr>
                        <a:t> </a:t>
                      </a:r>
                      <a:endParaRPr lang="en-US" sz="600">
                        <a:effectLst/>
                        <a:latin typeface="Times New Roman" panose="02020603050405020304" pitchFamily="18" charset="0"/>
                        <a:ea typeface="Times New Roman" panose="02020603050405020304" pitchFamily="18" charset="0"/>
                      </a:endParaRPr>
                    </a:p>
                  </a:txBody>
                  <a:tcPr marL="32431" marR="32431" marT="0" marB="0"/>
                </a:tc>
                <a:tc hMerge="1">
                  <a:txBody>
                    <a:bodyPr/>
                    <a:lstStyle/>
                    <a:p>
                      <a:endParaRPr lang="en-US"/>
                    </a:p>
                  </a:txBody>
                  <a:tcPr/>
                </a:tc>
              </a:tr>
              <a:tr h="129725">
                <a:tc>
                  <a:txBody>
                    <a:bodyPr/>
                    <a:lstStyle/>
                    <a:p>
                      <a:pPr marL="0" marR="0">
                        <a:spcBef>
                          <a:spcPts val="0"/>
                        </a:spcBef>
                        <a:spcAft>
                          <a:spcPts val="0"/>
                        </a:spcAft>
                      </a:pPr>
                      <a:r>
                        <a:rPr lang="sr-Latn-CS" sz="400">
                          <a:effectLst/>
                        </a:rPr>
                        <a:t>1. </a:t>
                      </a:r>
                      <a:r>
                        <a:rPr lang="sr-Cyrl-CS" sz="400">
                          <a:effectLst/>
                        </a:rPr>
                        <a:t>Дозвола за увоз број</a:t>
                      </a:r>
                      <a:endParaRPr lang="en-US" sz="500">
                        <a:effectLst/>
                      </a:endParaRPr>
                    </a:p>
                    <a:p>
                      <a:pPr marL="0" marR="0">
                        <a:spcBef>
                          <a:spcPts val="0"/>
                        </a:spcBef>
                        <a:spcAft>
                          <a:spcPts val="0"/>
                        </a:spcAft>
                      </a:pPr>
                      <a:r>
                        <a:rPr lang="sr-Latn-CS" sz="400">
                          <a:effectLst/>
                        </a:rPr>
                        <a:t>Import Licence No.</a:t>
                      </a:r>
                      <a:endParaRPr lang="en-US" sz="600">
                        <a:effectLst/>
                        <a:latin typeface="Times New Roman" panose="02020603050405020304" pitchFamily="18" charset="0"/>
                        <a:ea typeface="Times New Roman" panose="02020603050405020304" pitchFamily="18" charset="0"/>
                      </a:endParaRPr>
                    </a:p>
                  </a:txBody>
                  <a:tcPr marL="32431" marR="32431" marT="0" marB="0"/>
                </a:tc>
                <a:tc gridSpan="2">
                  <a:txBody>
                    <a:bodyPr/>
                    <a:lstStyle/>
                    <a:p>
                      <a:pPr marL="0" marR="0">
                        <a:spcBef>
                          <a:spcPts val="0"/>
                        </a:spcBef>
                        <a:spcAft>
                          <a:spcPts val="0"/>
                        </a:spcAft>
                      </a:pPr>
                      <a:r>
                        <a:rPr lang="sr-Cyrl-CS" sz="400">
                          <a:effectLst/>
                        </a:rPr>
                        <a:t>2.  Важност дозволе за увоз до</a:t>
                      </a:r>
                      <a:endParaRPr lang="en-US" sz="600">
                        <a:effectLst/>
                      </a:endParaRPr>
                    </a:p>
                    <a:p>
                      <a:pPr marL="0" marR="0">
                        <a:spcBef>
                          <a:spcPts val="0"/>
                        </a:spcBef>
                        <a:spcAft>
                          <a:spcPts val="0"/>
                        </a:spcAft>
                      </a:pPr>
                      <a:r>
                        <a:rPr lang="sr-Latn-CS" sz="400">
                          <a:effectLst/>
                        </a:rPr>
                        <a:t>Valid until</a:t>
                      </a:r>
                      <a:endParaRPr lang="en-US" sz="600">
                        <a:effectLst/>
                        <a:latin typeface="Times New Roman" panose="02020603050405020304" pitchFamily="18" charset="0"/>
                        <a:ea typeface="Times New Roman" panose="02020603050405020304" pitchFamily="18" charset="0"/>
                      </a:endParaRPr>
                    </a:p>
                  </a:txBody>
                  <a:tcPr marL="32431" marR="32431" marT="0" marB="0"/>
                </a:tc>
                <a:tc hMerge="1">
                  <a:txBody>
                    <a:bodyPr/>
                    <a:lstStyle/>
                    <a:p>
                      <a:endParaRPr lang="en-US"/>
                    </a:p>
                  </a:txBody>
                  <a:tcPr/>
                </a:tc>
              </a:tr>
              <a:tr h="583763">
                <a:tc>
                  <a:txBody>
                    <a:bodyPr/>
                    <a:lstStyle/>
                    <a:p>
                      <a:pPr marL="0" marR="0">
                        <a:spcBef>
                          <a:spcPts val="0"/>
                        </a:spcBef>
                        <a:spcAft>
                          <a:spcPts val="0"/>
                        </a:spcAft>
                      </a:pPr>
                      <a:r>
                        <a:rPr lang="sr-Cyrl-CS" sz="400">
                          <a:effectLst/>
                        </a:rPr>
                        <a:t>3</a:t>
                      </a:r>
                      <a:r>
                        <a:rPr lang="sr-Latn-CS" sz="400">
                          <a:effectLst/>
                        </a:rPr>
                        <a:t>. </a:t>
                      </a:r>
                      <a:r>
                        <a:rPr lang="sr-Cyrl-CS" sz="400">
                          <a:effectLst/>
                        </a:rPr>
                        <a:t>УВОЗНИК </a:t>
                      </a:r>
                      <a:r>
                        <a:rPr lang="sr-Latn-CS" sz="400">
                          <a:effectLst/>
                        </a:rPr>
                        <a:t>– IMPORTER</a:t>
                      </a:r>
                      <a:endParaRPr lang="en-US" sz="600">
                        <a:effectLst/>
                      </a:endParaRPr>
                    </a:p>
                    <a:p>
                      <a:pPr marL="0" marR="0">
                        <a:spcBef>
                          <a:spcPts val="0"/>
                        </a:spcBef>
                        <a:spcAft>
                          <a:spcPts val="0"/>
                        </a:spcAft>
                      </a:pPr>
                      <a:r>
                        <a:rPr lang="sr-Latn-CS" sz="400">
                          <a:effectLst/>
                        </a:rPr>
                        <a:t>____________________________________________________</a:t>
                      </a:r>
                      <a:endParaRPr lang="en-US" sz="600">
                        <a:effectLst/>
                      </a:endParaRPr>
                    </a:p>
                    <a:p>
                      <a:pPr marL="0" marR="0">
                        <a:spcBef>
                          <a:spcPts val="0"/>
                        </a:spcBef>
                        <a:spcAft>
                          <a:spcPts val="0"/>
                        </a:spcAft>
                      </a:pPr>
                      <a:r>
                        <a:rPr lang="sr-Cyrl-CS" sz="400">
                          <a:effectLst/>
                        </a:rPr>
                        <a:t>Пословно име </a:t>
                      </a:r>
                      <a:r>
                        <a:rPr lang="sr-Latn-CS" sz="400">
                          <a:effectLst/>
                        </a:rPr>
                        <a:t>– Name</a:t>
                      </a:r>
                      <a:endParaRPr lang="en-US" sz="600">
                        <a:effectLst/>
                      </a:endParaRPr>
                    </a:p>
                    <a:p>
                      <a:pPr marL="0" marR="0">
                        <a:spcBef>
                          <a:spcPts val="0"/>
                        </a:spcBef>
                        <a:spcAft>
                          <a:spcPts val="0"/>
                        </a:spcAft>
                      </a:pPr>
                      <a:r>
                        <a:rPr lang="sr-Latn-CS" sz="400">
                          <a:effectLst/>
                        </a:rPr>
                        <a:t>____________________________________________________</a:t>
                      </a:r>
                      <a:endParaRPr lang="en-US" sz="600">
                        <a:effectLst/>
                      </a:endParaRPr>
                    </a:p>
                    <a:p>
                      <a:pPr marL="0" marR="0">
                        <a:spcBef>
                          <a:spcPts val="0"/>
                        </a:spcBef>
                        <a:spcAft>
                          <a:spcPts val="0"/>
                        </a:spcAft>
                      </a:pPr>
                      <a:r>
                        <a:rPr lang="sr-Cyrl-CS" sz="400">
                          <a:effectLst/>
                        </a:rPr>
                        <a:t>Адреса</a:t>
                      </a:r>
                      <a:r>
                        <a:rPr lang="sr-Latn-CS" sz="400">
                          <a:effectLst/>
                        </a:rPr>
                        <a:t> – Address</a:t>
                      </a:r>
                      <a:endParaRPr lang="en-US" sz="600">
                        <a:effectLst/>
                      </a:endParaRPr>
                    </a:p>
                    <a:p>
                      <a:pPr marL="0" marR="0">
                        <a:spcBef>
                          <a:spcPts val="0"/>
                        </a:spcBef>
                        <a:spcAft>
                          <a:spcPts val="0"/>
                        </a:spcAft>
                      </a:pPr>
                      <a:r>
                        <a:rPr lang="sr-Latn-CS" sz="400">
                          <a:effectLst/>
                        </a:rPr>
                        <a:t>____________________________________________________</a:t>
                      </a:r>
                      <a:endParaRPr lang="en-US" sz="600">
                        <a:effectLst/>
                      </a:endParaRPr>
                    </a:p>
                    <a:p>
                      <a:pPr marL="0" marR="0">
                        <a:spcBef>
                          <a:spcPts val="0"/>
                        </a:spcBef>
                        <a:spcAft>
                          <a:spcPts val="0"/>
                        </a:spcAft>
                      </a:pPr>
                      <a:r>
                        <a:rPr lang="sr-Cyrl-CS" sz="400">
                          <a:effectLst/>
                        </a:rPr>
                        <a:t>Град </a:t>
                      </a:r>
                      <a:r>
                        <a:rPr lang="sr-Latn-CS" sz="400">
                          <a:effectLst/>
                        </a:rPr>
                        <a:t>– City</a:t>
                      </a:r>
                      <a:r>
                        <a:rPr lang="sr-Cyrl-CS" sz="400">
                          <a:effectLst/>
                        </a:rPr>
                        <a:t>                                  Поштански бр</a:t>
                      </a:r>
                      <a:r>
                        <a:rPr lang="sr-Latn-CS" sz="400">
                          <a:effectLst/>
                        </a:rPr>
                        <a:t>. </a:t>
                      </a:r>
                      <a:r>
                        <a:rPr lang="sr-Cyrl-CS" sz="400">
                          <a:effectLst/>
                        </a:rPr>
                        <a:t>- </a:t>
                      </a:r>
                      <a:r>
                        <a:rPr lang="sr-Latn-CS" sz="400">
                          <a:effectLst/>
                        </a:rPr>
                        <a:t>Post.code</a:t>
                      </a:r>
                      <a:endParaRPr lang="en-US" sz="600">
                        <a:effectLst/>
                      </a:endParaRPr>
                    </a:p>
                    <a:p>
                      <a:pPr marL="0" marR="0">
                        <a:spcBef>
                          <a:spcPts val="0"/>
                        </a:spcBef>
                        <a:spcAft>
                          <a:spcPts val="0"/>
                        </a:spcAft>
                      </a:pPr>
                      <a:r>
                        <a:rPr lang="sr-Latn-CS" sz="400">
                          <a:effectLst/>
                        </a:rPr>
                        <a:t>____________________________________________________</a:t>
                      </a:r>
                      <a:endParaRPr lang="en-US" sz="600">
                        <a:effectLst/>
                      </a:endParaRPr>
                    </a:p>
                    <a:p>
                      <a:pPr marL="0" marR="0">
                        <a:spcBef>
                          <a:spcPts val="0"/>
                        </a:spcBef>
                        <a:spcAft>
                          <a:spcPts val="0"/>
                        </a:spcAft>
                      </a:pPr>
                      <a:r>
                        <a:rPr lang="sr-Cyrl-CS" sz="400">
                          <a:effectLst/>
                        </a:rPr>
                        <a:t>Држава – </a:t>
                      </a:r>
                      <a:r>
                        <a:rPr lang="sr-Latn-CS" sz="400">
                          <a:effectLst/>
                        </a:rPr>
                        <a:t>State</a:t>
                      </a:r>
                      <a:endParaRPr lang="en-US" sz="600">
                        <a:effectLst/>
                        <a:latin typeface="Times New Roman" panose="02020603050405020304" pitchFamily="18" charset="0"/>
                        <a:ea typeface="Times New Roman" panose="02020603050405020304" pitchFamily="18" charset="0"/>
                      </a:endParaRPr>
                    </a:p>
                  </a:txBody>
                  <a:tcPr marL="32431" marR="32431" marT="0" marB="0"/>
                </a:tc>
                <a:tc gridSpan="2">
                  <a:txBody>
                    <a:bodyPr/>
                    <a:lstStyle/>
                    <a:p>
                      <a:pPr marL="0" marR="0">
                        <a:spcBef>
                          <a:spcPts val="0"/>
                        </a:spcBef>
                        <a:spcAft>
                          <a:spcPts val="0"/>
                        </a:spcAft>
                      </a:pPr>
                      <a:r>
                        <a:rPr lang="sr-Cyrl-CS" sz="400">
                          <a:effectLst/>
                        </a:rPr>
                        <a:t>4. ИЗВОЗНИК </a:t>
                      </a:r>
                      <a:r>
                        <a:rPr lang="sr-Latn-CS" sz="400">
                          <a:effectLst/>
                        </a:rPr>
                        <a:t>– EXPORTER</a:t>
                      </a:r>
                      <a:endParaRPr lang="en-US" sz="600">
                        <a:effectLst/>
                      </a:endParaRPr>
                    </a:p>
                    <a:p>
                      <a:pPr marL="0" marR="0">
                        <a:spcBef>
                          <a:spcPts val="0"/>
                        </a:spcBef>
                        <a:spcAft>
                          <a:spcPts val="0"/>
                        </a:spcAft>
                      </a:pPr>
                      <a:r>
                        <a:rPr lang="sr-Latn-CS" sz="400">
                          <a:effectLst/>
                        </a:rPr>
                        <a:t>_____________________________________________________</a:t>
                      </a:r>
                      <a:endParaRPr lang="en-US" sz="600">
                        <a:effectLst/>
                      </a:endParaRPr>
                    </a:p>
                    <a:p>
                      <a:pPr marL="0" marR="0">
                        <a:spcBef>
                          <a:spcPts val="0"/>
                        </a:spcBef>
                        <a:spcAft>
                          <a:spcPts val="0"/>
                        </a:spcAft>
                      </a:pPr>
                      <a:r>
                        <a:rPr lang="sr-Cyrl-CS" sz="400">
                          <a:effectLst/>
                        </a:rPr>
                        <a:t>Пословно име </a:t>
                      </a:r>
                      <a:r>
                        <a:rPr lang="sr-Latn-CS" sz="400">
                          <a:effectLst/>
                        </a:rPr>
                        <a:t>– Name</a:t>
                      </a:r>
                      <a:endParaRPr lang="en-US" sz="600">
                        <a:effectLst/>
                      </a:endParaRPr>
                    </a:p>
                    <a:p>
                      <a:pPr marL="0" marR="0">
                        <a:spcBef>
                          <a:spcPts val="0"/>
                        </a:spcBef>
                        <a:spcAft>
                          <a:spcPts val="0"/>
                        </a:spcAft>
                      </a:pPr>
                      <a:r>
                        <a:rPr lang="sr-Latn-CS" sz="400">
                          <a:effectLst/>
                        </a:rPr>
                        <a:t>_____________________________________________________</a:t>
                      </a:r>
                      <a:endParaRPr lang="en-US" sz="600">
                        <a:effectLst/>
                      </a:endParaRPr>
                    </a:p>
                    <a:p>
                      <a:pPr marL="0" marR="0">
                        <a:spcBef>
                          <a:spcPts val="0"/>
                        </a:spcBef>
                        <a:spcAft>
                          <a:spcPts val="0"/>
                        </a:spcAft>
                      </a:pPr>
                      <a:r>
                        <a:rPr lang="sr-Cyrl-CS" sz="400">
                          <a:effectLst/>
                        </a:rPr>
                        <a:t>Адреса</a:t>
                      </a:r>
                      <a:r>
                        <a:rPr lang="sr-Latn-CS" sz="400">
                          <a:effectLst/>
                        </a:rPr>
                        <a:t> – Address</a:t>
                      </a:r>
                      <a:endParaRPr lang="en-US" sz="600">
                        <a:effectLst/>
                      </a:endParaRPr>
                    </a:p>
                    <a:p>
                      <a:pPr marL="0" marR="0">
                        <a:spcBef>
                          <a:spcPts val="0"/>
                        </a:spcBef>
                        <a:spcAft>
                          <a:spcPts val="0"/>
                        </a:spcAft>
                      </a:pPr>
                      <a:r>
                        <a:rPr lang="sr-Latn-CS" sz="400">
                          <a:effectLst/>
                        </a:rPr>
                        <a:t>_____________________________________________________</a:t>
                      </a:r>
                      <a:endParaRPr lang="en-US" sz="600">
                        <a:effectLst/>
                      </a:endParaRPr>
                    </a:p>
                    <a:p>
                      <a:pPr marL="0" marR="0">
                        <a:spcBef>
                          <a:spcPts val="0"/>
                        </a:spcBef>
                        <a:spcAft>
                          <a:spcPts val="0"/>
                        </a:spcAft>
                      </a:pPr>
                      <a:r>
                        <a:rPr lang="sr-Cyrl-CS" sz="400">
                          <a:effectLst/>
                        </a:rPr>
                        <a:t>Град</a:t>
                      </a:r>
                      <a:r>
                        <a:rPr lang="sr-Latn-CS" sz="400">
                          <a:effectLst/>
                        </a:rPr>
                        <a:t> – City</a:t>
                      </a:r>
                      <a:r>
                        <a:rPr lang="sr-Cyrl-CS" sz="400">
                          <a:effectLst/>
                        </a:rPr>
                        <a:t>                                  Поштански бр. - </a:t>
                      </a:r>
                      <a:r>
                        <a:rPr lang="sr-Latn-CS" sz="400">
                          <a:effectLst/>
                        </a:rPr>
                        <a:t>Post.code</a:t>
                      </a:r>
                      <a:endParaRPr lang="en-US" sz="600">
                        <a:effectLst/>
                      </a:endParaRPr>
                    </a:p>
                    <a:p>
                      <a:pPr marL="0" marR="0">
                        <a:spcBef>
                          <a:spcPts val="0"/>
                        </a:spcBef>
                        <a:spcAft>
                          <a:spcPts val="0"/>
                        </a:spcAft>
                      </a:pPr>
                      <a:r>
                        <a:rPr lang="sr-Latn-CS" sz="400">
                          <a:effectLst/>
                        </a:rPr>
                        <a:t>____________________________________________________</a:t>
                      </a:r>
                      <a:endParaRPr lang="en-US" sz="600">
                        <a:effectLst/>
                      </a:endParaRPr>
                    </a:p>
                    <a:p>
                      <a:pPr marL="0" marR="0">
                        <a:spcBef>
                          <a:spcPts val="0"/>
                        </a:spcBef>
                        <a:spcAft>
                          <a:spcPts val="0"/>
                        </a:spcAft>
                      </a:pPr>
                      <a:r>
                        <a:rPr lang="sr-Cyrl-CS" sz="400">
                          <a:effectLst/>
                        </a:rPr>
                        <a:t>Држава – </a:t>
                      </a:r>
                      <a:r>
                        <a:rPr lang="sr-Latn-CS" sz="400">
                          <a:effectLst/>
                        </a:rPr>
                        <a:t>State</a:t>
                      </a:r>
                      <a:endParaRPr lang="en-US" sz="600">
                        <a:effectLst/>
                        <a:latin typeface="Times New Roman" panose="02020603050405020304" pitchFamily="18" charset="0"/>
                        <a:ea typeface="Times New Roman" panose="02020603050405020304" pitchFamily="18" charset="0"/>
                      </a:endParaRPr>
                    </a:p>
                  </a:txBody>
                  <a:tcPr marL="32431" marR="32431" marT="0" marB="0"/>
                </a:tc>
                <a:tc hMerge="1">
                  <a:txBody>
                    <a:bodyPr/>
                    <a:lstStyle/>
                    <a:p>
                      <a:endParaRPr lang="en-US"/>
                    </a:p>
                  </a:txBody>
                  <a:tcPr/>
                </a:tc>
              </a:tr>
              <a:tr h="648625">
                <a:tc>
                  <a:txBody>
                    <a:bodyPr/>
                    <a:lstStyle/>
                    <a:p>
                      <a:pPr marL="0" marR="0">
                        <a:spcBef>
                          <a:spcPts val="0"/>
                        </a:spcBef>
                        <a:spcAft>
                          <a:spcPts val="0"/>
                        </a:spcAft>
                      </a:pPr>
                      <a:r>
                        <a:rPr lang="sr-Cyrl-CS" sz="400">
                          <a:effectLst/>
                        </a:rPr>
                        <a:t>5. КРАЈЊИ КОРИСНИК</a:t>
                      </a:r>
                      <a:r>
                        <a:rPr lang="sr-Latn-CS" sz="400">
                          <a:effectLst/>
                        </a:rPr>
                        <a:t> – ULTIMATE CONSIGNEE</a:t>
                      </a:r>
                      <a:endParaRPr lang="en-US" sz="600">
                        <a:effectLst/>
                      </a:endParaRPr>
                    </a:p>
                    <a:p>
                      <a:pPr marL="0" marR="0">
                        <a:spcBef>
                          <a:spcPts val="0"/>
                        </a:spcBef>
                        <a:spcAft>
                          <a:spcPts val="0"/>
                        </a:spcAft>
                      </a:pPr>
                      <a:r>
                        <a:rPr lang="sr-Latn-CS" sz="400">
                          <a:effectLst/>
                        </a:rPr>
                        <a:t>____________________________________________________</a:t>
                      </a:r>
                      <a:endParaRPr lang="en-US" sz="600">
                        <a:effectLst/>
                      </a:endParaRPr>
                    </a:p>
                    <a:p>
                      <a:pPr marL="0" marR="0">
                        <a:spcBef>
                          <a:spcPts val="0"/>
                        </a:spcBef>
                        <a:spcAft>
                          <a:spcPts val="0"/>
                        </a:spcAft>
                      </a:pPr>
                      <a:r>
                        <a:rPr lang="sr-Cyrl-CS" sz="400">
                          <a:effectLst/>
                        </a:rPr>
                        <a:t>Пословно име </a:t>
                      </a:r>
                      <a:r>
                        <a:rPr lang="sr-Latn-CS" sz="400">
                          <a:effectLst/>
                        </a:rPr>
                        <a:t>– Name</a:t>
                      </a:r>
                      <a:endParaRPr lang="en-US" sz="600">
                        <a:effectLst/>
                      </a:endParaRPr>
                    </a:p>
                    <a:p>
                      <a:pPr marL="0" marR="0">
                        <a:spcBef>
                          <a:spcPts val="0"/>
                        </a:spcBef>
                        <a:spcAft>
                          <a:spcPts val="0"/>
                        </a:spcAft>
                      </a:pPr>
                      <a:r>
                        <a:rPr lang="sr-Latn-CS" sz="400">
                          <a:effectLst/>
                        </a:rPr>
                        <a:t>____________________________________________________</a:t>
                      </a:r>
                      <a:endParaRPr lang="en-US" sz="600">
                        <a:effectLst/>
                      </a:endParaRPr>
                    </a:p>
                    <a:p>
                      <a:pPr marL="0" marR="0">
                        <a:spcBef>
                          <a:spcPts val="0"/>
                        </a:spcBef>
                        <a:spcAft>
                          <a:spcPts val="0"/>
                        </a:spcAft>
                      </a:pPr>
                      <a:r>
                        <a:rPr lang="sr-Cyrl-CS" sz="400">
                          <a:effectLst/>
                        </a:rPr>
                        <a:t>Адреса</a:t>
                      </a:r>
                      <a:r>
                        <a:rPr lang="sr-Latn-CS" sz="400">
                          <a:effectLst/>
                        </a:rPr>
                        <a:t> – Address</a:t>
                      </a:r>
                      <a:endParaRPr lang="en-US" sz="600">
                        <a:effectLst/>
                      </a:endParaRPr>
                    </a:p>
                    <a:p>
                      <a:pPr marL="0" marR="0">
                        <a:spcBef>
                          <a:spcPts val="0"/>
                        </a:spcBef>
                        <a:spcAft>
                          <a:spcPts val="0"/>
                        </a:spcAft>
                      </a:pPr>
                      <a:r>
                        <a:rPr lang="sr-Latn-CS" sz="400">
                          <a:effectLst/>
                        </a:rPr>
                        <a:t>____________________________________________________</a:t>
                      </a:r>
                      <a:endParaRPr lang="en-US" sz="600">
                        <a:effectLst/>
                      </a:endParaRPr>
                    </a:p>
                    <a:p>
                      <a:pPr marL="0" marR="0">
                        <a:spcBef>
                          <a:spcPts val="0"/>
                        </a:spcBef>
                        <a:spcAft>
                          <a:spcPts val="0"/>
                        </a:spcAft>
                      </a:pPr>
                      <a:r>
                        <a:rPr lang="sr-Cyrl-CS" sz="400">
                          <a:effectLst/>
                        </a:rPr>
                        <a:t>Град</a:t>
                      </a:r>
                      <a:r>
                        <a:rPr lang="sr-Latn-CS" sz="400">
                          <a:effectLst/>
                        </a:rPr>
                        <a:t> – City</a:t>
                      </a:r>
                      <a:r>
                        <a:rPr lang="sr-Cyrl-CS" sz="400">
                          <a:effectLst/>
                        </a:rPr>
                        <a:t>                                  Поштански бр. - </a:t>
                      </a:r>
                      <a:r>
                        <a:rPr lang="sr-Latn-CS" sz="400">
                          <a:effectLst/>
                        </a:rPr>
                        <a:t>Post.code</a:t>
                      </a:r>
                      <a:endParaRPr lang="en-US" sz="600">
                        <a:effectLst/>
                      </a:endParaRPr>
                    </a:p>
                    <a:p>
                      <a:pPr marL="0" marR="0">
                        <a:spcBef>
                          <a:spcPts val="0"/>
                        </a:spcBef>
                        <a:spcAft>
                          <a:spcPts val="0"/>
                        </a:spcAft>
                      </a:pPr>
                      <a:r>
                        <a:rPr lang="sr-Latn-CS" sz="400">
                          <a:effectLst/>
                        </a:rPr>
                        <a:t>____________________________________________________</a:t>
                      </a:r>
                      <a:endParaRPr lang="en-US" sz="600">
                        <a:effectLst/>
                      </a:endParaRPr>
                    </a:p>
                    <a:p>
                      <a:pPr marL="0" marR="0">
                        <a:spcBef>
                          <a:spcPts val="0"/>
                        </a:spcBef>
                        <a:spcAft>
                          <a:spcPts val="0"/>
                        </a:spcAft>
                      </a:pPr>
                      <a:r>
                        <a:rPr lang="sr-Cyrl-CS" sz="400">
                          <a:effectLst/>
                        </a:rPr>
                        <a:t>Држава – </a:t>
                      </a:r>
                      <a:r>
                        <a:rPr lang="sr-Latn-CS" sz="400">
                          <a:effectLst/>
                        </a:rPr>
                        <a:t>State</a:t>
                      </a:r>
                      <a:endParaRPr lang="en-US" sz="600">
                        <a:effectLst/>
                      </a:endParaRPr>
                    </a:p>
                    <a:p>
                      <a:pPr marL="0" marR="0">
                        <a:spcBef>
                          <a:spcPts val="0"/>
                        </a:spcBef>
                        <a:spcAft>
                          <a:spcPts val="0"/>
                        </a:spcAft>
                      </a:pPr>
                      <a:r>
                        <a:rPr lang="sr-Latn-CS" sz="400">
                          <a:effectLst/>
                        </a:rPr>
                        <a:t> </a:t>
                      </a:r>
                      <a:endParaRPr lang="en-US" sz="600">
                        <a:effectLst/>
                        <a:latin typeface="Times New Roman" panose="02020603050405020304" pitchFamily="18" charset="0"/>
                        <a:ea typeface="Times New Roman" panose="02020603050405020304" pitchFamily="18" charset="0"/>
                      </a:endParaRPr>
                    </a:p>
                  </a:txBody>
                  <a:tcPr marL="32431" marR="32431" marT="0" marB="0"/>
                </a:tc>
                <a:tc gridSpan="2">
                  <a:txBody>
                    <a:bodyPr/>
                    <a:lstStyle/>
                    <a:p>
                      <a:pPr marL="0" marR="0">
                        <a:spcBef>
                          <a:spcPts val="0"/>
                        </a:spcBef>
                        <a:spcAft>
                          <a:spcPts val="0"/>
                        </a:spcAft>
                      </a:pPr>
                      <a:r>
                        <a:rPr lang="sr-Cyrl-CS" sz="400" dirty="0">
                          <a:effectLst/>
                        </a:rPr>
                        <a:t>6. Намена увоза</a:t>
                      </a:r>
                      <a:endParaRPr lang="en-US" sz="600" dirty="0">
                        <a:effectLst/>
                      </a:endParaRPr>
                    </a:p>
                    <a:p>
                      <a:pPr marL="0" marR="0">
                        <a:spcBef>
                          <a:spcPts val="0"/>
                        </a:spcBef>
                        <a:spcAft>
                          <a:spcPts val="0"/>
                        </a:spcAft>
                      </a:pPr>
                      <a:r>
                        <a:rPr lang="sr-Latn-CS" sz="400" dirty="0">
                          <a:effectLst/>
                        </a:rPr>
                        <a:t>Purpose of Import</a:t>
                      </a:r>
                      <a:endParaRPr lang="en-US" sz="600" dirty="0">
                        <a:effectLst/>
                      </a:endParaRPr>
                    </a:p>
                    <a:p>
                      <a:pPr marL="0" marR="0">
                        <a:spcBef>
                          <a:spcPts val="0"/>
                        </a:spcBef>
                        <a:spcAft>
                          <a:spcPts val="0"/>
                        </a:spcAft>
                      </a:pPr>
                      <a:r>
                        <a:rPr lang="sr-Latn-CS" sz="400" dirty="0">
                          <a:effectLst/>
                        </a:rPr>
                        <a:t> </a:t>
                      </a:r>
                      <a:endParaRPr lang="en-US" sz="600" dirty="0">
                        <a:effectLst/>
                      </a:endParaRPr>
                    </a:p>
                    <a:p>
                      <a:pPr marL="0" marR="0">
                        <a:spcBef>
                          <a:spcPts val="0"/>
                        </a:spcBef>
                        <a:spcAft>
                          <a:spcPts val="0"/>
                        </a:spcAft>
                      </a:pPr>
                      <a:r>
                        <a:rPr lang="sr-Latn-CS" sz="400" dirty="0">
                          <a:effectLst/>
                        </a:rPr>
                        <a:t> </a:t>
                      </a:r>
                      <a:endParaRPr lang="en-US" sz="600" dirty="0">
                        <a:effectLst/>
                        <a:latin typeface="Times New Roman" panose="02020603050405020304" pitchFamily="18" charset="0"/>
                        <a:ea typeface="Times New Roman" panose="02020603050405020304" pitchFamily="18" charset="0"/>
                      </a:endParaRPr>
                    </a:p>
                  </a:txBody>
                  <a:tcPr marL="32431" marR="32431" marT="0" marB="0"/>
                </a:tc>
                <a:tc hMerge="1">
                  <a:txBody>
                    <a:bodyPr/>
                    <a:lstStyle/>
                    <a:p>
                      <a:endParaRPr lang="en-US"/>
                    </a:p>
                  </a:txBody>
                  <a:tcPr/>
                </a:tc>
              </a:tr>
              <a:tr h="194588">
                <a:tc>
                  <a:txBody>
                    <a:bodyPr/>
                    <a:lstStyle/>
                    <a:p>
                      <a:pPr marL="0" marR="0">
                        <a:spcBef>
                          <a:spcPts val="0"/>
                        </a:spcBef>
                        <a:spcAft>
                          <a:spcPts val="0"/>
                        </a:spcAft>
                      </a:pPr>
                      <a:r>
                        <a:rPr lang="sr-Latn-CS" sz="400">
                          <a:effectLst/>
                        </a:rPr>
                        <a:t>7. </a:t>
                      </a:r>
                      <a:r>
                        <a:rPr lang="sr-Cyrl-CS" sz="400">
                          <a:effectLst/>
                        </a:rPr>
                        <a:t>Опис робе</a:t>
                      </a:r>
                      <a:endParaRPr lang="en-US" sz="600">
                        <a:effectLst/>
                      </a:endParaRPr>
                    </a:p>
                    <a:p>
                      <a:pPr marL="0" marR="0">
                        <a:spcBef>
                          <a:spcPts val="0"/>
                        </a:spcBef>
                        <a:spcAft>
                          <a:spcPts val="0"/>
                        </a:spcAft>
                      </a:pPr>
                      <a:r>
                        <a:rPr lang="sr-Latn-CS" sz="400">
                          <a:effectLst/>
                        </a:rPr>
                        <a:t>Description of the Goods</a:t>
                      </a:r>
                      <a:endParaRPr lang="en-US" sz="600">
                        <a:effectLst/>
                        <a:latin typeface="Times New Roman" panose="02020603050405020304" pitchFamily="18" charset="0"/>
                        <a:ea typeface="Times New Roman" panose="02020603050405020304" pitchFamily="18" charset="0"/>
                      </a:endParaRPr>
                    </a:p>
                  </a:txBody>
                  <a:tcPr marL="32431" marR="32431" marT="0" marB="0"/>
                </a:tc>
                <a:tc>
                  <a:txBody>
                    <a:bodyPr/>
                    <a:lstStyle/>
                    <a:p>
                      <a:pPr marL="0" marR="0">
                        <a:spcBef>
                          <a:spcPts val="0"/>
                        </a:spcBef>
                        <a:spcAft>
                          <a:spcPts val="0"/>
                        </a:spcAft>
                      </a:pPr>
                      <a:r>
                        <a:rPr lang="sr-Latn-CS" sz="400">
                          <a:effectLst/>
                        </a:rPr>
                        <a:t>8</a:t>
                      </a:r>
                      <a:r>
                        <a:rPr lang="sr-Cyrl-CS" sz="400">
                          <a:effectLst/>
                        </a:rPr>
                        <a:t>. Број из Националне контролне листе</a:t>
                      </a:r>
                      <a:endParaRPr lang="en-US" sz="600">
                        <a:effectLst/>
                      </a:endParaRPr>
                    </a:p>
                    <a:p>
                      <a:pPr marL="0" marR="0">
                        <a:spcBef>
                          <a:spcPts val="0"/>
                        </a:spcBef>
                        <a:spcAft>
                          <a:spcPts val="0"/>
                        </a:spcAft>
                      </a:pPr>
                      <a:r>
                        <a:rPr lang="sr-Latn-CS" sz="400">
                          <a:effectLst/>
                        </a:rPr>
                        <a:t>National Contol List Code     </a:t>
                      </a:r>
                      <a:endParaRPr lang="en-US" sz="600">
                        <a:effectLst/>
                        <a:latin typeface="Times New Roman" panose="02020603050405020304" pitchFamily="18" charset="0"/>
                        <a:ea typeface="Times New Roman" panose="02020603050405020304" pitchFamily="18" charset="0"/>
                      </a:endParaRPr>
                    </a:p>
                  </a:txBody>
                  <a:tcPr marL="32431" marR="32431" marT="0" marB="0"/>
                </a:tc>
                <a:tc>
                  <a:txBody>
                    <a:bodyPr/>
                    <a:lstStyle/>
                    <a:p>
                      <a:pPr marL="0" marR="0">
                        <a:spcBef>
                          <a:spcPts val="0"/>
                        </a:spcBef>
                        <a:spcAft>
                          <a:spcPts val="0"/>
                        </a:spcAft>
                      </a:pPr>
                      <a:r>
                        <a:rPr lang="sr-Latn-CS" sz="400">
                          <a:effectLst/>
                        </a:rPr>
                        <a:t>9.</a:t>
                      </a:r>
                      <a:r>
                        <a:rPr lang="sr-Cyrl-CS" sz="400">
                          <a:effectLst/>
                        </a:rPr>
                        <a:t> Количина </a:t>
                      </a:r>
                      <a:endParaRPr lang="en-US" sz="600">
                        <a:effectLst/>
                      </a:endParaRPr>
                    </a:p>
                    <a:p>
                      <a:pPr marL="0" marR="0">
                        <a:spcBef>
                          <a:spcPts val="0"/>
                        </a:spcBef>
                        <a:spcAft>
                          <a:spcPts val="0"/>
                        </a:spcAft>
                      </a:pPr>
                      <a:r>
                        <a:rPr lang="sr-Latn-CS" sz="400">
                          <a:effectLst/>
                        </a:rPr>
                        <a:t>Quantity</a:t>
                      </a:r>
                      <a:endParaRPr lang="en-US" sz="600">
                        <a:effectLst/>
                        <a:latin typeface="Times New Roman" panose="02020603050405020304" pitchFamily="18" charset="0"/>
                        <a:ea typeface="Times New Roman" panose="02020603050405020304" pitchFamily="18" charset="0"/>
                      </a:endParaRPr>
                    </a:p>
                  </a:txBody>
                  <a:tcPr marL="32431" marR="32431" marT="0" marB="0"/>
                </a:tc>
              </a:tr>
              <a:tr h="648625">
                <a:tc>
                  <a:txBody>
                    <a:bodyPr/>
                    <a:lstStyle/>
                    <a:p>
                      <a:pPr marL="0" marR="0">
                        <a:spcBef>
                          <a:spcPts val="0"/>
                        </a:spcBef>
                        <a:spcAft>
                          <a:spcPts val="0"/>
                        </a:spcAft>
                      </a:pPr>
                      <a:r>
                        <a:rPr lang="sr-Latn-CS" sz="400">
                          <a:effectLst/>
                        </a:rPr>
                        <a:t> </a:t>
                      </a:r>
                      <a:endParaRPr lang="en-US" sz="600">
                        <a:effectLst/>
                      </a:endParaRPr>
                    </a:p>
                    <a:p>
                      <a:pPr marL="0" marR="0">
                        <a:spcBef>
                          <a:spcPts val="0"/>
                        </a:spcBef>
                        <a:spcAft>
                          <a:spcPts val="0"/>
                        </a:spcAft>
                      </a:pPr>
                      <a:r>
                        <a:rPr lang="sr-Latn-CS" sz="400">
                          <a:effectLst/>
                        </a:rPr>
                        <a:t> </a:t>
                      </a:r>
                      <a:endParaRPr lang="en-US" sz="600">
                        <a:effectLst/>
                      </a:endParaRPr>
                    </a:p>
                    <a:p>
                      <a:pPr marL="0" marR="0">
                        <a:spcBef>
                          <a:spcPts val="0"/>
                        </a:spcBef>
                        <a:spcAft>
                          <a:spcPts val="0"/>
                        </a:spcAft>
                      </a:pPr>
                      <a:r>
                        <a:rPr lang="sr-Latn-CS" sz="400">
                          <a:effectLst/>
                        </a:rPr>
                        <a:t> </a:t>
                      </a:r>
                      <a:endParaRPr lang="en-US" sz="600">
                        <a:effectLst/>
                      </a:endParaRPr>
                    </a:p>
                    <a:p>
                      <a:pPr marL="0" marR="0">
                        <a:spcBef>
                          <a:spcPts val="0"/>
                        </a:spcBef>
                        <a:spcAft>
                          <a:spcPts val="0"/>
                        </a:spcAft>
                      </a:pPr>
                      <a:r>
                        <a:rPr lang="sr-Latn-CS" sz="400">
                          <a:effectLst/>
                        </a:rPr>
                        <a:t> </a:t>
                      </a:r>
                      <a:endParaRPr lang="en-US" sz="600">
                        <a:effectLst/>
                      </a:endParaRPr>
                    </a:p>
                    <a:p>
                      <a:pPr marL="0" marR="0">
                        <a:spcBef>
                          <a:spcPts val="0"/>
                        </a:spcBef>
                        <a:spcAft>
                          <a:spcPts val="0"/>
                        </a:spcAft>
                      </a:pPr>
                      <a:r>
                        <a:rPr lang="sr-Latn-CS" sz="400">
                          <a:effectLst/>
                        </a:rPr>
                        <a:t> </a:t>
                      </a:r>
                      <a:endParaRPr lang="en-US" sz="600">
                        <a:effectLst/>
                      </a:endParaRPr>
                    </a:p>
                    <a:p>
                      <a:pPr marL="0" marR="0">
                        <a:spcBef>
                          <a:spcPts val="0"/>
                        </a:spcBef>
                        <a:spcAft>
                          <a:spcPts val="0"/>
                        </a:spcAft>
                      </a:pPr>
                      <a:r>
                        <a:rPr lang="sr-Latn-CS" sz="400">
                          <a:effectLst/>
                        </a:rPr>
                        <a:t> </a:t>
                      </a:r>
                      <a:endParaRPr lang="en-US" sz="600">
                        <a:effectLst/>
                      </a:endParaRPr>
                    </a:p>
                    <a:p>
                      <a:pPr marL="0" marR="0">
                        <a:spcBef>
                          <a:spcPts val="0"/>
                        </a:spcBef>
                        <a:spcAft>
                          <a:spcPts val="0"/>
                        </a:spcAft>
                      </a:pPr>
                      <a:r>
                        <a:rPr lang="sr-Latn-CS" sz="400">
                          <a:effectLst/>
                        </a:rPr>
                        <a:t> </a:t>
                      </a:r>
                      <a:endParaRPr lang="en-US" sz="600">
                        <a:effectLst/>
                      </a:endParaRPr>
                    </a:p>
                    <a:p>
                      <a:pPr marL="0" marR="0">
                        <a:spcBef>
                          <a:spcPts val="0"/>
                        </a:spcBef>
                        <a:spcAft>
                          <a:spcPts val="0"/>
                        </a:spcAft>
                      </a:pPr>
                      <a:r>
                        <a:rPr lang="sr-Latn-CS" sz="400">
                          <a:effectLst/>
                        </a:rPr>
                        <a:t> </a:t>
                      </a:r>
                      <a:endParaRPr lang="en-US" sz="600">
                        <a:effectLst/>
                      </a:endParaRPr>
                    </a:p>
                    <a:p>
                      <a:pPr marL="0" marR="0">
                        <a:spcBef>
                          <a:spcPts val="0"/>
                        </a:spcBef>
                        <a:spcAft>
                          <a:spcPts val="0"/>
                        </a:spcAft>
                      </a:pPr>
                      <a:r>
                        <a:rPr lang="sr-Cyrl-CS" sz="400">
                          <a:effectLst/>
                        </a:rPr>
                        <a:t>* наставак у Анексу (ако постоји) бр. </a:t>
                      </a:r>
                      <a:endParaRPr lang="en-US" sz="600">
                        <a:effectLst/>
                      </a:endParaRPr>
                    </a:p>
                    <a:p>
                      <a:pPr marL="0" marR="0">
                        <a:spcBef>
                          <a:spcPts val="0"/>
                        </a:spcBef>
                        <a:spcAft>
                          <a:spcPts val="0"/>
                        </a:spcAft>
                      </a:pPr>
                      <a:r>
                        <a:rPr lang="sr-Latn-CS" sz="400">
                          <a:effectLst/>
                        </a:rPr>
                        <a:t>Continue in Annex (if applicable) N</a:t>
                      </a:r>
                      <a:r>
                        <a:rPr lang="sr-Latn-CS" sz="400" u="sng" baseline="30000">
                          <a:effectLst/>
                        </a:rPr>
                        <a:t>o</a:t>
                      </a:r>
                      <a:endParaRPr lang="en-US" sz="600">
                        <a:effectLst/>
                        <a:latin typeface="Times New Roman" panose="02020603050405020304" pitchFamily="18" charset="0"/>
                        <a:ea typeface="Times New Roman" panose="02020603050405020304" pitchFamily="18" charset="0"/>
                      </a:endParaRPr>
                    </a:p>
                  </a:txBody>
                  <a:tcPr marL="32431" marR="32431" marT="0" marB="0"/>
                </a:tc>
                <a:tc>
                  <a:txBody>
                    <a:bodyPr/>
                    <a:lstStyle/>
                    <a:p>
                      <a:pPr marL="0" marR="0">
                        <a:spcBef>
                          <a:spcPts val="0"/>
                        </a:spcBef>
                        <a:spcAft>
                          <a:spcPts val="0"/>
                        </a:spcAft>
                      </a:pPr>
                      <a:r>
                        <a:rPr lang="sr-Cyrl-CS" sz="400">
                          <a:effectLst/>
                        </a:rPr>
                        <a:t> </a:t>
                      </a:r>
                      <a:endParaRPr lang="en-US" sz="600">
                        <a:effectLst/>
                        <a:latin typeface="Times New Roman" panose="02020603050405020304" pitchFamily="18" charset="0"/>
                        <a:ea typeface="Times New Roman" panose="02020603050405020304" pitchFamily="18" charset="0"/>
                      </a:endParaRPr>
                    </a:p>
                  </a:txBody>
                  <a:tcPr marL="32431" marR="32431" marT="0" marB="0"/>
                </a:tc>
                <a:tc>
                  <a:txBody>
                    <a:bodyPr/>
                    <a:lstStyle/>
                    <a:p>
                      <a:pPr marL="0" marR="0">
                        <a:spcBef>
                          <a:spcPts val="0"/>
                        </a:spcBef>
                        <a:spcAft>
                          <a:spcPts val="0"/>
                        </a:spcAft>
                      </a:pPr>
                      <a:r>
                        <a:rPr lang="sr-Cyrl-CS" sz="400">
                          <a:effectLst/>
                        </a:rPr>
                        <a:t> </a:t>
                      </a:r>
                      <a:endParaRPr lang="en-US" sz="600">
                        <a:effectLst/>
                        <a:latin typeface="Times New Roman" panose="02020603050405020304" pitchFamily="18" charset="0"/>
                        <a:ea typeface="Times New Roman" panose="02020603050405020304" pitchFamily="18" charset="0"/>
                      </a:endParaRPr>
                    </a:p>
                  </a:txBody>
                  <a:tcPr marL="32431" marR="32431" marT="0" marB="0"/>
                </a:tc>
              </a:tr>
              <a:tr h="648625">
                <a:tc gridSpan="3">
                  <a:txBody>
                    <a:bodyPr/>
                    <a:lstStyle/>
                    <a:p>
                      <a:pPr marL="0" marR="0" algn="just">
                        <a:spcBef>
                          <a:spcPts val="0"/>
                        </a:spcBef>
                        <a:spcAft>
                          <a:spcPts val="0"/>
                        </a:spcAft>
                      </a:pPr>
                      <a:r>
                        <a:rPr lang="sr-Cyrl-CS" sz="400">
                          <a:effectLst/>
                        </a:rPr>
                        <a:t>Овим се потврђује да ће горе наведени увозник увести робу наведену у рубрици 7. на територију Републике Србије. Извоз ове робе на друго одредиште неће бити извршен осим уз посебну дозволу Министарства трговине</a:t>
                      </a:r>
                      <a:r>
                        <a:rPr lang="sr-Latn-CS" sz="400">
                          <a:effectLst/>
                        </a:rPr>
                        <a:t>, </a:t>
                      </a:r>
                      <a:r>
                        <a:rPr lang="sr-Cyrl-CS" sz="400">
                          <a:effectLst/>
                        </a:rPr>
                        <a:t>туризма и телекомуникација.</a:t>
                      </a:r>
                      <a:endParaRPr lang="en-US" sz="500">
                        <a:effectLst/>
                      </a:endParaRPr>
                    </a:p>
                    <a:p>
                      <a:pPr marL="0" marR="0" algn="just">
                        <a:spcBef>
                          <a:spcPts val="0"/>
                        </a:spcBef>
                        <a:spcAft>
                          <a:spcPts val="0"/>
                        </a:spcAft>
                      </a:pPr>
                      <a:r>
                        <a:rPr lang="sr-Latn-CS" sz="400">
                          <a:effectLst/>
                        </a:rPr>
                        <a:t>It is hereby certified that the above mentioned Importer intends to import the goods listed in column 7. into the teritory of the Republic of Serbia. The export of these goods to another destination will not be done except with the explicit approval of the Ministry of Trade</a:t>
                      </a:r>
                      <a:r>
                        <a:rPr lang="sr-Cyrl-CS" sz="400">
                          <a:effectLst/>
                        </a:rPr>
                        <a:t>, </a:t>
                      </a:r>
                      <a:r>
                        <a:rPr lang="sr-Latn-CS" sz="400">
                          <a:effectLst/>
                        </a:rPr>
                        <a:t>Tourism and Telecommunications.</a:t>
                      </a:r>
                      <a:endParaRPr lang="en-US" sz="500">
                        <a:effectLst/>
                      </a:endParaRPr>
                    </a:p>
                    <a:p>
                      <a:pPr marL="0" marR="0" algn="just">
                        <a:spcBef>
                          <a:spcPts val="0"/>
                        </a:spcBef>
                        <a:spcAft>
                          <a:spcPts val="0"/>
                        </a:spcAft>
                      </a:pPr>
                      <a:r>
                        <a:rPr lang="sr-Cyrl-CS" sz="400" kern="0">
                          <a:effectLst/>
                        </a:rPr>
                        <a:t>Овај документ је важећи само ако је оверен од Министарства трговине, туризма и телекомуникација. Рок важности је шест месеци од датума издавања.</a:t>
                      </a:r>
                      <a:endParaRPr lang="en-US" sz="500" kern="0">
                        <a:effectLst/>
                      </a:endParaRPr>
                    </a:p>
                    <a:p>
                      <a:pPr marL="0" marR="0" algn="just">
                        <a:spcBef>
                          <a:spcPts val="0"/>
                        </a:spcBef>
                        <a:spcAft>
                          <a:spcPts val="0"/>
                        </a:spcAft>
                      </a:pPr>
                      <a:r>
                        <a:rPr lang="sr-Cyrl-CS" sz="400">
                          <a:effectLst/>
                        </a:rPr>
                        <a:t>This document is valid only when duly authorized by </a:t>
                      </a:r>
                      <a:r>
                        <a:rPr lang="sr-Latn-CS" sz="400">
                          <a:effectLst/>
                        </a:rPr>
                        <a:t>t</a:t>
                      </a:r>
                      <a:r>
                        <a:rPr lang="sr-Cyrl-CS" sz="400">
                          <a:effectLst/>
                        </a:rPr>
                        <a:t>he Ministry of </a:t>
                      </a:r>
                      <a:r>
                        <a:rPr lang="en-US" sz="400">
                          <a:effectLst/>
                        </a:rPr>
                        <a:t>Trade, Tourism and Telecommunications</a:t>
                      </a:r>
                      <a:r>
                        <a:rPr lang="sr-Cyrl-CS" sz="400">
                          <a:effectLst/>
                        </a:rPr>
                        <a:t>. It ceases to be valid within six months from date of issue.</a:t>
                      </a:r>
                      <a:endParaRPr lang="en-US" sz="600">
                        <a:effectLst/>
                        <a:latin typeface="Times New Roman" panose="02020603050405020304" pitchFamily="18" charset="0"/>
                        <a:ea typeface="Times New Roman" panose="02020603050405020304" pitchFamily="18" charset="0"/>
                      </a:endParaRPr>
                    </a:p>
                  </a:txBody>
                  <a:tcPr marL="32431" marR="32431" marT="0" marB="0"/>
                </a:tc>
                <a:tc hMerge="1">
                  <a:txBody>
                    <a:bodyPr/>
                    <a:lstStyle/>
                    <a:p>
                      <a:endParaRPr lang="en-US"/>
                    </a:p>
                  </a:txBody>
                  <a:tcPr/>
                </a:tc>
                <a:tc hMerge="1">
                  <a:txBody>
                    <a:bodyPr/>
                    <a:lstStyle/>
                    <a:p>
                      <a:endParaRPr lang="en-US"/>
                    </a:p>
                  </a:txBody>
                  <a:tcPr/>
                </a:tc>
              </a:tr>
              <a:tr h="389175">
                <a:tc gridSpan="3">
                  <a:txBody>
                    <a:bodyPr/>
                    <a:lstStyle/>
                    <a:p>
                      <a:pPr marL="0" marR="0">
                        <a:spcBef>
                          <a:spcPts val="0"/>
                        </a:spcBef>
                        <a:spcAft>
                          <a:spcPts val="0"/>
                        </a:spcAft>
                      </a:pPr>
                      <a:r>
                        <a:rPr lang="sr-Cyrl-CS" sz="400" dirty="0">
                          <a:effectLst/>
                        </a:rPr>
                        <a:t>Увозник или крајњи корисник (уколико се разликује од увозника) </a:t>
                      </a:r>
                      <a:r>
                        <a:rPr lang="sr-Latn-CS" sz="400" dirty="0">
                          <a:effectLst/>
                        </a:rPr>
                        <a:t>– Importer or Ultimate consignee (if different from the importer)</a:t>
                      </a:r>
                      <a:endParaRPr lang="en-US" sz="600" dirty="0">
                        <a:effectLst/>
                      </a:endParaRPr>
                    </a:p>
                    <a:p>
                      <a:pPr marL="0" marR="0">
                        <a:spcBef>
                          <a:spcPts val="0"/>
                        </a:spcBef>
                        <a:spcAft>
                          <a:spcPts val="0"/>
                        </a:spcAft>
                      </a:pPr>
                      <a:r>
                        <a:rPr lang="sr-Latn-CS" sz="400" dirty="0">
                          <a:effectLst/>
                        </a:rPr>
                        <a:t>                                                                   </a:t>
                      </a:r>
                      <a:endParaRPr lang="en-US" sz="600" dirty="0">
                        <a:effectLst/>
                      </a:endParaRPr>
                    </a:p>
                    <a:p>
                      <a:pPr marL="0" marR="0">
                        <a:spcBef>
                          <a:spcPts val="0"/>
                        </a:spcBef>
                        <a:spcAft>
                          <a:spcPts val="0"/>
                        </a:spcAft>
                      </a:pPr>
                      <a:r>
                        <a:rPr lang="sr-Latn-CS" sz="400" dirty="0">
                          <a:effectLst/>
                        </a:rPr>
                        <a:t>   ........................                                    ..............................................................                   .................................................</a:t>
                      </a:r>
                      <a:endParaRPr lang="en-US" sz="600" dirty="0">
                        <a:effectLst/>
                      </a:endParaRPr>
                    </a:p>
                    <a:p>
                      <a:pPr marL="0" marR="0">
                        <a:spcBef>
                          <a:spcPts val="0"/>
                        </a:spcBef>
                        <a:spcAft>
                          <a:spcPts val="0"/>
                        </a:spcAft>
                      </a:pPr>
                      <a:r>
                        <a:rPr lang="sr-Latn-CS" sz="400" dirty="0">
                          <a:effectLst/>
                        </a:rPr>
                        <a:t>   </a:t>
                      </a:r>
                      <a:r>
                        <a:rPr lang="sr-Cyrl-CS" sz="400" dirty="0">
                          <a:effectLst/>
                        </a:rPr>
                        <a:t>Датум </a:t>
                      </a:r>
                      <a:r>
                        <a:rPr lang="sr-Latn-CS" sz="400" dirty="0">
                          <a:effectLst/>
                        </a:rPr>
                        <a:t>- Date                                       </a:t>
                      </a:r>
                      <a:r>
                        <a:rPr lang="sr-Cyrl-CS" sz="400" dirty="0">
                          <a:effectLst/>
                        </a:rPr>
                        <a:t>Име и функција </a:t>
                      </a:r>
                      <a:r>
                        <a:rPr lang="sr-Latn-CS" sz="400" dirty="0">
                          <a:effectLst/>
                        </a:rPr>
                        <a:t>– Name and title                        </a:t>
                      </a:r>
                      <a:r>
                        <a:rPr lang="sr-Cyrl-CS" sz="400" dirty="0">
                          <a:effectLst/>
                        </a:rPr>
                        <a:t>Званични потпис и печат</a:t>
                      </a:r>
                      <a:endParaRPr lang="en-US" sz="600" dirty="0">
                        <a:effectLst/>
                      </a:endParaRPr>
                    </a:p>
                    <a:p>
                      <a:pPr marL="0" marR="0">
                        <a:spcBef>
                          <a:spcPts val="0"/>
                        </a:spcBef>
                        <a:spcAft>
                          <a:spcPts val="0"/>
                        </a:spcAft>
                      </a:pPr>
                      <a:r>
                        <a:rPr lang="sr-Latn-CS" sz="400" dirty="0">
                          <a:effectLst/>
                        </a:rPr>
                        <a:t>                                                                                                                                                  Official signature and seal</a:t>
                      </a:r>
                      <a:endParaRPr lang="en-US" sz="600" dirty="0">
                        <a:effectLst/>
                        <a:latin typeface="Times New Roman" panose="02020603050405020304" pitchFamily="18" charset="0"/>
                        <a:ea typeface="Times New Roman" panose="02020603050405020304" pitchFamily="18" charset="0"/>
                      </a:endParaRPr>
                    </a:p>
                  </a:txBody>
                  <a:tcPr marL="32431" marR="32431" marT="0" marB="0"/>
                </a:tc>
                <a:tc hMerge="1">
                  <a:txBody>
                    <a:bodyPr/>
                    <a:lstStyle/>
                    <a:p>
                      <a:endParaRPr lang="en-US"/>
                    </a:p>
                  </a:txBody>
                  <a:tcPr/>
                </a:tc>
                <a:tc hMerge="1">
                  <a:txBody>
                    <a:bodyPr/>
                    <a:lstStyle/>
                    <a:p>
                      <a:endParaRPr lang="en-US"/>
                    </a:p>
                  </a:txBody>
                  <a:tcPr/>
                </a:tc>
              </a:tr>
              <a:tr h="648625">
                <a:tc gridSpan="3">
                  <a:txBody>
                    <a:bodyPr/>
                    <a:lstStyle/>
                    <a:p>
                      <a:pPr marL="0" marR="0">
                        <a:spcBef>
                          <a:spcPts val="0"/>
                        </a:spcBef>
                        <a:spcAft>
                          <a:spcPts val="0"/>
                        </a:spcAft>
                      </a:pPr>
                      <a:r>
                        <a:rPr lang="sr-Cyrl-CS" sz="400" dirty="0">
                          <a:effectLst/>
                        </a:rPr>
                        <a:t>Овера од стране надлежног органа у Републици Србији:</a:t>
                      </a:r>
                      <a:endParaRPr lang="en-US" sz="600" dirty="0">
                        <a:effectLst/>
                      </a:endParaRPr>
                    </a:p>
                    <a:p>
                      <a:pPr marL="0" marR="0">
                        <a:spcBef>
                          <a:spcPts val="0"/>
                        </a:spcBef>
                        <a:spcAft>
                          <a:spcPts val="0"/>
                        </a:spcAft>
                      </a:pPr>
                      <a:r>
                        <a:rPr lang="sr-Latn-CS" sz="400" dirty="0">
                          <a:effectLst/>
                        </a:rPr>
                        <a:t>Certification by the authority of the Republic of Serbia:</a:t>
                      </a:r>
                      <a:endParaRPr lang="en-US" sz="600" dirty="0">
                        <a:effectLst/>
                      </a:endParaRPr>
                    </a:p>
                    <a:p>
                      <a:pPr marL="0" marR="0">
                        <a:spcBef>
                          <a:spcPts val="0"/>
                        </a:spcBef>
                        <a:spcAft>
                          <a:spcPts val="0"/>
                        </a:spcAft>
                      </a:pPr>
                      <a:r>
                        <a:rPr lang="sr-Latn-CS" sz="400" dirty="0">
                          <a:effectLst/>
                        </a:rPr>
                        <a:t> </a:t>
                      </a:r>
                      <a:endParaRPr lang="en-US" sz="600" dirty="0">
                        <a:effectLst/>
                      </a:endParaRPr>
                    </a:p>
                    <a:p>
                      <a:pPr marL="0" marR="0">
                        <a:spcBef>
                          <a:spcPts val="0"/>
                        </a:spcBef>
                        <a:spcAft>
                          <a:spcPts val="0"/>
                        </a:spcAft>
                      </a:pPr>
                      <a:r>
                        <a:rPr lang="sr-Latn-CS" sz="400" dirty="0">
                          <a:effectLst/>
                        </a:rPr>
                        <a:t> </a:t>
                      </a:r>
                      <a:endParaRPr lang="en-US" sz="600" dirty="0">
                        <a:effectLst/>
                      </a:endParaRPr>
                    </a:p>
                    <a:p>
                      <a:pPr marL="0" marR="0">
                        <a:spcBef>
                          <a:spcPts val="0"/>
                        </a:spcBef>
                        <a:spcAft>
                          <a:spcPts val="0"/>
                        </a:spcAft>
                      </a:pPr>
                      <a:r>
                        <a:rPr lang="sr-Latn-CS" sz="400" dirty="0">
                          <a:effectLst/>
                        </a:rPr>
                        <a:t> </a:t>
                      </a:r>
                      <a:endParaRPr lang="en-US" sz="600" dirty="0">
                        <a:effectLst/>
                      </a:endParaRPr>
                    </a:p>
                    <a:p>
                      <a:pPr marL="0" marR="0">
                        <a:spcBef>
                          <a:spcPts val="0"/>
                        </a:spcBef>
                        <a:spcAft>
                          <a:spcPts val="0"/>
                        </a:spcAft>
                      </a:pPr>
                      <a:r>
                        <a:rPr lang="sr-Latn-CS" sz="400" dirty="0">
                          <a:effectLst/>
                        </a:rPr>
                        <a:t> </a:t>
                      </a:r>
                      <a:endParaRPr lang="en-US" sz="600" dirty="0">
                        <a:effectLst/>
                      </a:endParaRPr>
                    </a:p>
                    <a:p>
                      <a:pPr marL="0" marR="0">
                        <a:spcBef>
                          <a:spcPts val="0"/>
                        </a:spcBef>
                        <a:spcAft>
                          <a:spcPts val="0"/>
                        </a:spcAft>
                      </a:pPr>
                      <a:r>
                        <a:rPr lang="sr-Latn-CS" sz="400" dirty="0">
                          <a:effectLst/>
                        </a:rPr>
                        <a:t>  .........................                                    ...............................................................                  .................................................         </a:t>
                      </a:r>
                      <a:endParaRPr lang="en-US" sz="600" dirty="0">
                        <a:effectLst/>
                      </a:endParaRPr>
                    </a:p>
                    <a:p>
                      <a:pPr marL="0" marR="0">
                        <a:spcBef>
                          <a:spcPts val="0"/>
                        </a:spcBef>
                        <a:spcAft>
                          <a:spcPts val="0"/>
                        </a:spcAft>
                      </a:pPr>
                      <a:r>
                        <a:rPr lang="sr-Latn-CS" sz="400" dirty="0">
                          <a:effectLst/>
                        </a:rPr>
                        <a:t>   </a:t>
                      </a:r>
                      <a:r>
                        <a:rPr lang="sr-Cyrl-CS" sz="400" dirty="0">
                          <a:effectLst/>
                        </a:rPr>
                        <a:t>Датум </a:t>
                      </a:r>
                      <a:r>
                        <a:rPr lang="sr-Latn-CS" sz="400" dirty="0">
                          <a:effectLst/>
                        </a:rPr>
                        <a:t>- Date                                        </a:t>
                      </a:r>
                      <a:r>
                        <a:rPr lang="sr-Cyrl-CS" sz="400" dirty="0">
                          <a:effectLst/>
                        </a:rPr>
                        <a:t>Име и функција </a:t>
                      </a:r>
                      <a:r>
                        <a:rPr lang="sr-Latn-CS" sz="400" dirty="0">
                          <a:effectLst/>
                        </a:rPr>
                        <a:t>– Name and title                       </a:t>
                      </a:r>
                      <a:r>
                        <a:rPr lang="sr-Cyrl-CS" sz="400" dirty="0">
                          <a:effectLst/>
                        </a:rPr>
                        <a:t>Званични потпис и печат</a:t>
                      </a:r>
                      <a:endParaRPr lang="en-US" sz="600" dirty="0">
                        <a:effectLst/>
                      </a:endParaRPr>
                    </a:p>
                    <a:p>
                      <a:pPr marL="0" marR="0">
                        <a:spcBef>
                          <a:spcPts val="0"/>
                        </a:spcBef>
                        <a:spcAft>
                          <a:spcPts val="0"/>
                        </a:spcAft>
                      </a:pPr>
                      <a:r>
                        <a:rPr lang="sr-Latn-CS" sz="400" dirty="0">
                          <a:effectLst/>
                        </a:rPr>
                        <a:t>                                                                                                                                                  Official signature and seal</a:t>
                      </a:r>
                      <a:endParaRPr lang="en-US" sz="600" dirty="0">
                        <a:effectLst/>
                      </a:endParaRPr>
                    </a:p>
                    <a:p>
                      <a:pPr marL="0" marR="0">
                        <a:spcBef>
                          <a:spcPts val="0"/>
                        </a:spcBef>
                        <a:spcAft>
                          <a:spcPts val="0"/>
                        </a:spcAft>
                      </a:pPr>
                      <a:r>
                        <a:rPr lang="sr-Latn-CS" sz="400" dirty="0">
                          <a:effectLst/>
                        </a:rPr>
                        <a:t> </a:t>
                      </a:r>
                      <a:endParaRPr lang="en-US" sz="600" dirty="0">
                        <a:effectLst/>
                        <a:latin typeface="Times New Roman" panose="02020603050405020304" pitchFamily="18" charset="0"/>
                        <a:ea typeface="Times New Roman" panose="02020603050405020304" pitchFamily="18" charset="0"/>
                      </a:endParaRPr>
                    </a:p>
                  </a:txBody>
                  <a:tcPr marL="32431" marR="32431" marT="0" marB="0"/>
                </a:tc>
                <a:tc hMerge="1">
                  <a:txBody>
                    <a:bodyPr/>
                    <a:lstStyle/>
                    <a:p>
                      <a:endParaRPr lang="en-US"/>
                    </a:p>
                  </a:txBody>
                  <a:tcPr/>
                </a:tc>
                <a:tc hMerge="1">
                  <a:txBody>
                    <a:bodyPr/>
                    <a:lstStyle/>
                    <a:p>
                      <a:endParaRPr lang="en-US"/>
                    </a:p>
                  </a:txBody>
                  <a:tcPr/>
                </a:tc>
              </a:tr>
            </a:tbl>
          </a:graphicData>
        </a:graphic>
      </p:graphicFrame>
      <p:sp>
        <p:nvSpPr>
          <p:cNvPr id="6" name="Rectangle 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r-Latn-RS" altLang="en-US" sz="12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													</a:t>
            </a:r>
            <a:r>
              <a:rPr kumimoji="0" lang="sr-Latn-RS" altLang="en-US" sz="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1</a:t>
            </a:r>
            <a:endParaRPr kumimoji="0" lang="en-US" altLang="en-US" sz="6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r-Latn-RS" altLang="en-US" sz="12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                                                    </a:t>
            </a:r>
            <a:r>
              <a:rPr kumimoji="0" lang="sr-Latn-RS" altLang="en-US" sz="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2</a:t>
            </a:r>
            <a:endParaRPr kumimoji="0" lang="en-US" altLang="en-US" sz="6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r-Latn-RS" altLang="en-US" sz="8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                                                                                                                                                             </a:t>
            </a:r>
            <a:endParaRPr kumimoji="0" lang="sr-Latn-R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784116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b="1" dirty="0"/>
              <a:t>Article </a:t>
            </a:r>
            <a:r>
              <a:rPr lang="en-US" b="1" dirty="0" smtClean="0"/>
              <a:t>26</a:t>
            </a:r>
            <a:r>
              <a:rPr lang="en-US" dirty="0"/>
              <a:t> </a:t>
            </a:r>
          </a:p>
          <a:p>
            <a:r>
              <a:rPr lang="en-US" dirty="0"/>
              <a:t>If an export license has been issued under special terms, the exporter shall provide the Ministry with evidence that he/she has informed the buyer or the end-user of AME about it.</a:t>
            </a:r>
          </a:p>
          <a:p>
            <a:r>
              <a:rPr lang="en-US" dirty="0"/>
              <a:t>Should the end-user of AME which have been exported from the Republic of Serbia on under special terms, seeks the consent of the Ministry for a re-export or further sale of the AME, the consent may be given under the procedure for the issuance of license prescribed under Article 16 of this Law.</a:t>
            </a:r>
          </a:p>
          <a:p>
            <a:r>
              <a:rPr lang="en-US" dirty="0"/>
              <a:t>Should the end-user of AME which have been imported into the Republic of Serbia under the condition of special re-export restriction without a prior consent of the country of origin or the seller of the AME, intend to re-export them, he/she shall provide the Ministry with evidence that he/she has acted in accordance with the given condition, when submitting the request for the issuance of the license. </a:t>
            </a:r>
          </a:p>
        </p:txBody>
      </p:sp>
    </p:spTree>
    <p:extLst>
      <p:ext uri="{BB962C8B-B14F-4D97-AF65-F5344CB8AC3E}">
        <p14:creationId xmlns:p14="http://schemas.microsoft.com/office/powerpoint/2010/main" val="27014565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RS" b="1" dirty="0" smtClean="0"/>
              <a:t>INTERAGENCY COOPERATION</a:t>
            </a:r>
            <a:endParaRPr lang="en-US" b="1" dirty="0"/>
          </a:p>
        </p:txBody>
      </p:sp>
      <p:sp>
        <p:nvSpPr>
          <p:cNvPr id="3" name="Content Placeholder 2"/>
          <p:cNvSpPr>
            <a:spLocks noGrp="1"/>
          </p:cNvSpPr>
          <p:nvPr>
            <p:ph idx="1"/>
          </p:nvPr>
        </p:nvSpPr>
        <p:spPr/>
        <p:txBody>
          <a:bodyPr>
            <a:normAutofit lnSpcReduction="10000"/>
          </a:bodyPr>
          <a:lstStyle/>
          <a:p>
            <a:pPr algn="just">
              <a:buFont typeface="Wingdings 3" panose="05040102010807070707" pitchFamily="18" charset="2"/>
              <a:buNone/>
            </a:pPr>
            <a:r>
              <a:rPr lang="sr-Latn-RS" altLang="sr-Latn-RS" dirty="0" smtClean="0">
                <a:cs typeface="Times New Roman" panose="02020603050405020304" pitchFamily="18" charset="0"/>
              </a:rPr>
              <a:t>	</a:t>
            </a:r>
          </a:p>
          <a:p>
            <a:pPr algn="just">
              <a:buFont typeface="Wingdings 3" panose="05040102010807070707" pitchFamily="18" charset="2"/>
              <a:buNone/>
            </a:pPr>
            <a:r>
              <a:rPr lang="sr-Latn-RS" altLang="sr-Latn-RS" dirty="0">
                <a:cs typeface="Times New Roman" panose="02020603050405020304" pitchFamily="18" charset="0"/>
              </a:rPr>
              <a:t>	</a:t>
            </a:r>
            <a:r>
              <a:rPr lang="sr-Latn-RS" altLang="sr-Latn-RS" dirty="0" smtClean="0">
                <a:cs typeface="Times New Roman" panose="02020603050405020304" pitchFamily="18" charset="0"/>
              </a:rPr>
              <a:t>RISK </a:t>
            </a:r>
            <a:r>
              <a:rPr lang="sr-Latn-RS" altLang="sr-Latn-RS" dirty="0" smtClean="0">
                <a:cs typeface="Times New Roman" panose="02020603050405020304" pitchFamily="18" charset="0"/>
              </a:rPr>
              <a:t>ASSESMENT</a:t>
            </a:r>
            <a:r>
              <a:rPr lang="sr-Cyrl-RS" altLang="sr-Latn-RS" dirty="0" smtClean="0">
                <a:cs typeface="Times New Roman" panose="02020603050405020304" pitchFamily="18" charset="0"/>
              </a:rPr>
              <a:t>-</a:t>
            </a:r>
            <a:r>
              <a:rPr lang="sr-Latn-RS" altLang="sr-Latn-RS" dirty="0" smtClean="0">
                <a:cs typeface="Times New Roman" panose="02020603050405020304" pitchFamily="18" charset="0"/>
              </a:rPr>
              <a:t>INTERAGENCY</a:t>
            </a:r>
            <a:endParaRPr lang="sr-Latn-RS" altLang="sr-Latn-RS" dirty="0" smtClean="0">
              <a:cs typeface="Times New Roman" panose="02020603050405020304" pitchFamily="18" charset="0"/>
            </a:endParaRPr>
          </a:p>
          <a:p>
            <a:pPr algn="just">
              <a:buFont typeface="Wingdings 3" panose="05040102010807070707" pitchFamily="18" charset="2"/>
              <a:buNone/>
            </a:pPr>
            <a:endParaRPr lang="sr-Latn-RS" altLang="sr-Latn-RS" dirty="0" smtClean="0">
              <a:cs typeface="Times New Roman" panose="02020603050405020304" pitchFamily="18" charset="0"/>
            </a:endParaRPr>
          </a:p>
          <a:p>
            <a:pPr algn="just">
              <a:buFont typeface="Wingdings 3" panose="05040102010807070707" pitchFamily="18" charset="2"/>
              <a:buNone/>
            </a:pPr>
            <a:r>
              <a:rPr lang="sr-Latn-RS" b="1" dirty="0" smtClean="0">
                <a:cs typeface="Times New Roman" panose="02020603050405020304" pitchFamily="18" charset="0"/>
              </a:rPr>
              <a:t>	</a:t>
            </a:r>
            <a:r>
              <a:rPr lang="sr-Latn-RS" dirty="0" smtClean="0">
                <a:cs typeface="Times New Roman" panose="02020603050405020304" pitchFamily="18" charset="0"/>
              </a:rPr>
              <a:t>OUTREACH ACTIVITIES (</a:t>
            </a:r>
            <a:r>
              <a:rPr lang="sr-Latn-RS" altLang="sr-Latn-RS" dirty="0" smtClean="0">
                <a:cs typeface="Times New Roman" panose="02020603050405020304" pitchFamily="18" charset="0"/>
              </a:rPr>
              <a:t>Introduce </a:t>
            </a:r>
            <a:r>
              <a:rPr lang="en-GB" altLang="sr-Latn-RS" dirty="0" smtClean="0">
                <a:cs typeface="Times New Roman" panose="02020603050405020304" pitchFamily="18" charset="0"/>
              </a:rPr>
              <a:t>company’s </a:t>
            </a:r>
            <a:r>
              <a:rPr lang="en-GB" altLang="sr-Latn-RS" dirty="0">
                <a:cs typeface="Times New Roman" panose="02020603050405020304" pitchFamily="18" charset="0"/>
              </a:rPr>
              <a:t>responsibilities under the export control </a:t>
            </a:r>
            <a:r>
              <a:rPr lang="en-GB" altLang="sr-Latn-RS" dirty="0" smtClean="0">
                <a:cs typeface="Times New Roman" panose="02020603050405020304" pitchFamily="18" charset="0"/>
              </a:rPr>
              <a:t>regulations</a:t>
            </a:r>
            <a:r>
              <a:rPr lang="sr-Latn-RS" altLang="sr-Latn-RS" dirty="0" smtClean="0">
                <a:cs typeface="Times New Roman" panose="02020603050405020304" pitchFamily="18" charset="0"/>
              </a:rPr>
              <a:t>;</a:t>
            </a:r>
            <a:r>
              <a:rPr lang="en-GB" altLang="sr-Latn-RS" dirty="0" smtClean="0">
                <a:cs typeface="Times New Roman" panose="02020603050405020304" pitchFamily="18" charset="0"/>
              </a:rPr>
              <a:t>Providing guidance</a:t>
            </a:r>
            <a:r>
              <a:rPr lang="sr-Latn-RS" altLang="sr-Latn-RS" dirty="0" smtClean="0">
                <a:cs typeface="Times New Roman" panose="02020603050405020304" pitchFamily="18" charset="0"/>
              </a:rPr>
              <a:t>; </a:t>
            </a:r>
            <a:r>
              <a:rPr lang="en-GB" altLang="sr-Latn-RS" dirty="0" smtClean="0">
                <a:cs typeface="Times New Roman" panose="02020603050405020304" pitchFamily="18" charset="0"/>
              </a:rPr>
              <a:t>Establishing </a:t>
            </a:r>
            <a:r>
              <a:rPr lang="sr-Latn-RS" altLang="sr-Latn-RS" dirty="0" smtClean="0">
                <a:cs typeface="Times New Roman" panose="02020603050405020304" pitchFamily="18" charset="0"/>
              </a:rPr>
              <a:t>mutual understanding)</a:t>
            </a:r>
            <a:r>
              <a:rPr lang="en-GB" altLang="sr-Latn-RS" dirty="0" smtClean="0">
                <a:cs typeface="Times New Roman" panose="02020603050405020304" pitchFamily="18" charset="0"/>
              </a:rPr>
              <a:t> </a:t>
            </a:r>
            <a:endParaRPr lang="en-GB" altLang="sr-Latn-RS" dirty="0">
              <a:cs typeface="Times New Roman" panose="02020603050405020304" pitchFamily="18" charset="0"/>
            </a:endParaRPr>
          </a:p>
          <a:p>
            <a:pPr algn="just">
              <a:buNone/>
            </a:pPr>
            <a:r>
              <a:rPr lang="sr-Latn-CS" altLang="sr-Latn-RS" b="1" dirty="0">
                <a:cs typeface="Times New Roman" panose="02020603050405020304" pitchFamily="18" charset="0"/>
              </a:rPr>
              <a:t>	</a:t>
            </a:r>
            <a:r>
              <a:rPr lang="sr-Cyrl-RS" b="1" dirty="0"/>
              <a:t>О</a:t>
            </a:r>
            <a:r>
              <a:rPr lang="sr-Latn-RS" b="1" dirty="0"/>
              <a:t>utreach </a:t>
            </a:r>
            <a:r>
              <a:rPr lang="en-GB" b="1" dirty="0"/>
              <a:t>for industry </a:t>
            </a:r>
            <a:r>
              <a:rPr lang="sr-Cyrl-RS" b="1" dirty="0" smtClean="0"/>
              <a:t>– </a:t>
            </a:r>
            <a:r>
              <a:rPr lang="sr-Latn-RS" b="1" dirty="0" smtClean="0"/>
              <a:t>last one </a:t>
            </a:r>
            <a:r>
              <a:rPr lang="sr-Latn-RS" b="1" dirty="0" smtClean="0">
                <a:cs typeface="Times New Roman" pitchFamily="18" charset="0"/>
              </a:rPr>
              <a:t>July </a:t>
            </a:r>
            <a:r>
              <a:rPr lang="sr-Latn-RS" b="1" dirty="0">
                <a:cs typeface="Times New Roman" pitchFamily="18" charset="0"/>
              </a:rPr>
              <a:t>6th, 2016</a:t>
            </a:r>
            <a:r>
              <a:rPr lang="en-US" b="1" dirty="0">
                <a:cs typeface="Times New Roman" pitchFamily="18" charset="0"/>
              </a:rPr>
              <a:t>;</a:t>
            </a:r>
            <a:endParaRPr lang="sr-Latn-RS" b="1" dirty="0">
              <a:cs typeface="Times New Roman" pitchFamily="18" charset="0"/>
            </a:endParaRPr>
          </a:p>
          <a:p>
            <a:pPr algn="just">
              <a:buFont typeface="Wingdings 3" panose="05040102010807070707" pitchFamily="18" charset="2"/>
              <a:buNone/>
            </a:pPr>
            <a:endParaRPr lang="en-US" dirty="0"/>
          </a:p>
        </p:txBody>
      </p:sp>
    </p:spTree>
    <p:extLst>
      <p:ext uri="{BB962C8B-B14F-4D97-AF65-F5344CB8AC3E}">
        <p14:creationId xmlns:p14="http://schemas.microsoft.com/office/powerpoint/2010/main" val="42546647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INTERNATIONAL AND </a:t>
            </a:r>
            <a:r>
              <a:rPr lang="sr-Latn-RS" b="1" dirty="0" smtClean="0"/>
              <a:t>REGIONAL COOPERATION</a:t>
            </a:r>
            <a:endParaRPr lang="en-US" b="1" dirty="0"/>
          </a:p>
        </p:txBody>
      </p:sp>
      <p:sp>
        <p:nvSpPr>
          <p:cNvPr id="3" name="Content Placeholder 2"/>
          <p:cNvSpPr>
            <a:spLocks noGrp="1"/>
          </p:cNvSpPr>
          <p:nvPr>
            <p:ph idx="1"/>
          </p:nvPr>
        </p:nvSpPr>
        <p:spPr/>
        <p:txBody>
          <a:bodyPr>
            <a:normAutofit fontScale="25000" lnSpcReduction="20000"/>
          </a:bodyPr>
          <a:lstStyle/>
          <a:p>
            <a:pPr algn="just">
              <a:buFont typeface="Wingdings 3" panose="05040102010807070707" pitchFamily="18" charset="2"/>
              <a:buNone/>
              <a:defRPr/>
            </a:pPr>
            <a:r>
              <a:rPr lang="sr-Latn-RS" sz="6000" dirty="0" smtClean="0">
                <a:latin typeface="Times New Roman" pitchFamily="18" charset="0"/>
                <a:cs typeface="Times New Roman" pitchFamily="18" charset="0"/>
              </a:rPr>
              <a:t>	</a:t>
            </a:r>
          </a:p>
          <a:p>
            <a:pPr algn="just">
              <a:buFont typeface="Wingdings 3" panose="05040102010807070707" pitchFamily="18" charset="2"/>
              <a:buNone/>
              <a:defRPr/>
            </a:pPr>
            <a:r>
              <a:rPr lang="sr-Latn-RS" sz="6000" dirty="0">
                <a:latin typeface="Times New Roman" pitchFamily="18" charset="0"/>
                <a:cs typeface="Times New Roman" pitchFamily="18" charset="0"/>
              </a:rPr>
              <a:t>	</a:t>
            </a:r>
            <a:endParaRPr lang="en-US" sz="6000" dirty="0" smtClean="0">
              <a:latin typeface="Times New Roman" pitchFamily="18" charset="0"/>
              <a:cs typeface="Times New Roman" pitchFamily="18" charset="0"/>
            </a:endParaRPr>
          </a:p>
          <a:p>
            <a:pPr algn="just">
              <a:buFont typeface="Wingdings 3" panose="05040102010807070707" pitchFamily="18" charset="2"/>
              <a:buNone/>
              <a:defRPr/>
            </a:pPr>
            <a:endParaRPr lang="en-US" sz="6000" dirty="0">
              <a:latin typeface="Times New Roman" pitchFamily="18" charset="0"/>
              <a:cs typeface="Times New Roman" pitchFamily="18" charset="0"/>
            </a:endParaRPr>
          </a:p>
          <a:p>
            <a:pPr algn="just">
              <a:buFont typeface="Wingdings 3" panose="05040102010807070707" pitchFamily="18" charset="2"/>
              <a:buNone/>
              <a:defRPr/>
            </a:pPr>
            <a:r>
              <a:rPr lang="en-US" sz="7200" dirty="0" smtClean="0">
                <a:latin typeface="Times New Roman" pitchFamily="18" charset="0"/>
                <a:cs typeface="Times New Roman" pitchFamily="18" charset="0"/>
              </a:rPr>
              <a:t>	</a:t>
            </a:r>
            <a:r>
              <a:rPr lang="en-US" sz="7200" dirty="0" smtClean="0">
                <a:cs typeface="Times New Roman" pitchFamily="18" charset="0"/>
              </a:rPr>
              <a:t>Republic of Serbia </a:t>
            </a:r>
            <a:r>
              <a:rPr lang="en-US" sz="7200" dirty="0">
                <a:cs typeface="Times New Roman" pitchFamily="18" charset="0"/>
              </a:rPr>
              <a:t>p</a:t>
            </a:r>
            <a:r>
              <a:rPr lang="en-US" sz="7200" dirty="0" smtClean="0">
                <a:cs typeface="Times New Roman" pitchFamily="18" charset="0"/>
              </a:rPr>
              <a:t>articipated actively in different international programs establishing cooperation at regional and international level.</a:t>
            </a:r>
          </a:p>
          <a:p>
            <a:pPr algn="just">
              <a:buFont typeface="Wingdings 3" panose="05040102010807070707" pitchFamily="18" charset="2"/>
              <a:buNone/>
              <a:defRPr/>
            </a:pPr>
            <a:endParaRPr lang="en-US" sz="6000" dirty="0">
              <a:latin typeface="Times New Roman" pitchFamily="18" charset="0"/>
              <a:cs typeface="Times New Roman" pitchFamily="18" charset="0"/>
            </a:endParaRPr>
          </a:p>
          <a:p>
            <a:pPr algn="just">
              <a:buFont typeface="Wingdings 3" panose="05040102010807070707" pitchFamily="18" charset="2"/>
              <a:buNone/>
              <a:defRPr/>
            </a:pPr>
            <a:endParaRPr lang="en-US" sz="6000" dirty="0" smtClean="0">
              <a:latin typeface="Times New Roman" pitchFamily="18" charset="0"/>
              <a:cs typeface="Times New Roman" pitchFamily="18" charset="0"/>
            </a:endParaRPr>
          </a:p>
          <a:p>
            <a:pPr algn="just">
              <a:buFont typeface="Wingdings 3" panose="05040102010807070707" pitchFamily="18" charset="2"/>
              <a:buNone/>
              <a:defRPr/>
            </a:pPr>
            <a:r>
              <a:rPr lang="en-US" sz="6000" dirty="0" smtClean="0">
                <a:latin typeface="Times New Roman" pitchFamily="18" charset="0"/>
                <a:cs typeface="Times New Roman" pitchFamily="18" charset="0"/>
              </a:rPr>
              <a:t> </a:t>
            </a:r>
            <a:r>
              <a:rPr lang="sr-Latn-RS" sz="7200" dirty="0">
                <a:cs typeface="Times New Roman" pitchFamily="18" charset="0"/>
              </a:rPr>
              <a:t>	</a:t>
            </a:r>
            <a:r>
              <a:rPr lang="en-GB" sz="7200" dirty="0">
                <a:cs typeface="Times New Roman" pitchFamily="18" charset="0"/>
              </a:rPr>
              <a:t>R</a:t>
            </a:r>
            <a:r>
              <a:rPr lang="en-GB" sz="7200" dirty="0" smtClean="0">
                <a:cs typeface="Times New Roman" pitchFamily="18" charset="0"/>
              </a:rPr>
              <a:t>egional </a:t>
            </a:r>
            <a:r>
              <a:rPr lang="en-GB" sz="7200" dirty="0">
                <a:cs typeface="Times New Roman" pitchFamily="18" charset="0"/>
              </a:rPr>
              <a:t>Exchange information process </a:t>
            </a:r>
            <a:r>
              <a:rPr lang="en-GB" sz="7200" dirty="0" smtClean="0">
                <a:cs typeface="Times New Roman" pitchFamily="18" charset="0"/>
              </a:rPr>
              <a:t>- an </a:t>
            </a:r>
            <a:r>
              <a:rPr lang="en-US" sz="7200" dirty="0">
                <a:cs typeface="Times New Roman" pitchFamily="18" charset="0"/>
              </a:rPr>
              <a:t>unique platform for the countries of </a:t>
            </a:r>
            <a:r>
              <a:rPr lang="en-US" sz="7200" dirty="0" err="1" smtClean="0">
                <a:cs typeface="Times New Roman" pitchFamily="18" charset="0"/>
              </a:rPr>
              <a:t>th</a:t>
            </a:r>
            <a:r>
              <a:rPr lang="sr-Latn-RS" sz="7200" dirty="0">
                <a:cs typeface="Times New Roman" pitchFamily="18" charset="0"/>
              </a:rPr>
              <a:t>e</a:t>
            </a:r>
            <a:r>
              <a:rPr lang="en-US" sz="7200" dirty="0" smtClean="0">
                <a:cs typeface="Times New Roman" pitchFamily="18" charset="0"/>
              </a:rPr>
              <a:t> </a:t>
            </a:r>
            <a:r>
              <a:rPr lang="en-US" sz="7200" dirty="0">
                <a:cs typeface="Times New Roman" pitchFamily="18" charset="0"/>
              </a:rPr>
              <a:t>region to exchange experiences and </a:t>
            </a:r>
            <a:r>
              <a:rPr lang="en-US" sz="7200" dirty="0" smtClean="0">
                <a:cs typeface="Times New Roman" pitchFamily="18" charset="0"/>
              </a:rPr>
              <a:t>information </a:t>
            </a:r>
            <a:r>
              <a:rPr lang="en-US" sz="7200" dirty="0">
                <a:cs typeface="Times New Roman" pitchFamily="18" charset="0"/>
              </a:rPr>
              <a:t>-</a:t>
            </a:r>
            <a:r>
              <a:rPr lang="en-US" sz="7200" dirty="0" smtClean="0">
                <a:cs typeface="Times New Roman" pitchFamily="18" charset="0"/>
              </a:rPr>
              <a:t> SEESAC</a:t>
            </a:r>
            <a:endParaRPr lang="sr-Latn-CS" sz="7200" dirty="0">
              <a:cs typeface="Times New Roman" pitchFamily="18" charset="0"/>
            </a:endParaRPr>
          </a:p>
          <a:p>
            <a:pPr algn="just">
              <a:buFont typeface="Wingdings 3" panose="05040102010807070707" pitchFamily="18" charset="2"/>
              <a:buNone/>
              <a:defRPr/>
            </a:pPr>
            <a:endParaRPr lang="en-US" sz="7200" dirty="0">
              <a:cs typeface="Times New Roman" pitchFamily="18" charset="0"/>
            </a:endParaRPr>
          </a:p>
          <a:p>
            <a:pPr algn="just">
              <a:buNone/>
              <a:defRPr/>
            </a:pPr>
            <a:r>
              <a:rPr lang="sr-Latn-CS" sz="7200" dirty="0">
                <a:cs typeface="Times New Roman" pitchFamily="18" charset="0"/>
              </a:rPr>
              <a:t>	</a:t>
            </a:r>
            <a:r>
              <a:rPr lang="en-US" sz="7200" dirty="0"/>
              <a:t>Exchange of end use/r documentation; Exchange of national experience and practices on end use/r control systems and measures to address diversion; Sharing of national points of contacts to assist with authentication and verification of end use/r documentation</a:t>
            </a:r>
            <a:endParaRPr lang="sr-Latn-RS" sz="7200" dirty="0"/>
          </a:p>
          <a:p>
            <a:pPr algn="just">
              <a:buFont typeface="Wingdings 3" panose="05040102010807070707" pitchFamily="18" charset="2"/>
              <a:buNone/>
              <a:defRPr/>
            </a:pPr>
            <a:r>
              <a:rPr lang="sr-Latn-CS" dirty="0">
                <a:latin typeface="Times New Roman" pitchFamily="18" charset="0"/>
                <a:cs typeface="Times New Roman" pitchFamily="18" charset="0"/>
              </a:rPr>
              <a:t>	</a:t>
            </a:r>
            <a:endParaRPr lang="en-GB" dirty="0">
              <a:latin typeface="Times New Roman" pitchFamily="18" charset="0"/>
              <a:cs typeface="Times New Roman" pitchFamily="18" charset="0"/>
            </a:endParaRPr>
          </a:p>
          <a:p>
            <a:pPr algn="just">
              <a:buFont typeface="Wingdings 3" panose="05040102010807070707" pitchFamily="18" charset="2"/>
              <a:buNone/>
              <a:defRPr/>
            </a:pPr>
            <a:r>
              <a:rPr lang="sr-Latn-CS" dirty="0">
                <a:latin typeface="Times New Roman" pitchFamily="18" charset="0"/>
                <a:cs typeface="Times New Roman" pitchFamily="18" charset="0"/>
              </a:rPr>
              <a:t>	</a:t>
            </a:r>
          </a:p>
          <a:p>
            <a:pPr algn="just">
              <a:buFont typeface="Wingdings 3" panose="05040102010807070707" pitchFamily="18" charset="2"/>
              <a:buNone/>
              <a:defRPr/>
            </a:pPr>
            <a:r>
              <a:rPr lang="sr-Latn-CS" dirty="0">
                <a:solidFill>
                  <a:schemeClr val="bg2">
                    <a:lumMod val="50000"/>
                  </a:schemeClr>
                </a:solidFill>
                <a:latin typeface="Times New Roman" pitchFamily="18" charset="0"/>
                <a:cs typeface="Times New Roman" pitchFamily="18" charset="0"/>
              </a:rPr>
              <a:t>	</a:t>
            </a:r>
            <a:endParaRPr lang="en-US" dirty="0"/>
          </a:p>
        </p:txBody>
      </p:sp>
    </p:spTree>
    <p:extLst>
      <p:ext uri="{BB962C8B-B14F-4D97-AF65-F5344CB8AC3E}">
        <p14:creationId xmlns:p14="http://schemas.microsoft.com/office/powerpoint/2010/main" val="25544394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CASE STUDY</a:t>
            </a:r>
            <a:endParaRPr lang="en-US" b="1" dirty="0"/>
          </a:p>
        </p:txBody>
      </p:sp>
      <p:sp>
        <p:nvSpPr>
          <p:cNvPr id="3" name="Content Placeholder 2"/>
          <p:cNvSpPr>
            <a:spLocks noGrp="1"/>
          </p:cNvSpPr>
          <p:nvPr>
            <p:ph idx="1"/>
          </p:nvPr>
        </p:nvSpPr>
        <p:spPr/>
        <p:txBody>
          <a:bodyPr>
            <a:normAutofit lnSpcReduction="10000"/>
          </a:bodyPr>
          <a:lstStyle/>
          <a:p>
            <a:r>
              <a:rPr lang="en-US" dirty="0" smtClean="0"/>
              <a:t>Export of automatic rifles cal. 7,62X39mm to one EU Member State </a:t>
            </a:r>
          </a:p>
          <a:p>
            <a:r>
              <a:rPr lang="en-US" dirty="0" smtClean="0"/>
              <a:t>10 000 pieces</a:t>
            </a:r>
          </a:p>
          <a:p>
            <a:r>
              <a:rPr lang="en-US" dirty="0" smtClean="0"/>
              <a:t>Issued IIC</a:t>
            </a:r>
          </a:p>
          <a:p>
            <a:r>
              <a:rPr lang="en-US" dirty="0" smtClean="0"/>
              <a:t>Purpose</a:t>
            </a:r>
            <a:r>
              <a:rPr lang="sr-Latn-RS" smtClean="0"/>
              <a:t>: </a:t>
            </a:r>
            <a:r>
              <a:rPr lang="sr-Latn-RS"/>
              <a:t>T</a:t>
            </a:r>
            <a:r>
              <a:rPr lang="en-US" smtClean="0"/>
              <a:t>rade</a:t>
            </a:r>
            <a:r>
              <a:rPr lang="en-US" dirty="0" smtClean="0"/>
              <a:t> purposes of the company</a:t>
            </a:r>
            <a:endParaRPr lang="sr-Latn-RS" dirty="0" smtClean="0"/>
          </a:p>
          <a:p>
            <a:r>
              <a:rPr lang="sr-Latn-RS" dirty="0" smtClean="0"/>
              <a:t>Commitment that items will not be diverted to another destination without the written consent of the competent authorities of that State</a:t>
            </a:r>
            <a:r>
              <a:rPr lang="en-US" dirty="0" smtClean="0"/>
              <a:t> </a:t>
            </a:r>
            <a:endParaRPr lang="en-US" dirty="0"/>
          </a:p>
        </p:txBody>
      </p:sp>
    </p:spTree>
    <p:extLst>
      <p:ext uri="{BB962C8B-B14F-4D97-AF65-F5344CB8AC3E}">
        <p14:creationId xmlns:p14="http://schemas.microsoft.com/office/powerpoint/2010/main" val="8349993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CASE STUDY (CONT</a:t>
            </a:r>
            <a:r>
              <a:rPr lang="sr-Latn-RS" dirty="0" smtClean="0">
                <a:sym typeface="Wingdings" panose="05000000000000000000" pitchFamily="2" charset="2"/>
              </a:rPr>
              <a:t>.)</a:t>
            </a:r>
            <a:endParaRPr lang="en-US" dirty="0"/>
          </a:p>
        </p:txBody>
      </p:sp>
      <p:sp>
        <p:nvSpPr>
          <p:cNvPr id="3" name="Content Placeholder 2"/>
          <p:cNvSpPr>
            <a:spLocks noGrp="1"/>
          </p:cNvSpPr>
          <p:nvPr>
            <p:ph idx="1"/>
          </p:nvPr>
        </p:nvSpPr>
        <p:spPr/>
        <p:txBody>
          <a:bodyPr>
            <a:normAutofit fontScale="92500" lnSpcReduction="10000"/>
          </a:bodyPr>
          <a:lstStyle/>
          <a:p>
            <a:r>
              <a:rPr lang="sr-Latn-RS" dirty="0" smtClean="0"/>
              <a:t>Statement of the importing company that the goods will be subject to negotiations and the goods will be stored at the warhouse</a:t>
            </a:r>
          </a:p>
          <a:p>
            <a:pPr marL="0" indent="0">
              <a:buNone/>
            </a:pPr>
            <a:r>
              <a:rPr lang="sr-Latn-RS" dirty="0" smtClean="0"/>
              <a:t>Our Dilemmas:</a:t>
            </a:r>
          </a:p>
          <a:p>
            <a:r>
              <a:rPr lang="sr-Latn-RS" dirty="0" smtClean="0"/>
              <a:t>Quantity</a:t>
            </a:r>
          </a:p>
          <a:p>
            <a:r>
              <a:rPr lang="sr-Latn-RS" dirty="0" smtClean="0"/>
              <a:t>End use/end user</a:t>
            </a:r>
          </a:p>
          <a:p>
            <a:r>
              <a:rPr lang="sr-Latn-RS" dirty="0" smtClean="0"/>
              <a:t>Statement of no further export without the consent of the RoS</a:t>
            </a:r>
          </a:p>
          <a:p>
            <a:r>
              <a:rPr lang="sr-Latn-RS" dirty="0" smtClean="0"/>
              <a:t>Corruption</a:t>
            </a:r>
          </a:p>
        </p:txBody>
      </p:sp>
    </p:spTree>
    <p:extLst>
      <p:ext uri="{BB962C8B-B14F-4D97-AF65-F5344CB8AC3E}">
        <p14:creationId xmlns:p14="http://schemas.microsoft.com/office/powerpoint/2010/main" val="3623616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endParaRPr lang="en-GB" dirty="0"/>
          </a:p>
        </p:txBody>
      </p:sp>
      <p:sp>
        <p:nvSpPr>
          <p:cNvPr id="3" name="Content Placeholder 2"/>
          <p:cNvSpPr>
            <a:spLocks noGrp="1"/>
          </p:cNvSpPr>
          <p:nvPr>
            <p:ph idx="1"/>
          </p:nvPr>
        </p:nvSpPr>
        <p:spPr/>
        <p:txBody>
          <a:bodyPr/>
          <a:lstStyle/>
          <a:p>
            <a:pPr>
              <a:lnSpc>
                <a:spcPct val="80000"/>
              </a:lnSpc>
              <a:buNone/>
            </a:pPr>
            <a:r>
              <a:rPr lang="sr-Latn-CS" dirty="0" smtClean="0">
                <a:latin typeface="Times New Roman" pitchFamily="18" charset="0"/>
              </a:rPr>
              <a:t>	</a:t>
            </a:r>
          </a:p>
          <a:p>
            <a:pPr>
              <a:lnSpc>
                <a:spcPct val="80000"/>
              </a:lnSpc>
              <a:buNone/>
            </a:pPr>
            <a:r>
              <a:rPr lang="sr-Latn-CS" dirty="0" smtClean="0">
                <a:latin typeface="Times New Roman" pitchFamily="18" charset="0"/>
              </a:rPr>
              <a:t>	</a:t>
            </a:r>
            <a:endParaRPr lang="en-US" dirty="0" smtClean="0">
              <a:latin typeface="Times New Roman" pitchFamily="18" charset="0"/>
            </a:endParaRPr>
          </a:p>
          <a:p>
            <a:pPr algn="ctr">
              <a:lnSpc>
                <a:spcPct val="80000"/>
              </a:lnSpc>
              <a:buFont typeface="Wingdings 2" pitchFamily="18" charset="2"/>
              <a:buNone/>
            </a:pPr>
            <a:r>
              <a:rPr lang="en-US" b="1" i="1" dirty="0" smtClean="0"/>
              <a:t>www.m</a:t>
            </a:r>
            <a:r>
              <a:rPr lang="sr-Latn-CS" b="1" i="1" dirty="0" smtClean="0"/>
              <a:t>tt</a:t>
            </a:r>
            <a:r>
              <a:rPr lang="en-US" b="1" i="1" dirty="0" smtClean="0"/>
              <a:t>.gov.rs</a:t>
            </a:r>
          </a:p>
          <a:p>
            <a:pPr>
              <a:buNone/>
            </a:pPr>
            <a:r>
              <a:rPr lang="sr-Latn-CS" b="1" dirty="0" smtClean="0">
                <a:cs typeface="Times New Roman" pitchFamily="18" charset="0"/>
              </a:rPr>
              <a:t>	</a:t>
            </a:r>
          </a:p>
          <a:p>
            <a:pPr algn="ctr">
              <a:buNone/>
            </a:pPr>
            <a:r>
              <a:rPr lang="sr-Latn-CS" b="1" dirty="0" smtClean="0">
                <a:cs typeface="Times New Roman" pitchFamily="18" charset="0"/>
              </a:rPr>
              <a:t>	</a:t>
            </a:r>
            <a:r>
              <a:rPr lang="en-GB" b="1" dirty="0" smtClean="0">
                <a:cs typeface="Times New Roman" pitchFamily="18" charset="0"/>
              </a:rPr>
              <a:t> </a:t>
            </a:r>
            <a:r>
              <a:rPr lang="sr-Latn-CS" b="1" dirty="0" smtClean="0">
                <a:cs typeface="Times New Roman" pitchFamily="18" charset="0"/>
              </a:rPr>
              <a:t>THANK YOU FOR YOUR ATTENTION</a:t>
            </a:r>
            <a:r>
              <a:rPr lang="sr-Cyrl-CS" sz="2400" b="1" i="1" dirty="0" smtClean="0">
                <a:cs typeface="Times New Roman" pitchFamily="18" charset="0"/>
              </a:rPr>
              <a:t> </a:t>
            </a:r>
            <a:r>
              <a:rPr lang="sr-Latn-CS" sz="2400" b="1" i="1" dirty="0" smtClean="0">
                <a:cs typeface="Times New Roman" pitchFamily="18" charset="0"/>
              </a:rPr>
              <a:t> </a:t>
            </a:r>
          </a:p>
          <a:p>
            <a:pPr>
              <a:buNone/>
            </a:pPr>
            <a:endParaRPr lang="sr-Latn-CS" sz="2400" b="1" i="1" dirty="0" smtClean="0">
              <a:cs typeface="Times New Roman" pitchFamily="18" charset="0"/>
            </a:endParaRPr>
          </a:p>
          <a:p>
            <a:pPr>
              <a:buNone/>
            </a:pPr>
            <a:r>
              <a:rPr lang="sr-Latn-CS" sz="2400" b="1" i="1" dirty="0" smtClean="0">
                <a:cs typeface="Times New Roman" pitchFamily="18" charset="0"/>
              </a:rPr>
              <a:t>						</a:t>
            </a:r>
            <a:r>
              <a:rPr lang="en-US" sz="2400" b="1" i="1" dirty="0" smtClean="0">
                <a:cs typeface="Times New Roman" pitchFamily="18" charset="0"/>
              </a:rPr>
              <a:t>				                                                </a:t>
            </a:r>
            <a:r>
              <a:rPr lang="sr-Latn-RS" sz="2400" b="1" i="1" dirty="0" smtClean="0">
                <a:cs typeface="Times New Roman" pitchFamily="18" charset="0"/>
              </a:rPr>
              <a:t>izvoznakontrola</a:t>
            </a:r>
            <a:r>
              <a:rPr lang="en-US" sz="2400" b="1" i="1" dirty="0" smtClean="0">
                <a:cs typeface="Times New Roman" pitchFamily="18" charset="0"/>
              </a:rPr>
              <a:t>@mtt.gov.rs</a:t>
            </a:r>
            <a:endParaRPr lang="en-GB" sz="2400" b="1" i="1" dirty="0" smtClean="0">
              <a:cs typeface="Times New Roman" pitchFamily="18" charset="0"/>
            </a:endParaRPr>
          </a:p>
          <a:p>
            <a:pPr algn="r">
              <a:buNone/>
            </a:pPr>
            <a:r>
              <a:rPr lang="en-GB" sz="2400" b="1" i="1" dirty="0" err="1" smtClean="0">
                <a:cs typeface="Times New Roman" pitchFamily="18" charset="0"/>
              </a:rPr>
              <a:t>jasmina.roskic@m</a:t>
            </a:r>
            <a:r>
              <a:rPr lang="sr-Latn-CS" sz="2400" b="1" i="1" dirty="0" smtClean="0">
                <a:cs typeface="Times New Roman" pitchFamily="18" charset="0"/>
              </a:rPr>
              <a:t>tt</a:t>
            </a:r>
            <a:r>
              <a:rPr lang="en-GB" sz="2400" b="1" i="1" dirty="0" smtClean="0">
                <a:cs typeface="Times New Roman" pitchFamily="18" charset="0"/>
              </a:rPr>
              <a:t>.gov.rs</a:t>
            </a: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b="1" dirty="0" smtClean="0"/>
              <a:t>TERMS AND DEFINITIONS</a:t>
            </a:r>
            <a:endParaRPr lang="en-US" b="1" dirty="0"/>
          </a:p>
        </p:txBody>
      </p:sp>
      <p:sp>
        <p:nvSpPr>
          <p:cNvPr id="3" name="Content Placeholder 2"/>
          <p:cNvSpPr>
            <a:spLocks noGrp="1"/>
          </p:cNvSpPr>
          <p:nvPr>
            <p:ph idx="1"/>
          </p:nvPr>
        </p:nvSpPr>
        <p:spPr/>
        <p:txBody>
          <a:bodyPr>
            <a:normAutofit fontScale="85000" lnSpcReduction="20000"/>
          </a:bodyPr>
          <a:lstStyle/>
          <a:p>
            <a:pPr marL="0" indent="0" algn="just">
              <a:buNone/>
            </a:pPr>
            <a:r>
              <a:rPr lang="en-US" dirty="0"/>
              <a:t>The diversion of authorized conventional arms transfers, including those of small arms and light </a:t>
            </a:r>
            <a:r>
              <a:rPr lang="en-US" dirty="0" smtClean="0"/>
              <a:t>weapons, </a:t>
            </a:r>
            <a:r>
              <a:rPr lang="en-US" dirty="0"/>
              <a:t>poses a persistent problem for security at the global, </a:t>
            </a:r>
            <a:r>
              <a:rPr lang="en-US" dirty="0" smtClean="0"/>
              <a:t>regional</a:t>
            </a:r>
            <a:r>
              <a:rPr lang="sr-Latn-RS" dirty="0" smtClean="0"/>
              <a:t> </a:t>
            </a:r>
            <a:r>
              <a:rPr lang="en-US" dirty="0" smtClean="0"/>
              <a:t>and </a:t>
            </a:r>
            <a:r>
              <a:rPr lang="en-US" dirty="0"/>
              <a:t>national levels, and lies at the heart of the illicit proliferation of </a:t>
            </a:r>
            <a:r>
              <a:rPr lang="en-US" dirty="0" smtClean="0"/>
              <a:t>arms</a:t>
            </a:r>
            <a:r>
              <a:rPr lang="sr-Latn-RS" dirty="0" smtClean="0"/>
              <a:t>.</a:t>
            </a:r>
          </a:p>
          <a:p>
            <a:pPr marL="0" indent="0" algn="just">
              <a:buNone/>
            </a:pPr>
            <a:r>
              <a:rPr lang="sr-Latn-RS" dirty="0" smtClean="0"/>
              <a:t>The </a:t>
            </a:r>
            <a:r>
              <a:rPr lang="en-US" dirty="0" smtClean="0"/>
              <a:t>definition </a:t>
            </a:r>
            <a:r>
              <a:rPr lang="en-US" dirty="0"/>
              <a:t>of the term ‘transfer’ </a:t>
            </a:r>
            <a:r>
              <a:rPr lang="sr-Latn-RS" dirty="0" smtClean="0"/>
              <a:t>is different </a:t>
            </a:r>
            <a:r>
              <a:rPr lang="en-US" dirty="0" smtClean="0"/>
              <a:t>than </a:t>
            </a:r>
            <a:r>
              <a:rPr lang="en-US" dirty="0" err="1" smtClean="0"/>
              <a:t>th</a:t>
            </a:r>
            <a:r>
              <a:rPr lang="sr-Latn-RS" dirty="0" smtClean="0"/>
              <a:t>at </a:t>
            </a:r>
            <a:r>
              <a:rPr lang="en-US" dirty="0" smtClean="0"/>
              <a:t>used </a:t>
            </a:r>
            <a:r>
              <a:rPr lang="en-US" dirty="0"/>
              <a:t>in the</a:t>
            </a:r>
            <a:r>
              <a:rPr lang="sr-Latn-RS" dirty="0"/>
              <a:t> </a:t>
            </a:r>
            <a:r>
              <a:rPr lang="en-US" dirty="0"/>
              <a:t>Arms Trade Treaty (</a:t>
            </a:r>
            <a:r>
              <a:rPr lang="en-US" dirty="0" smtClean="0"/>
              <a:t>ATT</a:t>
            </a:r>
            <a:r>
              <a:rPr lang="sr-Latn-RS" dirty="0"/>
              <a:t> </a:t>
            </a:r>
            <a:r>
              <a:rPr lang="sr-Latn-RS" dirty="0" smtClean="0"/>
              <a:t>-</a:t>
            </a:r>
            <a:r>
              <a:rPr lang="en-US" dirty="0" smtClean="0"/>
              <a:t> </a:t>
            </a:r>
            <a:r>
              <a:rPr lang="en-US" dirty="0"/>
              <a:t>‘transfer’ is used to refer to the various activities of the international trade, comprising ‘export, import, transit, trans-shipment and brokering</a:t>
            </a:r>
            <a:r>
              <a:rPr lang="en-US" dirty="0" smtClean="0"/>
              <a:t>’</a:t>
            </a:r>
            <a:r>
              <a:rPr lang="sr-Latn-RS" dirty="0" smtClean="0"/>
              <a:t>)</a:t>
            </a:r>
            <a:r>
              <a:rPr lang="en-US" dirty="0" smtClean="0"/>
              <a:t>. </a:t>
            </a:r>
            <a:endParaRPr lang="sr-Latn-RS" dirty="0"/>
          </a:p>
          <a:p>
            <a:pPr marL="0" indent="0" algn="just">
              <a:buNone/>
            </a:pPr>
            <a:r>
              <a:rPr lang="sr-Latn-RS" dirty="0"/>
              <a:t>T</a:t>
            </a:r>
            <a:r>
              <a:rPr lang="en-US" dirty="0"/>
              <a:t>he term ‘transfer’ is used to refer to the act of moving arms from one location or </a:t>
            </a:r>
            <a:r>
              <a:rPr lang="sr-Latn-RS" dirty="0" smtClean="0"/>
              <a:t>one </a:t>
            </a:r>
            <a:r>
              <a:rPr lang="en-US" dirty="0" smtClean="0"/>
              <a:t>end-user </a:t>
            </a:r>
            <a:r>
              <a:rPr lang="en-US" dirty="0"/>
              <a:t>to another.</a:t>
            </a:r>
            <a:endParaRPr lang="sr-Latn-CS" altLang="sr-Latn-RS" dirty="0">
              <a:cs typeface="Times New Roman" panose="02020603050405020304" pitchFamily="18" charset="0"/>
            </a:endParaRPr>
          </a:p>
          <a:p>
            <a:pPr marL="0" indent="0" algn="just">
              <a:buNone/>
            </a:pPr>
            <a:endParaRPr lang="en-US" b="1" dirty="0"/>
          </a:p>
          <a:p>
            <a:endParaRPr lang="en-US" dirty="0"/>
          </a:p>
        </p:txBody>
      </p:sp>
    </p:spTree>
    <p:extLst>
      <p:ext uri="{BB962C8B-B14F-4D97-AF65-F5344CB8AC3E}">
        <p14:creationId xmlns:p14="http://schemas.microsoft.com/office/powerpoint/2010/main" val="1262887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b="1" dirty="0" smtClean="0"/>
              <a:t>TERMS AND DEFINITIONS</a:t>
            </a:r>
            <a:br>
              <a:rPr lang="sr-Latn-RS" b="1" dirty="0" smtClean="0"/>
            </a:br>
            <a:r>
              <a:rPr lang="sr-Latn-RS" b="1" dirty="0" smtClean="0"/>
              <a:t>(CONT.)</a:t>
            </a:r>
            <a:endParaRPr lang="en-US" b="1" dirty="0"/>
          </a:p>
        </p:txBody>
      </p:sp>
      <p:sp>
        <p:nvSpPr>
          <p:cNvPr id="3" name="Content Placeholder 2"/>
          <p:cNvSpPr>
            <a:spLocks noGrp="1"/>
          </p:cNvSpPr>
          <p:nvPr>
            <p:ph idx="1"/>
          </p:nvPr>
        </p:nvSpPr>
        <p:spPr/>
        <p:txBody>
          <a:bodyPr>
            <a:normAutofit fontScale="85000" lnSpcReduction="20000"/>
          </a:bodyPr>
          <a:lstStyle/>
          <a:p>
            <a:pPr marL="0" indent="0" algn="just">
              <a:buNone/>
            </a:pPr>
            <a:r>
              <a:rPr lang="sr-Latn-RS" dirty="0" smtClean="0"/>
              <a:t>The term „transfer“ covers: 1) </a:t>
            </a:r>
            <a:r>
              <a:rPr lang="en-US" dirty="0" smtClean="0"/>
              <a:t>re-export </a:t>
            </a:r>
            <a:r>
              <a:rPr lang="en-US" dirty="0"/>
              <a:t>(export to another destination country) or </a:t>
            </a:r>
            <a:r>
              <a:rPr lang="sr-Latn-RS" dirty="0" smtClean="0"/>
              <a:t>2) </a:t>
            </a:r>
            <a:r>
              <a:rPr lang="en-US" dirty="0" smtClean="0"/>
              <a:t>re-transfer </a:t>
            </a:r>
            <a:r>
              <a:rPr lang="en-US" dirty="0"/>
              <a:t>(transfer to another end-user or end-use in the same country</a:t>
            </a:r>
            <a:r>
              <a:rPr lang="en-US" dirty="0" smtClean="0"/>
              <a:t>).</a:t>
            </a:r>
            <a:endParaRPr lang="sr-Latn-RS" dirty="0" smtClean="0"/>
          </a:p>
          <a:p>
            <a:pPr marL="0" indent="0" algn="just">
              <a:buNone/>
            </a:pPr>
            <a:r>
              <a:rPr lang="sr-Latn-RS" dirty="0" smtClean="0"/>
              <a:t> </a:t>
            </a:r>
            <a:endParaRPr lang="sr-Latn-RS" dirty="0"/>
          </a:p>
          <a:p>
            <a:pPr marL="0" indent="0" algn="just">
              <a:buNone/>
            </a:pPr>
            <a:r>
              <a:rPr lang="sr-Latn-RS" dirty="0"/>
              <a:t>T</a:t>
            </a:r>
            <a:r>
              <a:rPr lang="en-US" dirty="0"/>
              <a:t>he exporting country</a:t>
            </a:r>
            <a:r>
              <a:rPr lang="sr-Latn-RS" dirty="0"/>
              <a:t>, when Arms and Military Equipment is being re-exported, </a:t>
            </a:r>
            <a:r>
              <a:rPr lang="en-US" dirty="0"/>
              <a:t> often imposes restrictions on their </a:t>
            </a:r>
            <a:r>
              <a:rPr lang="en-US" dirty="0" smtClean="0"/>
              <a:t>subsequent </a:t>
            </a:r>
            <a:r>
              <a:rPr lang="en-US" dirty="0"/>
              <a:t>re-export or </a:t>
            </a:r>
            <a:r>
              <a:rPr lang="en-US" dirty="0" smtClean="0"/>
              <a:t>re-transfer</a:t>
            </a:r>
            <a:r>
              <a:rPr lang="sr-Latn-RS" dirty="0" smtClean="0"/>
              <a:t>. That restrictions</a:t>
            </a:r>
            <a:r>
              <a:rPr lang="en-US" dirty="0" smtClean="0"/>
              <a:t>  </a:t>
            </a:r>
            <a:r>
              <a:rPr lang="en-US" dirty="0"/>
              <a:t>are commitments—usually inserted into the end-user certificate (EUC), the end-user statement or the commercial contract associated with an export—that bind the end-user either to not re-export or re-transfer </a:t>
            </a:r>
            <a:r>
              <a:rPr lang="en-US" dirty="0" smtClean="0"/>
              <a:t> </a:t>
            </a:r>
            <a:r>
              <a:rPr lang="en-US" dirty="0"/>
              <a:t>arms or to only do so under certain circumstances.</a:t>
            </a:r>
          </a:p>
          <a:p>
            <a:endParaRPr lang="en-US" dirty="0"/>
          </a:p>
        </p:txBody>
      </p:sp>
    </p:spTree>
    <p:extLst>
      <p:ext uri="{BB962C8B-B14F-4D97-AF65-F5344CB8AC3E}">
        <p14:creationId xmlns:p14="http://schemas.microsoft.com/office/powerpoint/2010/main" val="645309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RS" sz="4000" b="1" dirty="0" smtClean="0">
                <a:latin typeface="+mn-lt"/>
              </a:rPr>
              <a:t>Re-export and re-transfer</a:t>
            </a:r>
            <a:endParaRPr lang="en-GB" sz="4000" b="1" dirty="0">
              <a:latin typeface="+mn-lt"/>
            </a:endParaRPr>
          </a:p>
        </p:txBody>
      </p:sp>
      <p:sp>
        <p:nvSpPr>
          <p:cNvPr id="3" name="Content Placeholder 2"/>
          <p:cNvSpPr>
            <a:spLocks noGrp="1"/>
          </p:cNvSpPr>
          <p:nvPr>
            <p:ph idx="1"/>
          </p:nvPr>
        </p:nvSpPr>
        <p:spPr>
          <a:xfrm>
            <a:off x="304800" y="1600200"/>
            <a:ext cx="8382000" cy="4876800"/>
          </a:xfrm>
        </p:spPr>
        <p:txBody>
          <a:bodyPr lIns="91440">
            <a:normAutofit/>
          </a:bodyPr>
          <a:lstStyle/>
          <a:p>
            <a:pPr algn="just">
              <a:buNone/>
            </a:pPr>
            <a:endParaRPr lang="en-GB" sz="1400" b="1" dirty="0" smtClean="0"/>
          </a:p>
          <a:p>
            <a:pPr marL="0" indent="0" algn="just">
              <a:buNone/>
            </a:pPr>
            <a:endParaRPr lang="sr-Latn-RS" sz="2100" dirty="0"/>
          </a:p>
          <a:p>
            <a:pPr marL="0" indent="0" algn="just">
              <a:buNone/>
            </a:pPr>
            <a:r>
              <a:rPr lang="en-US" sz="2100" dirty="0" smtClean="0"/>
              <a:t>In </a:t>
            </a:r>
            <a:r>
              <a:rPr lang="en-US" sz="2100" dirty="0"/>
              <a:t>the case of re-export controls, restrictions can consist of a simple ban </a:t>
            </a:r>
            <a:r>
              <a:rPr lang="en-US" sz="2100" dirty="0" smtClean="0"/>
              <a:t>on</a:t>
            </a:r>
            <a:r>
              <a:rPr lang="sr-Latn-RS" sz="2100" dirty="0" smtClean="0"/>
              <a:t>  </a:t>
            </a:r>
            <a:r>
              <a:rPr lang="en-US" sz="2100" dirty="0" smtClean="0"/>
              <a:t>subsequent </a:t>
            </a:r>
            <a:r>
              <a:rPr lang="en-US" sz="2100" dirty="0"/>
              <a:t>exports to another destination country or a commitment to only </a:t>
            </a:r>
            <a:r>
              <a:rPr lang="en-US" sz="2100" dirty="0" smtClean="0"/>
              <a:t>export </a:t>
            </a:r>
            <a:r>
              <a:rPr lang="en-US" sz="2100" dirty="0"/>
              <a:t>to certain destination countries or under certain conditions</a:t>
            </a:r>
            <a:r>
              <a:rPr lang="en-US" sz="2100" dirty="0" smtClean="0"/>
              <a:t>.</a:t>
            </a:r>
            <a:endParaRPr lang="sr-Latn-RS" sz="2100" dirty="0" smtClean="0"/>
          </a:p>
          <a:p>
            <a:pPr marL="0" indent="0" algn="just">
              <a:buNone/>
            </a:pPr>
            <a:endParaRPr lang="sr-Latn-RS" sz="2100" dirty="0" smtClean="0"/>
          </a:p>
          <a:p>
            <a:pPr algn="just">
              <a:buFont typeface="Wingdings 3" panose="05040102010807070707" pitchFamily="18" charset="2"/>
              <a:buNone/>
            </a:pPr>
            <a:r>
              <a:rPr lang="en-US" sz="2100" dirty="0" smtClean="0"/>
              <a:t> In </a:t>
            </a:r>
            <a:r>
              <a:rPr lang="en-US" sz="2100" dirty="0"/>
              <a:t>the case of re-transfer controls, restrictions can consist of a </a:t>
            </a:r>
            <a:r>
              <a:rPr lang="en-US" sz="2100" dirty="0" smtClean="0"/>
              <a:t>commitment</a:t>
            </a:r>
            <a:r>
              <a:rPr lang="sr-Latn-RS" sz="2100" dirty="0" smtClean="0"/>
              <a:t> </a:t>
            </a:r>
            <a:r>
              <a:rPr lang="en-US" sz="2100" dirty="0" smtClean="0"/>
              <a:t>that the</a:t>
            </a:r>
            <a:r>
              <a:rPr lang="sr-Latn-RS" sz="2100" dirty="0"/>
              <a:t> </a:t>
            </a:r>
            <a:r>
              <a:rPr lang="en-US" sz="2100" dirty="0" smtClean="0"/>
              <a:t>imported </a:t>
            </a:r>
            <a:r>
              <a:rPr lang="en-US" sz="2100" dirty="0"/>
              <a:t>arms will remain with a particular branch or unit </a:t>
            </a:r>
            <a:r>
              <a:rPr lang="en-US" sz="2100" dirty="0" smtClean="0"/>
              <a:t>of</a:t>
            </a:r>
            <a:r>
              <a:rPr lang="sr-Latn-RS" sz="2100" dirty="0" smtClean="0"/>
              <a:t> </a:t>
            </a:r>
            <a:r>
              <a:rPr lang="en-US" sz="2100" dirty="0" smtClean="0"/>
              <a:t>the </a:t>
            </a:r>
            <a:r>
              <a:rPr lang="en-US" sz="2100" dirty="0"/>
              <a:t>armed forces or security </a:t>
            </a:r>
            <a:r>
              <a:rPr lang="en-US" sz="2100" dirty="0" smtClean="0"/>
              <a:t>services</a:t>
            </a:r>
            <a:r>
              <a:rPr lang="sr-Latn-RS" sz="2100" dirty="0"/>
              <a:t>.</a:t>
            </a:r>
          </a:p>
          <a:p>
            <a:pPr algn="just">
              <a:buFont typeface="Wingdings 3" panose="05040102010807070707" pitchFamily="18" charset="2"/>
              <a:buNone/>
            </a:pPr>
            <a:r>
              <a:rPr lang="sr-Latn-RS" sz="2100" dirty="0"/>
              <a:t>	</a:t>
            </a:r>
            <a:endParaRPr lang="sr-Latn-RS" sz="2100" dirty="0" smtClean="0"/>
          </a:p>
          <a:p>
            <a:pPr marL="0" indent="0" algn="just">
              <a:buNone/>
            </a:pPr>
            <a:r>
              <a:rPr lang="en-US" sz="2100" dirty="0" smtClean="0"/>
              <a:t> </a:t>
            </a:r>
            <a:endParaRPr lang="sr-Latn-RS" sz="2100" dirty="0" smtClean="0"/>
          </a:p>
          <a:p>
            <a:endParaRPr lang="en-GB"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CHALLENGES</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defRPr/>
            </a:pPr>
            <a:endParaRPr lang="sr-Latn-CS" dirty="0" smtClean="0">
              <a:latin typeface="+mj-lt"/>
            </a:endParaRPr>
          </a:p>
          <a:p>
            <a:pPr algn="just">
              <a:buFont typeface="Wingdings 3" panose="05040102010807070707" pitchFamily="18" charset="2"/>
              <a:buNone/>
            </a:pPr>
            <a:r>
              <a:rPr lang="sr-Latn-RS" altLang="sr-Latn-RS" dirty="0" smtClean="0">
                <a:latin typeface="+mj-lt"/>
                <a:cs typeface="Times New Roman" panose="02020603050405020304" pitchFamily="18" charset="0"/>
              </a:rPr>
              <a:t>	</a:t>
            </a:r>
            <a:r>
              <a:rPr lang="en-US" dirty="0"/>
              <a:t>The imposition of re-export and re-transfer controls is not without controversy. In effect, they represent an attempt by the exporting state to place restrictions on what an importing state can do with the arms it has acquired. In certain cases, the importing state may regard the imposition of such controls as a violation of its </a:t>
            </a:r>
            <a:r>
              <a:rPr lang="en-US" dirty="0" smtClean="0"/>
              <a:t>sovereignty. </a:t>
            </a:r>
            <a:endParaRPr lang="sr-Latn-RS" dirty="0" smtClean="0"/>
          </a:p>
          <a:p>
            <a:pPr algn="just">
              <a:buFont typeface="Wingdings 3" panose="05040102010807070707" pitchFamily="18" charset="2"/>
              <a:buNone/>
            </a:pPr>
            <a:endParaRPr lang="sr-Latn-RS" dirty="0"/>
          </a:p>
          <a:p>
            <a:pPr algn="just">
              <a:buFont typeface="Wingdings 3" panose="05040102010807070707" pitchFamily="18" charset="2"/>
              <a:buNone/>
            </a:pPr>
            <a:r>
              <a:rPr lang="sr-Latn-RS" dirty="0" smtClean="0"/>
              <a:t>	</a:t>
            </a:r>
            <a:r>
              <a:rPr lang="en-US" dirty="0" smtClean="0"/>
              <a:t>Certain </a:t>
            </a:r>
            <a:r>
              <a:rPr lang="en-US" dirty="0"/>
              <a:t>cases can also prove particularly challenging, such as when arms are being supplied to a private person or company or where components are being supplied to a private company who will incorporate them into a weapon system that will be re-exported to another state</a:t>
            </a:r>
            <a:endParaRPr lang="en-GB" altLang="sr-Latn-RS" dirty="0">
              <a:latin typeface="+mj-lt"/>
              <a:cs typeface="Times New Roman" panose="02020603050405020304" pitchFamily="18" charset="0"/>
            </a:endParaRPr>
          </a:p>
          <a:p>
            <a:endParaRPr lang="en-US" dirty="0"/>
          </a:p>
        </p:txBody>
      </p:sp>
    </p:spTree>
    <p:extLst>
      <p:ext uri="{BB962C8B-B14F-4D97-AF65-F5344CB8AC3E}">
        <p14:creationId xmlns:p14="http://schemas.microsoft.com/office/powerpoint/2010/main" val="2004908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b="1" dirty="0"/>
              <a:t/>
            </a:r>
            <a:br>
              <a:rPr lang="sr-Latn-RS" b="1" dirty="0"/>
            </a:br>
            <a:r>
              <a:rPr lang="en-US" b="1" dirty="0" smtClean="0"/>
              <a:t> </a:t>
            </a:r>
            <a:endParaRPr lang="en-US" b="1" dirty="0"/>
          </a:p>
        </p:txBody>
      </p:sp>
      <p:sp>
        <p:nvSpPr>
          <p:cNvPr id="3" name="Content Placeholder 2"/>
          <p:cNvSpPr>
            <a:spLocks noGrp="1"/>
          </p:cNvSpPr>
          <p:nvPr>
            <p:ph idx="1"/>
          </p:nvPr>
        </p:nvSpPr>
        <p:spPr/>
        <p:txBody>
          <a:bodyPr>
            <a:normAutofit fontScale="92500" lnSpcReduction="20000"/>
          </a:bodyPr>
          <a:lstStyle/>
          <a:p>
            <a:pPr algn="just">
              <a:buNone/>
            </a:pPr>
            <a:r>
              <a:rPr lang="sr-Latn-RS" dirty="0" smtClean="0"/>
              <a:t>	</a:t>
            </a:r>
            <a:r>
              <a:rPr lang="en-US" dirty="0" smtClean="0"/>
              <a:t>In </a:t>
            </a:r>
            <a:r>
              <a:rPr lang="en-US" dirty="0"/>
              <a:t>recent years a lot of attention has been paid to unauthorized re-exports or re-transfers of arms and ammunition—that is, situations in which re-export or re-transfer controls are ignored by the importing state. </a:t>
            </a:r>
            <a:endParaRPr lang="sr-Latn-RS" dirty="0" smtClean="0"/>
          </a:p>
          <a:p>
            <a:pPr algn="just">
              <a:buNone/>
            </a:pPr>
            <a:r>
              <a:rPr lang="sr-Latn-RS" dirty="0"/>
              <a:t>	</a:t>
            </a:r>
            <a:r>
              <a:rPr lang="en-US" dirty="0" smtClean="0"/>
              <a:t>This </a:t>
            </a:r>
            <a:r>
              <a:rPr lang="en-US" dirty="0"/>
              <a:t>has been clearly </a:t>
            </a:r>
            <a:r>
              <a:rPr lang="en-US" dirty="0" smtClean="0"/>
              <a:t>demonstrated </a:t>
            </a:r>
            <a:r>
              <a:rPr lang="en-US" dirty="0"/>
              <a:t>with the discovery of arms being used in the conflicts in Libya </a:t>
            </a:r>
            <a:r>
              <a:rPr lang="sr-Latn-RS" dirty="0" smtClean="0"/>
              <a:t>and</a:t>
            </a:r>
            <a:r>
              <a:rPr lang="en-US" dirty="0" smtClean="0"/>
              <a:t> </a:t>
            </a:r>
            <a:r>
              <a:rPr lang="en-US" dirty="0"/>
              <a:t>Syria that had been originally exported by states in Europe to recipients in the Middle East and then re-exported without the knowledge or approval of the original supplier states.</a:t>
            </a:r>
          </a:p>
        </p:txBody>
      </p:sp>
    </p:spTree>
    <p:extLst>
      <p:ext uri="{BB962C8B-B14F-4D97-AF65-F5344CB8AC3E}">
        <p14:creationId xmlns:p14="http://schemas.microsoft.com/office/powerpoint/2010/main" val="1784472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b="1" dirty="0" smtClean="0"/>
              <a:t>DIVERSION PREVENTING</a:t>
            </a:r>
            <a:endParaRPr lang="en-US" b="1" dirty="0"/>
          </a:p>
        </p:txBody>
      </p:sp>
      <p:sp>
        <p:nvSpPr>
          <p:cNvPr id="3" name="Content Placeholder 2"/>
          <p:cNvSpPr>
            <a:spLocks noGrp="1"/>
          </p:cNvSpPr>
          <p:nvPr>
            <p:ph idx="1"/>
          </p:nvPr>
        </p:nvSpPr>
        <p:spPr/>
        <p:txBody>
          <a:bodyPr>
            <a:normAutofit fontScale="85000" lnSpcReduction="10000"/>
          </a:bodyPr>
          <a:lstStyle/>
          <a:p>
            <a:pPr marL="0" indent="0">
              <a:buNone/>
            </a:pPr>
            <a:r>
              <a:rPr lang="sr-Cyrl-RS" dirty="0" smtClean="0"/>
              <a:t>- </a:t>
            </a:r>
            <a:r>
              <a:rPr lang="en-US" dirty="0" smtClean="0"/>
              <a:t>strengthening </a:t>
            </a:r>
            <a:r>
              <a:rPr lang="en-US" dirty="0"/>
              <a:t>national end use/r control systems </a:t>
            </a:r>
            <a:r>
              <a:rPr lang="sr-Latn-RS" dirty="0" smtClean="0"/>
              <a:t> and</a:t>
            </a:r>
            <a:r>
              <a:rPr lang="en-US" dirty="0"/>
              <a:t> </a:t>
            </a:r>
            <a:r>
              <a:rPr lang="sr-Latn-RS" dirty="0" smtClean="0"/>
              <a:t>conducting the </a:t>
            </a:r>
            <a:r>
              <a:rPr lang="en-US" dirty="0" smtClean="0"/>
              <a:t>risk </a:t>
            </a:r>
            <a:r>
              <a:rPr lang="en-US" dirty="0"/>
              <a:t>assessment before authorizing an export or import of conventional arms. </a:t>
            </a:r>
            <a:endParaRPr lang="sr-Latn-RS" dirty="0" smtClean="0"/>
          </a:p>
          <a:p>
            <a:pPr marL="0" indent="0">
              <a:buNone/>
            </a:pPr>
            <a:r>
              <a:rPr lang="sr-Cyrl-RS" dirty="0" smtClean="0"/>
              <a:t>- </a:t>
            </a:r>
            <a:r>
              <a:rPr lang="sr-Latn-RS" dirty="0" smtClean="0"/>
              <a:t>Interagency cooperation</a:t>
            </a:r>
          </a:p>
          <a:p>
            <a:pPr marL="0" indent="0">
              <a:buNone/>
            </a:pPr>
            <a:r>
              <a:rPr lang="sr-Cyrl-RS" dirty="0" smtClean="0"/>
              <a:t>- </a:t>
            </a:r>
            <a:r>
              <a:rPr lang="sr-Latn-RS" dirty="0" smtClean="0"/>
              <a:t>International cooperation including</a:t>
            </a:r>
            <a:r>
              <a:rPr lang="en-US" dirty="0" smtClean="0"/>
              <a:t>  Exchange of end use/r documentation; Exchange of national experience and practices on end use/r control systems and measures to address diversion; Sharing of national points of contacts to assist with authentication and verification of end use/r documentation</a:t>
            </a:r>
            <a:endParaRPr lang="sr-Latn-RS" dirty="0" smtClean="0"/>
          </a:p>
          <a:p>
            <a:pPr marL="0" indent="0">
              <a:buNone/>
            </a:pPr>
            <a:r>
              <a:rPr lang="sr-Cyrl-RS" dirty="0" smtClean="0"/>
              <a:t>- </a:t>
            </a:r>
            <a:r>
              <a:rPr lang="sr-Latn-RS" dirty="0" smtClean="0"/>
              <a:t>Post-delivery cooperation</a:t>
            </a:r>
            <a:endParaRPr lang="en-US" dirty="0"/>
          </a:p>
        </p:txBody>
      </p:sp>
    </p:spTree>
    <p:extLst>
      <p:ext uri="{BB962C8B-B14F-4D97-AF65-F5344CB8AC3E}">
        <p14:creationId xmlns:p14="http://schemas.microsoft.com/office/powerpoint/2010/main" val="2739589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b="1" dirty="0" smtClean="0"/>
              <a:t>END USER CERTIFICATE</a:t>
            </a:r>
            <a:endParaRPr lang="en-US" b="1" dirty="0"/>
          </a:p>
        </p:txBody>
      </p:sp>
      <p:sp>
        <p:nvSpPr>
          <p:cNvPr id="3" name="Content Placeholder 2"/>
          <p:cNvSpPr>
            <a:spLocks noGrp="1"/>
          </p:cNvSpPr>
          <p:nvPr>
            <p:ph idx="1"/>
          </p:nvPr>
        </p:nvSpPr>
        <p:spPr/>
        <p:txBody>
          <a:bodyPr>
            <a:normAutofit fontScale="47500" lnSpcReduction="20000"/>
          </a:bodyPr>
          <a:lstStyle/>
          <a:p>
            <a:pPr marL="0" indent="0">
              <a:buNone/>
            </a:pPr>
            <a:r>
              <a:rPr lang="sr-Latn-RS" dirty="0" smtClean="0"/>
              <a:t>Law on export and import of Arms and military Equipment of the Republic of Serbia („Official Gazette RoS“, no 107/14) - Article 14:</a:t>
            </a:r>
          </a:p>
          <a:p>
            <a:pPr marL="0" indent="0">
              <a:buNone/>
            </a:pPr>
            <a:endParaRPr lang="sr-Latn-RS" dirty="0"/>
          </a:p>
          <a:p>
            <a:pPr marL="0" indent="0">
              <a:buNone/>
            </a:pPr>
            <a:r>
              <a:rPr lang="en-US" dirty="0" smtClean="0"/>
              <a:t>The </a:t>
            </a:r>
            <a:r>
              <a:rPr lang="en-US" dirty="0"/>
              <a:t>original certificate contains the following information:</a:t>
            </a:r>
          </a:p>
          <a:p>
            <a:pPr lvl="0"/>
            <a:r>
              <a:rPr lang="en-US" dirty="0"/>
              <a:t> Business name and address of the exporter;</a:t>
            </a:r>
          </a:p>
          <a:p>
            <a:pPr lvl="0"/>
            <a:r>
              <a:rPr lang="en-US" dirty="0"/>
              <a:t>Business name and address of the end-user of the AME;</a:t>
            </a:r>
          </a:p>
          <a:p>
            <a:pPr lvl="0"/>
            <a:r>
              <a:rPr lang="en-US" dirty="0"/>
              <a:t>Business name and address of the mediator, if any;</a:t>
            </a:r>
          </a:p>
          <a:p>
            <a:pPr lvl="0"/>
            <a:r>
              <a:rPr lang="en-US" dirty="0"/>
              <a:t>Description, quantity and purpose of the AME;</a:t>
            </a:r>
          </a:p>
          <a:p>
            <a:pPr lvl="0"/>
            <a:r>
              <a:rPr lang="en-US" dirty="0"/>
              <a:t>Signature, name and position of the authorized person;</a:t>
            </a:r>
          </a:p>
          <a:p>
            <a:pPr lvl="0"/>
            <a:r>
              <a:rPr lang="en-US" dirty="0"/>
              <a:t>Country of final destination;</a:t>
            </a:r>
          </a:p>
          <a:p>
            <a:pPr lvl="0"/>
            <a:r>
              <a:rPr lang="en-US" dirty="0"/>
              <a:t>  Declaration that the AME shall not be used for purposes not stated in the certificate;</a:t>
            </a:r>
          </a:p>
          <a:p>
            <a:pPr lvl="0"/>
            <a:r>
              <a:rPr lang="en-US" dirty="0"/>
              <a:t> That the AME shall not be re-exported or put at third parties’ disposal without a written approval of the competent ministry of the deliverer’s country or country of the goods’ origin, in case that competence is transferred to the competent authority of the end-user country;</a:t>
            </a:r>
          </a:p>
          <a:p>
            <a:pPr lvl="0"/>
            <a:r>
              <a:rPr lang="en-US" dirty="0"/>
              <a:t>  Certified authenticity of the end-user by the competent authority in accordance with the national practice;</a:t>
            </a:r>
          </a:p>
          <a:p>
            <a:pPr lvl="0"/>
            <a:r>
              <a:rPr lang="en-US" dirty="0"/>
              <a:t>Number and date of issuance.</a:t>
            </a:r>
          </a:p>
          <a:p>
            <a:pPr marL="0" indent="0" algn="just">
              <a:buNone/>
            </a:pPr>
            <a:endParaRPr lang="en-GB" dirty="0">
              <a:latin typeface="Times New Roman" pitchFamily="18" charset="0"/>
              <a:cs typeface="Times New Roman" pitchFamily="18" charset="0"/>
            </a:endParaRPr>
          </a:p>
        </p:txBody>
      </p:sp>
    </p:spTree>
    <p:extLst>
      <p:ext uri="{BB962C8B-B14F-4D97-AF65-F5344CB8AC3E}">
        <p14:creationId xmlns:p14="http://schemas.microsoft.com/office/powerpoint/2010/main" val="39586134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3016201" y="1582801"/>
          <a:ext cx="3111598" cy="4560762"/>
        </p:xfrm>
        <a:graphic>
          <a:graphicData uri="http://schemas.openxmlformats.org/drawingml/2006/table">
            <a:tbl>
              <a:tblPr>
                <a:tableStyleId>{5C22544A-7EE6-4342-B048-85BDC9FD1C3A}</a:tableStyleId>
              </a:tblPr>
              <a:tblGrid>
                <a:gridCol w="1500940"/>
                <a:gridCol w="785428"/>
                <a:gridCol w="57950"/>
                <a:gridCol w="767280"/>
              </a:tblGrid>
              <a:tr h="651001">
                <a:tc>
                  <a:txBody>
                    <a:bodyPr/>
                    <a:lstStyle/>
                    <a:p>
                      <a:pPr marL="0" marR="0" algn="l">
                        <a:spcBef>
                          <a:spcPts val="0"/>
                        </a:spcBef>
                        <a:spcAft>
                          <a:spcPts val="0"/>
                        </a:spcAft>
                      </a:pPr>
                      <a:r>
                        <a:rPr lang="sr-Latn-CS" sz="500" kern="0">
                          <a:effectLst/>
                        </a:rPr>
                        <a:t>     </a:t>
                      </a:r>
                      <a:endParaRPr lang="en-US" sz="500" kern="0">
                        <a:effectLst/>
                      </a:endParaRPr>
                    </a:p>
                    <a:p>
                      <a:pPr marL="0" marR="0" algn="ctr">
                        <a:spcBef>
                          <a:spcPts val="0"/>
                        </a:spcBef>
                        <a:spcAft>
                          <a:spcPts val="0"/>
                        </a:spcAft>
                      </a:pPr>
                      <a:r>
                        <a:rPr lang="sr-Cyrl-CS" sz="500">
                          <a:effectLst/>
                        </a:rPr>
                        <a:t>РЕПУБЛИКА СРБИЈА</a:t>
                      </a:r>
                      <a:endParaRPr lang="en-US" sz="600">
                        <a:effectLst/>
                      </a:endParaRPr>
                    </a:p>
                    <a:p>
                      <a:pPr marL="0" marR="0" algn="ctr">
                        <a:spcBef>
                          <a:spcPts val="0"/>
                        </a:spcBef>
                        <a:spcAft>
                          <a:spcPts val="0"/>
                        </a:spcAft>
                      </a:pPr>
                      <a:r>
                        <a:rPr lang="sr-Cyrl-CS" sz="500">
                          <a:effectLst/>
                        </a:rPr>
                        <a:t>МИНИСТАРСТВО ТРГОВИНЕ</a:t>
                      </a:r>
                      <a:r>
                        <a:rPr lang="sr-Latn-CS" sz="500">
                          <a:effectLst/>
                        </a:rPr>
                        <a:t>, </a:t>
                      </a:r>
                      <a:r>
                        <a:rPr lang="sr-Cyrl-CS" sz="500">
                          <a:effectLst/>
                        </a:rPr>
                        <a:t>ТУРИЗМА</a:t>
                      </a:r>
                      <a:endParaRPr lang="en-US" sz="600">
                        <a:effectLst/>
                      </a:endParaRPr>
                    </a:p>
                    <a:p>
                      <a:pPr marL="0" marR="0" algn="ctr">
                        <a:spcBef>
                          <a:spcPts val="0"/>
                        </a:spcBef>
                        <a:spcAft>
                          <a:spcPts val="0"/>
                        </a:spcAft>
                      </a:pPr>
                      <a:r>
                        <a:rPr lang="sr-Cyrl-CS" sz="500">
                          <a:effectLst/>
                        </a:rPr>
                        <a:t>И ТЕЛЕКОМУНИКАЦИЈА</a:t>
                      </a:r>
                      <a:endParaRPr lang="en-US" sz="600">
                        <a:effectLst/>
                      </a:endParaRPr>
                    </a:p>
                    <a:p>
                      <a:pPr marL="0" marR="0" algn="ctr">
                        <a:spcBef>
                          <a:spcPts val="0"/>
                        </a:spcBef>
                        <a:spcAft>
                          <a:spcPts val="0"/>
                        </a:spcAft>
                        <a:tabLst>
                          <a:tab pos="1114425" algn="l"/>
                        </a:tabLst>
                      </a:pPr>
                      <a:r>
                        <a:rPr lang="sr-Latn-CS" sz="500">
                          <a:effectLst/>
                        </a:rPr>
                        <a:t> </a:t>
                      </a:r>
                      <a:endParaRPr lang="en-US" sz="600">
                        <a:effectLst/>
                      </a:endParaRPr>
                    </a:p>
                    <a:p>
                      <a:pPr marL="0" marR="0" algn="ctr">
                        <a:spcBef>
                          <a:spcPts val="0"/>
                        </a:spcBef>
                        <a:spcAft>
                          <a:spcPts val="0"/>
                        </a:spcAft>
                      </a:pPr>
                      <a:r>
                        <a:rPr lang="sr-Latn-CS" sz="500">
                          <a:effectLst/>
                        </a:rPr>
                        <a:t>THE REPUBLIC OF SERBIA</a:t>
                      </a:r>
                      <a:endParaRPr lang="en-US" sz="600">
                        <a:effectLst/>
                      </a:endParaRPr>
                    </a:p>
                    <a:p>
                      <a:pPr marL="0" marR="0" algn="ctr">
                        <a:spcBef>
                          <a:spcPts val="0"/>
                        </a:spcBef>
                        <a:spcAft>
                          <a:spcPts val="0"/>
                        </a:spcAft>
                      </a:pPr>
                      <a:r>
                        <a:rPr lang="sr-Latn-CS" sz="500">
                          <a:effectLst/>
                        </a:rPr>
                        <a:t>MINISTRY OF TRADE</a:t>
                      </a:r>
                      <a:r>
                        <a:rPr lang="sr-Cyrl-CS" sz="500">
                          <a:effectLst/>
                        </a:rPr>
                        <a:t>, </a:t>
                      </a:r>
                      <a:r>
                        <a:rPr lang="sr-Latn-CS" sz="500">
                          <a:effectLst/>
                        </a:rPr>
                        <a:t>TOURISM</a:t>
                      </a:r>
                      <a:endParaRPr lang="en-US" sz="600">
                        <a:effectLst/>
                      </a:endParaRPr>
                    </a:p>
                    <a:p>
                      <a:pPr marL="0" marR="0" algn="ctr">
                        <a:spcBef>
                          <a:spcPts val="0"/>
                        </a:spcBef>
                        <a:spcAft>
                          <a:spcPts val="0"/>
                        </a:spcAft>
                      </a:pPr>
                      <a:r>
                        <a:rPr lang="sr-Latn-CS" sz="500">
                          <a:effectLst/>
                        </a:rPr>
                        <a:t>AND TELECOMMUNICATIONS</a:t>
                      </a:r>
                      <a:endParaRPr lang="en-US" sz="600">
                        <a:effectLst/>
                      </a:endParaRPr>
                    </a:p>
                    <a:p>
                      <a:pPr marL="0" marR="0" algn="ctr">
                        <a:spcBef>
                          <a:spcPts val="0"/>
                        </a:spcBef>
                        <a:spcAft>
                          <a:spcPts val="0"/>
                        </a:spcAft>
                      </a:pPr>
                      <a:r>
                        <a:rPr lang="sr-Latn-CS" sz="500">
                          <a:effectLst/>
                        </a:rPr>
                        <a:t> </a:t>
                      </a:r>
                      <a:endParaRPr lang="en-US" sz="600">
                        <a:effectLst/>
                        <a:latin typeface="Times New Roman" panose="02020603050405020304" pitchFamily="18" charset="0"/>
                        <a:ea typeface="Times New Roman" panose="02020603050405020304" pitchFamily="18" charset="0"/>
                      </a:endParaRPr>
                    </a:p>
                  </a:txBody>
                  <a:tcPr marL="32550" marR="32550" marT="0" marB="0"/>
                </a:tc>
                <a:tc gridSpan="3">
                  <a:txBody>
                    <a:bodyPr/>
                    <a:lstStyle/>
                    <a:p>
                      <a:pPr marL="0" marR="0" algn="ctr">
                        <a:spcBef>
                          <a:spcPts val="0"/>
                        </a:spcBef>
                        <a:spcAft>
                          <a:spcPts val="0"/>
                        </a:spcAft>
                      </a:pPr>
                      <a:r>
                        <a:rPr lang="sr-Latn-CS" sz="500">
                          <a:effectLst/>
                        </a:rPr>
                        <a:t> </a:t>
                      </a:r>
                      <a:endParaRPr lang="en-US" sz="600">
                        <a:effectLst/>
                      </a:endParaRPr>
                    </a:p>
                    <a:p>
                      <a:pPr marL="0" marR="0" algn="ctr">
                        <a:spcBef>
                          <a:spcPts val="0"/>
                        </a:spcBef>
                        <a:spcAft>
                          <a:spcPts val="0"/>
                        </a:spcAft>
                      </a:pPr>
                      <a:r>
                        <a:rPr lang="sr-Cyrl-CS" sz="500">
                          <a:effectLst/>
                        </a:rPr>
                        <a:t>СЕРТИФИКАТ КРАЈЊЕГ КОРИСНИКА </a:t>
                      </a:r>
                      <a:endParaRPr lang="en-US" sz="600">
                        <a:effectLst/>
                      </a:endParaRPr>
                    </a:p>
                    <a:p>
                      <a:pPr marL="0" marR="0" algn="ctr">
                        <a:spcBef>
                          <a:spcPts val="0"/>
                        </a:spcBef>
                        <a:spcAft>
                          <a:spcPts val="0"/>
                        </a:spcAft>
                      </a:pPr>
                      <a:r>
                        <a:rPr lang="sr-Cyrl-CS" sz="500">
                          <a:effectLst/>
                        </a:rPr>
                        <a:t>за наоружање и војну опрему</a:t>
                      </a:r>
                      <a:endParaRPr lang="en-US" sz="600">
                        <a:effectLst/>
                      </a:endParaRPr>
                    </a:p>
                    <a:p>
                      <a:pPr marL="0" marR="0" algn="l">
                        <a:spcBef>
                          <a:spcPts val="0"/>
                        </a:spcBef>
                        <a:spcAft>
                          <a:spcPts val="0"/>
                        </a:spcAft>
                        <a:tabLst>
                          <a:tab pos="215900" algn="l"/>
                          <a:tab pos="692150" algn="l"/>
                        </a:tabLst>
                      </a:pPr>
                      <a:r>
                        <a:rPr lang="sr-Cyrl-CS" sz="500" kern="0">
                          <a:effectLst/>
                        </a:rPr>
                        <a:t> </a:t>
                      </a:r>
                      <a:endParaRPr lang="en-US" sz="500" kern="0">
                        <a:effectLst/>
                      </a:endParaRPr>
                    </a:p>
                    <a:p>
                      <a:pPr marL="0" marR="0" algn="l">
                        <a:spcBef>
                          <a:spcPts val="0"/>
                        </a:spcBef>
                        <a:spcAft>
                          <a:spcPts val="0"/>
                        </a:spcAft>
                        <a:tabLst>
                          <a:tab pos="215900" algn="l"/>
                          <a:tab pos="692150" algn="l"/>
                        </a:tabLst>
                      </a:pPr>
                      <a:r>
                        <a:rPr lang="sr-Latn-CS" sz="500" kern="0">
                          <a:effectLst/>
                        </a:rPr>
                        <a:t>END USER CERTIFICATE</a:t>
                      </a:r>
                      <a:endParaRPr lang="en-US" sz="500" kern="0">
                        <a:effectLst/>
                      </a:endParaRPr>
                    </a:p>
                    <a:p>
                      <a:pPr marL="0" marR="0" algn="l">
                        <a:spcBef>
                          <a:spcPts val="0"/>
                        </a:spcBef>
                        <a:spcAft>
                          <a:spcPts val="0"/>
                        </a:spcAft>
                        <a:tabLst>
                          <a:tab pos="215900" algn="l"/>
                          <a:tab pos="692150" algn="l"/>
                        </a:tabLst>
                      </a:pPr>
                      <a:r>
                        <a:rPr lang="sr-Latn-CS" sz="500" kern="0">
                          <a:effectLst/>
                        </a:rPr>
                        <a:t> for Arms and Military Equipment</a:t>
                      </a:r>
                      <a:endParaRPr lang="en-US" sz="500" kern="0">
                        <a:effectLst/>
                      </a:endParaRPr>
                    </a:p>
                    <a:p>
                      <a:pPr marL="0" marR="0" algn="l">
                        <a:spcBef>
                          <a:spcPts val="0"/>
                        </a:spcBef>
                        <a:spcAft>
                          <a:spcPts val="0"/>
                        </a:spcAft>
                        <a:tabLst>
                          <a:tab pos="2143125" algn="l"/>
                        </a:tabLst>
                      </a:pPr>
                      <a:r>
                        <a:rPr lang="sr-Cyrl-CS" sz="500">
                          <a:effectLst/>
                        </a:rPr>
                        <a:t>	</a:t>
                      </a:r>
                      <a:endParaRPr lang="en-US" sz="600">
                        <a:effectLst/>
                      </a:endParaRPr>
                    </a:p>
                    <a:p>
                      <a:pPr marL="0" marR="0" algn="ctr">
                        <a:spcBef>
                          <a:spcPts val="0"/>
                        </a:spcBef>
                        <a:spcAft>
                          <a:spcPts val="0"/>
                        </a:spcAft>
                      </a:pPr>
                      <a:r>
                        <a:rPr lang="sr-Cyrl-CS" sz="500">
                          <a:effectLst/>
                        </a:rPr>
                        <a:t>(EUC) No._______________</a:t>
                      </a:r>
                      <a:endParaRPr lang="en-US" sz="600">
                        <a:effectLst/>
                        <a:latin typeface="Times New Roman" panose="02020603050405020304" pitchFamily="18" charset="0"/>
                        <a:ea typeface="Times New Roman" panose="02020603050405020304" pitchFamily="18" charset="0"/>
                      </a:endParaRPr>
                    </a:p>
                  </a:txBody>
                  <a:tcPr marL="32550" marR="32550" marT="0" marB="0"/>
                </a:tc>
                <a:tc hMerge="1">
                  <a:txBody>
                    <a:bodyPr/>
                    <a:lstStyle/>
                    <a:p>
                      <a:endParaRPr lang="en-US"/>
                    </a:p>
                  </a:txBody>
                  <a:tcPr/>
                </a:tc>
                <a:tc hMerge="1">
                  <a:txBody>
                    <a:bodyPr/>
                    <a:lstStyle/>
                    <a:p>
                      <a:endParaRPr lang="en-US"/>
                    </a:p>
                  </a:txBody>
                  <a:tcPr/>
                </a:tc>
              </a:tr>
              <a:tr h="632616">
                <a:tc>
                  <a:txBody>
                    <a:bodyPr/>
                    <a:lstStyle/>
                    <a:p>
                      <a:pPr marL="0" marR="0" algn="l">
                        <a:spcBef>
                          <a:spcPts val="0"/>
                        </a:spcBef>
                        <a:spcAft>
                          <a:spcPts val="0"/>
                        </a:spcAft>
                      </a:pPr>
                      <a:r>
                        <a:rPr lang="sr-Latn-CS" sz="400">
                          <a:effectLst/>
                        </a:rPr>
                        <a:t>1. </a:t>
                      </a:r>
                      <a:r>
                        <a:rPr lang="sr-Cyrl-CS" sz="400">
                          <a:effectLst/>
                        </a:rPr>
                        <a:t>УВОЗНИК </a:t>
                      </a:r>
                      <a:r>
                        <a:rPr lang="sr-Latn-CS" sz="400">
                          <a:effectLst/>
                        </a:rPr>
                        <a:t>– IMPORTER</a:t>
                      </a:r>
                      <a:endParaRPr lang="en-US" sz="600">
                        <a:effectLst/>
                      </a:endParaRPr>
                    </a:p>
                    <a:p>
                      <a:pPr marL="0" marR="0" algn="l">
                        <a:spcBef>
                          <a:spcPts val="0"/>
                        </a:spcBef>
                        <a:spcAft>
                          <a:spcPts val="0"/>
                        </a:spcAft>
                      </a:pPr>
                      <a:r>
                        <a:rPr lang="sr-Latn-CS" sz="400">
                          <a:effectLst/>
                        </a:rPr>
                        <a:t>____________________________________________________</a:t>
                      </a:r>
                      <a:endParaRPr lang="en-US" sz="600">
                        <a:effectLst/>
                      </a:endParaRPr>
                    </a:p>
                    <a:p>
                      <a:pPr marL="0" marR="0" algn="l">
                        <a:spcBef>
                          <a:spcPts val="0"/>
                        </a:spcBef>
                        <a:spcAft>
                          <a:spcPts val="0"/>
                        </a:spcAft>
                      </a:pPr>
                      <a:r>
                        <a:rPr lang="sr-Cyrl-CS" sz="400">
                          <a:effectLst/>
                        </a:rPr>
                        <a:t>Пословно име </a:t>
                      </a:r>
                      <a:r>
                        <a:rPr lang="sr-Latn-CS" sz="400">
                          <a:effectLst/>
                        </a:rPr>
                        <a:t>– Name</a:t>
                      </a:r>
                      <a:endParaRPr lang="en-US" sz="600">
                        <a:effectLst/>
                      </a:endParaRPr>
                    </a:p>
                    <a:p>
                      <a:pPr marL="0" marR="0" algn="l">
                        <a:spcBef>
                          <a:spcPts val="0"/>
                        </a:spcBef>
                        <a:spcAft>
                          <a:spcPts val="0"/>
                        </a:spcAft>
                      </a:pPr>
                      <a:r>
                        <a:rPr lang="sr-Latn-CS" sz="400">
                          <a:effectLst/>
                        </a:rPr>
                        <a:t>____________________________________________________</a:t>
                      </a:r>
                      <a:endParaRPr lang="en-US" sz="600">
                        <a:effectLst/>
                      </a:endParaRPr>
                    </a:p>
                    <a:p>
                      <a:pPr marL="0" marR="0" algn="l">
                        <a:spcBef>
                          <a:spcPts val="0"/>
                        </a:spcBef>
                        <a:spcAft>
                          <a:spcPts val="0"/>
                        </a:spcAft>
                      </a:pPr>
                      <a:r>
                        <a:rPr lang="sr-Cyrl-CS" sz="400">
                          <a:effectLst/>
                        </a:rPr>
                        <a:t>Адреса</a:t>
                      </a:r>
                      <a:r>
                        <a:rPr lang="sr-Latn-CS" sz="400">
                          <a:effectLst/>
                        </a:rPr>
                        <a:t> – Address</a:t>
                      </a:r>
                      <a:endParaRPr lang="en-US" sz="600">
                        <a:effectLst/>
                      </a:endParaRPr>
                    </a:p>
                    <a:p>
                      <a:pPr marL="0" marR="0" algn="l">
                        <a:spcBef>
                          <a:spcPts val="0"/>
                        </a:spcBef>
                        <a:spcAft>
                          <a:spcPts val="0"/>
                        </a:spcAft>
                      </a:pPr>
                      <a:r>
                        <a:rPr lang="sr-Latn-CS" sz="400">
                          <a:effectLst/>
                        </a:rPr>
                        <a:t>___________________________________________________</a:t>
                      </a:r>
                      <a:endParaRPr lang="en-US" sz="600">
                        <a:effectLst/>
                      </a:endParaRPr>
                    </a:p>
                    <a:p>
                      <a:pPr marL="0" marR="0" algn="l">
                        <a:spcBef>
                          <a:spcPts val="0"/>
                        </a:spcBef>
                        <a:spcAft>
                          <a:spcPts val="0"/>
                        </a:spcAft>
                      </a:pPr>
                      <a:r>
                        <a:rPr lang="sr-Cyrl-CS" sz="400">
                          <a:effectLst/>
                        </a:rPr>
                        <a:t>Град </a:t>
                      </a:r>
                      <a:r>
                        <a:rPr lang="sr-Latn-CS" sz="400">
                          <a:effectLst/>
                        </a:rPr>
                        <a:t>– City</a:t>
                      </a:r>
                      <a:r>
                        <a:rPr lang="sr-Cyrl-CS" sz="400">
                          <a:effectLst/>
                        </a:rPr>
                        <a:t>                                  Поштански бр. - </a:t>
                      </a:r>
                      <a:r>
                        <a:rPr lang="sr-Latn-CS" sz="400">
                          <a:effectLst/>
                        </a:rPr>
                        <a:t>Post.code</a:t>
                      </a:r>
                      <a:endParaRPr lang="en-US" sz="600">
                        <a:effectLst/>
                      </a:endParaRPr>
                    </a:p>
                    <a:p>
                      <a:pPr marL="0" marR="0" algn="l">
                        <a:spcBef>
                          <a:spcPts val="0"/>
                        </a:spcBef>
                        <a:spcAft>
                          <a:spcPts val="0"/>
                        </a:spcAft>
                      </a:pPr>
                      <a:r>
                        <a:rPr lang="sr-Latn-CS" sz="400">
                          <a:effectLst/>
                        </a:rPr>
                        <a:t>____________________________________________________</a:t>
                      </a:r>
                      <a:endParaRPr lang="en-US" sz="600">
                        <a:effectLst/>
                      </a:endParaRPr>
                    </a:p>
                    <a:p>
                      <a:pPr marL="0" marR="0" algn="l">
                        <a:spcBef>
                          <a:spcPts val="0"/>
                        </a:spcBef>
                        <a:spcAft>
                          <a:spcPts val="0"/>
                        </a:spcAft>
                      </a:pPr>
                      <a:r>
                        <a:rPr lang="sr-Cyrl-CS" sz="400">
                          <a:effectLst/>
                        </a:rPr>
                        <a:t>Држава – </a:t>
                      </a:r>
                      <a:r>
                        <a:rPr lang="sr-Latn-CS" sz="400">
                          <a:effectLst/>
                        </a:rPr>
                        <a:t>State </a:t>
                      </a:r>
                      <a:endParaRPr lang="en-US" sz="600">
                        <a:effectLst/>
                        <a:latin typeface="Times New Roman" panose="02020603050405020304" pitchFamily="18" charset="0"/>
                        <a:ea typeface="Times New Roman" panose="02020603050405020304" pitchFamily="18" charset="0"/>
                      </a:endParaRPr>
                    </a:p>
                  </a:txBody>
                  <a:tcPr marL="32550" marR="32550" marT="0" marB="0"/>
                </a:tc>
                <a:tc gridSpan="3">
                  <a:txBody>
                    <a:bodyPr/>
                    <a:lstStyle/>
                    <a:p>
                      <a:pPr marL="0" marR="0" algn="l">
                        <a:spcBef>
                          <a:spcPts val="0"/>
                        </a:spcBef>
                        <a:spcAft>
                          <a:spcPts val="0"/>
                        </a:spcAft>
                      </a:pPr>
                      <a:r>
                        <a:rPr lang="sr-Latn-CS" sz="400">
                          <a:effectLst/>
                        </a:rPr>
                        <a:t>2</a:t>
                      </a:r>
                      <a:r>
                        <a:rPr lang="sr-Cyrl-CS" sz="400">
                          <a:effectLst/>
                        </a:rPr>
                        <a:t>. ИЗВОЗНИК </a:t>
                      </a:r>
                      <a:r>
                        <a:rPr lang="sr-Latn-CS" sz="400">
                          <a:effectLst/>
                        </a:rPr>
                        <a:t>– EXPORTER</a:t>
                      </a:r>
                      <a:endParaRPr lang="en-US" sz="600">
                        <a:effectLst/>
                      </a:endParaRPr>
                    </a:p>
                    <a:p>
                      <a:pPr marL="0" marR="0" algn="l">
                        <a:spcBef>
                          <a:spcPts val="0"/>
                        </a:spcBef>
                        <a:spcAft>
                          <a:spcPts val="0"/>
                        </a:spcAft>
                      </a:pPr>
                      <a:r>
                        <a:rPr lang="sr-Latn-CS" sz="400">
                          <a:effectLst/>
                        </a:rPr>
                        <a:t>_____________________________________________________</a:t>
                      </a:r>
                      <a:endParaRPr lang="en-US" sz="600">
                        <a:effectLst/>
                      </a:endParaRPr>
                    </a:p>
                    <a:p>
                      <a:pPr marL="0" marR="0" algn="l">
                        <a:spcBef>
                          <a:spcPts val="0"/>
                        </a:spcBef>
                        <a:spcAft>
                          <a:spcPts val="0"/>
                        </a:spcAft>
                      </a:pPr>
                      <a:r>
                        <a:rPr lang="sr-Cyrl-CS" sz="400">
                          <a:effectLst/>
                        </a:rPr>
                        <a:t>Пословно име </a:t>
                      </a:r>
                      <a:r>
                        <a:rPr lang="sr-Latn-CS" sz="400">
                          <a:effectLst/>
                        </a:rPr>
                        <a:t>– Name</a:t>
                      </a:r>
                      <a:endParaRPr lang="en-US" sz="600">
                        <a:effectLst/>
                      </a:endParaRPr>
                    </a:p>
                    <a:p>
                      <a:pPr marL="0" marR="0" algn="l">
                        <a:spcBef>
                          <a:spcPts val="0"/>
                        </a:spcBef>
                        <a:spcAft>
                          <a:spcPts val="0"/>
                        </a:spcAft>
                      </a:pPr>
                      <a:r>
                        <a:rPr lang="sr-Latn-CS" sz="400">
                          <a:effectLst/>
                        </a:rPr>
                        <a:t>_____________________________________________________</a:t>
                      </a:r>
                      <a:endParaRPr lang="en-US" sz="600">
                        <a:effectLst/>
                      </a:endParaRPr>
                    </a:p>
                    <a:p>
                      <a:pPr marL="0" marR="0" algn="l">
                        <a:spcBef>
                          <a:spcPts val="0"/>
                        </a:spcBef>
                        <a:spcAft>
                          <a:spcPts val="0"/>
                        </a:spcAft>
                      </a:pPr>
                      <a:r>
                        <a:rPr lang="sr-Cyrl-CS" sz="400">
                          <a:effectLst/>
                        </a:rPr>
                        <a:t>Адреса</a:t>
                      </a:r>
                      <a:r>
                        <a:rPr lang="sr-Latn-CS" sz="400">
                          <a:effectLst/>
                        </a:rPr>
                        <a:t> – Address</a:t>
                      </a:r>
                      <a:endParaRPr lang="en-US" sz="600">
                        <a:effectLst/>
                      </a:endParaRPr>
                    </a:p>
                    <a:p>
                      <a:pPr marL="0" marR="0" algn="l">
                        <a:spcBef>
                          <a:spcPts val="0"/>
                        </a:spcBef>
                        <a:spcAft>
                          <a:spcPts val="0"/>
                        </a:spcAft>
                      </a:pPr>
                      <a:r>
                        <a:rPr lang="sr-Latn-CS" sz="400">
                          <a:effectLst/>
                        </a:rPr>
                        <a:t>_____________________________________________________</a:t>
                      </a:r>
                      <a:endParaRPr lang="en-US" sz="600">
                        <a:effectLst/>
                      </a:endParaRPr>
                    </a:p>
                    <a:p>
                      <a:pPr marL="0" marR="0" algn="l">
                        <a:spcBef>
                          <a:spcPts val="0"/>
                        </a:spcBef>
                        <a:spcAft>
                          <a:spcPts val="0"/>
                        </a:spcAft>
                      </a:pPr>
                      <a:r>
                        <a:rPr lang="sr-Cyrl-CS" sz="400">
                          <a:effectLst/>
                        </a:rPr>
                        <a:t>Град</a:t>
                      </a:r>
                      <a:r>
                        <a:rPr lang="sr-Latn-CS" sz="400">
                          <a:effectLst/>
                        </a:rPr>
                        <a:t> – City</a:t>
                      </a:r>
                      <a:r>
                        <a:rPr lang="sr-Cyrl-CS" sz="400">
                          <a:effectLst/>
                        </a:rPr>
                        <a:t>                                  Поштански бр. - </a:t>
                      </a:r>
                      <a:r>
                        <a:rPr lang="sr-Latn-CS" sz="400">
                          <a:effectLst/>
                        </a:rPr>
                        <a:t>Post.code</a:t>
                      </a:r>
                      <a:endParaRPr lang="en-US" sz="600">
                        <a:effectLst/>
                      </a:endParaRPr>
                    </a:p>
                    <a:p>
                      <a:pPr marL="0" marR="0" algn="l">
                        <a:spcBef>
                          <a:spcPts val="0"/>
                        </a:spcBef>
                        <a:spcAft>
                          <a:spcPts val="0"/>
                        </a:spcAft>
                      </a:pPr>
                      <a:r>
                        <a:rPr lang="sr-Latn-CS" sz="400">
                          <a:effectLst/>
                        </a:rPr>
                        <a:t>____________________________________________________</a:t>
                      </a:r>
                      <a:endParaRPr lang="en-US" sz="600">
                        <a:effectLst/>
                      </a:endParaRPr>
                    </a:p>
                    <a:p>
                      <a:pPr marL="0" marR="0" algn="l">
                        <a:spcBef>
                          <a:spcPts val="0"/>
                        </a:spcBef>
                        <a:spcAft>
                          <a:spcPts val="0"/>
                        </a:spcAft>
                      </a:pPr>
                      <a:r>
                        <a:rPr lang="sr-Cyrl-CS" sz="400">
                          <a:effectLst/>
                        </a:rPr>
                        <a:t>Држава – </a:t>
                      </a:r>
                      <a:r>
                        <a:rPr lang="sr-Latn-CS" sz="400">
                          <a:effectLst/>
                        </a:rPr>
                        <a:t>State </a:t>
                      </a:r>
                      <a:endParaRPr lang="en-US" sz="600">
                        <a:effectLst/>
                        <a:latin typeface="Times New Roman" panose="02020603050405020304" pitchFamily="18" charset="0"/>
                        <a:ea typeface="Times New Roman" panose="02020603050405020304" pitchFamily="18" charset="0"/>
                      </a:endParaRPr>
                    </a:p>
                  </a:txBody>
                  <a:tcPr marL="32550" marR="32550" marT="0" marB="0"/>
                </a:tc>
                <a:tc hMerge="1">
                  <a:txBody>
                    <a:bodyPr/>
                    <a:lstStyle/>
                    <a:p>
                      <a:endParaRPr lang="en-US"/>
                    </a:p>
                  </a:txBody>
                  <a:tcPr/>
                </a:tc>
                <a:tc hMerge="1">
                  <a:txBody>
                    <a:bodyPr/>
                    <a:lstStyle/>
                    <a:p>
                      <a:endParaRPr lang="en-US"/>
                    </a:p>
                  </a:txBody>
                  <a:tcPr/>
                </a:tc>
              </a:tr>
              <a:tr h="260400">
                <a:tc rowSpan="2">
                  <a:txBody>
                    <a:bodyPr/>
                    <a:lstStyle/>
                    <a:p>
                      <a:pPr marL="0" marR="0" algn="l">
                        <a:spcBef>
                          <a:spcPts val="0"/>
                        </a:spcBef>
                        <a:spcAft>
                          <a:spcPts val="0"/>
                        </a:spcAft>
                      </a:pPr>
                      <a:r>
                        <a:rPr lang="sr-Latn-CS" sz="400">
                          <a:effectLst/>
                        </a:rPr>
                        <a:t>3. </a:t>
                      </a:r>
                      <a:r>
                        <a:rPr lang="sr-Cyrl-CS" sz="400">
                          <a:effectLst/>
                        </a:rPr>
                        <a:t>КРАЈЊИ КОРИСНИК </a:t>
                      </a:r>
                      <a:r>
                        <a:rPr lang="sr-Latn-CS" sz="400">
                          <a:effectLst/>
                        </a:rPr>
                        <a:t>– ULTIMATE CONSIGNEE </a:t>
                      </a:r>
                      <a:r>
                        <a:rPr lang="sr-Cyrl-CS" sz="400">
                          <a:effectLst/>
                        </a:rPr>
                        <a:t>(уколико се разликује од увозника</a:t>
                      </a:r>
                      <a:r>
                        <a:rPr lang="sr-Latn-CS" sz="400">
                          <a:effectLst/>
                        </a:rPr>
                        <a:t> – if different from the importer)</a:t>
                      </a:r>
                      <a:endParaRPr lang="en-US" sz="600">
                        <a:effectLst/>
                      </a:endParaRPr>
                    </a:p>
                    <a:p>
                      <a:pPr marL="0" marR="0" algn="l">
                        <a:spcBef>
                          <a:spcPts val="0"/>
                        </a:spcBef>
                        <a:spcAft>
                          <a:spcPts val="0"/>
                        </a:spcAft>
                      </a:pPr>
                      <a:r>
                        <a:rPr lang="sr-Latn-CS" sz="400">
                          <a:effectLst/>
                        </a:rPr>
                        <a:t>____________________________________________________</a:t>
                      </a:r>
                      <a:endParaRPr lang="en-US" sz="600">
                        <a:effectLst/>
                      </a:endParaRPr>
                    </a:p>
                    <a:p>
                      <a:pPr marL="0" marR="0" algn="l">
                        <a:spcBef>
                          <a:spcPts val="0"/>
                        </a:spcBef>
                        <a:spcAft>
                          <a:spcPts val="0"/>
                        </a:spcAft>
                      </a:pPr>
                      <a:r>
                        <a:rPr lang="sr-Cyrl-CS" sz="400">
                          <a:effectLst/>
                        </a:rPr>
                        <a:t>Пословно име </a:t>
                      </a:r>
                      <a:r>
                        <a:rPr lang="sr-Latn-CS" sz="400">
                          <a:effectLst/>
                        </a:rPr>
                        <a:t>– Name</a:t>
                      </a:r>
                      <a:endParaRPr lang="en-US" sz="600">
                        <a:effectLst/>
                      </a:endParaRPr>
                    </a:p>
                    <a:p>
                      <a:pPr marL="0" marR="0" algn="l">
                        <a:spcBef>
                          <a:spcPts val="0"/>
                        </a:spcBef>
                        <a:spcAft>
                          <a:spcPts val="0"/>
                        </a:spcAft>
                      </a:pPr>
                      <a:r>
                        <a:rPr lang="sr-Latn-CS" sz="400">
                          <a:effectLst/>
                        </a:rPr>
                        <a:t>____________________________________________________</a:t>
                      </a:r>
                      <a:endParaRPr lang="en-US" sz="600">
                        <a:effectLst/>
                      </a:endParaRPr>
                    </a:p>
                    <a:p>
                      <a:pPr marL="0" marR="0" algn="l">
                        <a:spcBef>
                          <a:spcPts val="0"/>
                        </a:spcBef>
                        <a:spcAft>
                          <a:spcPts val="0"/>
                        </a:spcAft>
                      </a:pPr>
                      <a:r>
                        <a:rPr lang="sr-Cyrl-CS" sz="400">
                          <a:effectLst/>
                        </a:rPr>
                        <a:t>Адреса</a:t>
                      </a:r>
                      <a:r>
                        <a:rPr lang="sr-Latn-CS" sz="400">
                          <a:effectLst/>
                        </a:rPr>
                        <a:t> – Address</a:t>
                      </a:r>
                      <a:endParaRPr lang="en-US" sz="600">
                        <a:effectLst/>
                      </a:endParaRPr>
                    </a:p>
                    <a:p>
                      <a:pPr marL="0" marR="0" algn="l">
                        <a:spcBef>
                          <a:spcPts val="0"/>
                        </a:spcBef>
                        <a:spcAft>
                          <a:spcPts val="0"/>
                        </a:spcAft>
                      </a:pPr>
                      <a:r>
                        <a:rPr lang="sr-Latn-CS" sz="400">
                          <a:effectLst/>
                        </a:rPr>
                        <a:t>____________________________________________________</a:t>
                      </a:r>
                      <a:endParaRPr lang="en-US" sz="600">
                        <a:effectLst/>
                      </a:endParaRPr>
                    </a:p>
                    <a:p>
                      <a:pPr marL="0" marR="0" algn="l">
                        <a:spcBef>
                          <a:spcPts val="0"/>
                        </a:spcBef>
                        <a:spcAft>
                          <a:spcPts val="0"/>
                        </a:spcAft>
                      </a:pPr>
                      <a:r>
                        <a:rPr lang="sr-Cyrl-CS" sz="400">
                          <a:effectLst/>
                        </a:rPr>
                        <a:t>Град</a:t>
                      </a:r>
                      <a:r>
                        <a:rPr lang="sr-Latn-CS" sz="400">
                          <a:effectLst/>
                        </a:rPr>
                        <a:t> – City</a:t>
                      </a:r>
                      <a:r>
                        <a:rPr lang="sr-Cyrl-CS" sz="400">
                          <a:effectLst/>
                        </a:rPr>
                        <a:t>                                  Поштански бр. - </a:t>
                      </a:r>
                      <a:r>
                        <a:rPr lang="sr-Latn-CS" sz="400">
                          <a:effectLst/>
                        </a:rPr>
                        <a:t>Post.code</a:t>
                      </a:r>
                      <a:endParaRPr lang="en-US" sz="600">
                        <a:effectLst/>
                      </a:endParaRPr>
                    </a:p>
                    <a:p>
                      <a:pPr marL="0" marR="0" algn="l">
                        <a:spcBef>
                          <a:spcPts val="0"/>
                        </a:spcBef>
                        <a:spcAft>
                          <a:spcPts val="0"/>
                        </a:spcAft>
                      </a:pPr>
                      <a:r>
                        <a:rPr lang="sr-Latn-CS" sz="400">
                          <a:effectLst/>
                        </a:rPr>
                        <a:t>____________________________________________________</a:t>
                      </a:r>
                      <a:endParaRPr lang="en-US" sz="600">
                        <a:effectLst/>
                      </a:endParaRPr>
                    </a:p>
                    <a:p>
                      <a:pPr marL="0" marR="0" algn="l">
                        <a:spcBef>
                          <a:spcPts val="0"/>
                        </a:spcBef>
                        <a:spcAft>
                          <a:spcPts val="0"/>
                        </a:spcAft>
                      </a:pPr>
                      <a:r>
                        <a:rPr lang="sr-Cyrl-CS" sz="400">
                          <a:effectLst/>
                        </a:rPr>
                        <a:t>Држава – </a:t>
                      </a:r>
                      <a:r>
                        <a:rPr lang="sr-Latn-CS" sz="400">
                          <a:effectLst/>
                        </a:rPr>
                        <a:t>State</a:t>
                      </a:r>
                      <a:endParaRPr lang="en-US" sz="600">
                        <a:effectLst/>
                        <a:latin typeface="Times New Roman" panose="02020603050405020304" pitchFamily="18" charset="0"/>
                        <a:ea typeface="Times New Roman" panose="02020603050405020304" pitchFamily="18" charset="0"/>
                      </a:endParaRPr>
                    </a:p>
                  </a:txBody>
                  <a:tcPr marL="32550" marR="32550" marT="0" marB="0"/>
                </a:tc>
                <a:tc>
                  <a:txBody>
                    <a:bodyPr/>
                    <a:lstStyle/>
                    <a:p>
                      <a:pPr marL="0" marR="0" algn="l">
                        <a:spcBef>
                          <a:spcPts val="0"/>
                        </a:spcBef>
                        <a:spcAft>
                          <a:spcPts val="0"/>
                        </a:spcAft>
                      </a:pPr>
                      <a:r>
                        <a:rPr lang="sr-Cyrl-CS" sz="400">
                          <a:effectLst/>
                        </a:rPr>
                        <a:t>Дозвола бр</a:t>
                      </a:r>
                      <a:r>
                        <a:rPr lang="sr-Latn-CS" sz="400">
                          <a:effectLst/>
                        </a:rPr>
                        <a:t>. - Licence No.</a:t>
                      </a:r>
                      <a:endParaRPr lang="en-US" sz="600">
                        <a:effectLst/>
                      </a:endParaRPr>
                    </a:p>
                    <a:p>
                      <a:pPr marL="0" marR="0" algn="l">
                        <a:spcBef>
                          <a:spcPts val="0"/>
                        </a:spcBef>
                        <a:spcAft>
                          <a:spcPts val="0"/>
                        </a:spcAft>
                      </a:pPr>
                      <a:r>
                        <a:rPr lang="sr-Latn-CS" sz="400" u="none" strike="noStrike" baseline="30000">
                          <a:effectLst/>
                        </a:rPr>
                        <a:t> </a:t>
                      </a:r>
                      <a:endParaRPr lang="en-US" sz="600">
                        <a:effectLst/>
                      </a:endParaRPr>
                    </a:p>
                    <a:p>
                      <a:pPr marL="0" marR="0" algn="l">
                        <a:spcBef>
                          <a:spcPts val="0"/>
                        </a:spcBef>
                        <a:spcAft>
                          <a:spcPts val="0"/>
                        </a:spcAft>
                      </a:pPr>
                      <a:r>
                        <a:rPr lang="sr-Latn-CS" sz="400">
                          <a:effectLst/>
                        </a:rPr>
                        <a:t> </a:t>
                      </a:r>
                      <a:endParaRPr lang="en-US" sz="600">
                        <a:effectLst/>
                        <a:latin typeface="Times New Roman" panose="02020603050405020304" pitchFamily="18" charset="0"/>
                        <a:ea typeface="Times New Roman" panose="02020603050405020304" pitchFamily="18" charset="0"/>
                      </a:endParaRPr>
                    </a:p>
                  </a:txBody>
                  <a:tcPr marL="32550" marR="32550" marT="0" marB="0"/>
                </a:tc>
                <a:tc gridSpan="2">
                  <a:txBody>
                    <a:bodyPr/>
                    <a:lstStyle/>
                    <a:p>
                      <a:pPr marL="0" marR="0" algn="l">
                        <a:spcBef>
                          <a:spcPts val="0"/>
                        </a:spcBef>
                        <a:spcAft>
                          <a:spcPts val="0"/>
                        </a:spcAft>
                      </a:pPr>
                      <a:r>
                        <a:rPr lang="sr-Cyrl-CS" sz="400">
                          <a:effectLst/>
                        </a:rPr>
                        <a:t>Важност до </a:t>
                      </a:r>
                      <a:r>
                        <a:rPr lang="sr-Latn-CS" sz="400">
                          <a:effectLst/>
                        </a:rPr>
                        <a:t>- Valid until</a:t>
                      </a:r>
                      <a:endParaRPr lang="en-US" sz="600">
                        <a:effectLst/>
                      </a:endParaRPr>
                    </a:p>
                    <a:p>
                      <a:pPr marL="0" marR="0" algn="l">
                        <a:spcBef>
                          <a:spcPts val="0"/>
                        </a:spcBef>
                        <a:spcAft>
                          <a:spcPts val="0"/>
                        </a:spcAft>
                      </a:pPr>
                      <a:r>
                        <a:rPr lang="sr-Latn-CS" sz="400">
                          <a:effectLst/>
                        </a:rPr>
                        <a:t> </a:t>
                      </a:r>
                      <a:endParaRPr lang="en-US" sz="600">
                        <a:effectLst/>
                      </a:endParaRPr>
                    </a:p>
                    <a:p>
                      <a:pPr marL="0" marR="0" algn="l">
                        <a:spcBef>
                          <a:spcPts val="0"/>
                        </a:spcBef>
                        <a:spcAft>
                          <a:spcPts val="0"/>
                        </a:spcAft>
                      </a:pPr>
                      <a:r>
                        <a:rPr lang="sr-Latn-CS" sz="400">
                          <a:effectLst/>
                        </a:rPr>
                        <a:t> </a:t>
                      </a:r>
                      <a:endParaRPr lang="en-US" sz="600">
                        <a:effectLst/>
                      </a:endParaRPr>
                    </a:p>
                    <a:p>
                      <a:pPr marL="0" marR="0" algn="l">
                        <a:spcBef>
                          <a:spcPts val="0"/>
                        </a:spcBef>
                        <a:spcAft>
                          <a:spcPts val="0"/>
                        </a:spcAft>
                      </a:pPr>
                      <a:r>
                        <a:rPr lang="sr-Latn-CS" sz="400">
                          <a:effectLst/>
                        </a:rPr>
                        <a:t> </a:t>
                      </a:r>
                      <a:endParaRPr lang="en-US" sz="600">
                        <a:effectLst/>
                        <a:latin typeface="Times New Roman" panose="02020603050405020304" pitchFamily="18" charset="0"/>
                        <a:ea typeface="Times New Roman" panose="02020603050405020304" pitchFamily="18" charset="0"/>
                      </a:endParaRPr>
                    </a:p>
                  </a:txBody>
                  <a:tcPr marL="32550" marR="32550" marT="0" marB="0"/>
                </a:tc>
                <a:tc hMerge="1">
                  <a:txBody>
                    <a:bodyPr/>
                    <a:lstStyle/>
                    <a:p>
                      <a:endParaRPr lang="en-US"/>
                    </a:p>
                  </a:txBody>
                  <a:tcPr/>
                </a:tc>
              </a:tr>
              <a:tr h="480113">
                <a:tc vMerge="1">
                  <a:txBody>
                    <a:bodyPr/>
                    <a:lstStyle/>
                    <a:p>
                      <a:endParaRPr lang="en-US"/>
                    </a:p>
                  </a:txBody>
                  <a:tcPr/>
                </a:tc>
                <a:tc gridSpan="3">
                  <a:txBody>
                    <a:bodyPr/>
                    <a:lstStyle/>
                    <a:p>
                      <a:pPr marL="0" marR="0" algn="l">
                        <a:spcBef>
                          <a:spcPts val="0"/>
                        </a:spcBef>
                        <a:spcAft>
                          <a:spcPts val="0"/>
                        </a:spcAft>
                      </a:pPr>
                      <a:r>
                        <a:rPr lang="sr-Latn-CS" sz="400">
                          <a:effectLst/>
                        </a:rPr>
                        <a:t>4</a:t>
                      </a:r>
                      <a:r>
                        <a:rPr lang="sr-Cyrl-CS" sz="400">
                          <a:effectLst/>
                        </a:rPr>
                        <a:t>. УГОВОР </a:t>
                      </a:r>
                      <a:r>
                        <a:rPr lang="sr-Latn-CS" sz="400">
                          <a:effectLst/>
                        </a:rPr>
                        <a:t>– CONTRACT</a:t>
                      </a:r>
                      <a:endParaRPr lang="en-US" sz="600">
                        <a:effectLst/>
                      </a:endParaRPr>
                    </a:p>
                    <a:p>
                      <a:pPr marL="0" marR="0" algn="l">
                        <a:spcBef>
                          <a:spcPts val="0"/>
                        </a:spcBef>
                        <a:spcAft>
                          <a:spcPts val="0"/>
                        </a:spcAft>
                      </a:pPr>
                      <a:r>
                        <a:rPr lang="sr-Latn-CS" sz="400">
                          <a:effectLst/>
                        </a:rPr>
                        <a:t> (</a:t>
                      </a:r>
                      <a:r>
                        <a:rPr lang="sr-Cyrl-CS" sz="400">
                          <a:effectLst/>
                        </a:rPr>
                        <a:t>Број и датум </a:t>
                      </a:r>
                      <a:r>
                        <a:rPr lang="sr-Latn-CS" sz="400">
                          <a:effectLst/>
                        </a:rPr>
                        <a:t>- N</a:t>
                      </a:r>
                      <a:r>
                        <a:rPr lang="sr-Latn-CS" sz="400" u="sng" baseline="30000">
                          <a:effectLst/>
                        </a:rPr>
                        <a:t>o</a:t>
                      </a:r>
                      <a:r>
                        <a:rPr lang="sr-Latn-CS" sz="400">
                          <a:effectLst/>
                        </a:rPr>
                        <a:t> and Date)</a:t>
                      </a:r>
                      <a:endParaRPr lang="en-US" sz="600">
                        <a:effectLst/>
                        <a:latin typeface="Times New Roman" panose="02020603050405020304" pitchFamily="18" charset="0"/>
                        <a:ea typeface="Times New Roman" panose="02020603050405020304" pitchFamily="18" charset="0"/>
                      </a:endParaRPr>
                    </a:p>
                  </a:txBody>
                  <a:tcPr marL="32550" marR="32550" marT="0" marB="0"/>
                </a:tc>
                <a:tc hMerge="1">
                  <a:txBody>
                    <a:bodyPr/>
                    <a:lstStyle/>
                    <a:p>
                      <a:endParaRPr lang="en-US"/>
                    </a:p>
                  </a:txBody>
                  <a:tcPr/>
                </a:tc>
                <a:tc hMerge="1">
                  <a:txBody>
                    <a:bodyPr/>
                    <a:lstStyle/>
                    <a:p>
                      <a:endParaRPr lang="en-US"/>
                    </a:p>
                  </a:txBody>
                  <a:tcPr/>
                </a:tc>
              </a:tr>
              <a:tr h="455701">
                <a:tc>
                  <a:txBody>
                    <a:bodyPr/>
                    <a:lstStyle/>
                    <a:p>
                      <a:pPr marL="0" marR="0" algn="l">
                        <a:spcBef>
                          <a:spcPts val="0"/>
                        </a:spcBef>
                        <a:spcAft>
                          <a:spcPts val="0"/>
                        </a:spcAft>
                      </a:pPr>
                      <a:r>
                        <a:rPr lang="sr-Cyrl-CS" sz="400">
                          <a:effectLst/>
                        </a:rPr>
                        <a:t>5. ОПИС РОБЕ </a:t>
                      </a:r>
                      <a:r>
                        <a:rPr lang="sr-Latn-CS" sz="400">
                          <a:effectLst/>
                        </a:rPr>
                        <a:t>– DESCRIPTION OF  THE GOODS                               </a:t>
                      </a:r>
                      <a:endParaRPr lang="en-US" sz="600">
                        <a:effectLst/>
                      </a:endParaRPr>
                    </a:p>
                    <a:p>
                      <a:pPr marL="0" marR="0" algn="l">
                        <a:spcBef>
                          <a:spcPts val="0"/>
                        </a:spcBef>
                        <a:spcAft>
                          <a:spcPts val="0"/>
                        </a:spcAft>
                      </a:pPr>
                      <a:r>
                        <a:rPr lang="sr-Cyrl-CS" sz="400">
                          <a:effectLst/>
                        </a:rPr>
                        <a:t> </a:t>
                      </a:r>
                      <a:endParaRPr lang="en-US" sz="600">
                        <a:effectLst/>
                      </a:endParaRPr>
                    </a:p>
                    <a:p>
                      <a:pPr marL="0" marR="0" algn="l">
                        <a:spcBef>
                          <a:spcPts val="0"/>
                        </a:spcBef>
                        <a:spcAft>
                          <a:spcPts val="0"/>
                        </a:spcAft>
                      </a:pPr>
                      <a:r>
                        <a:rPr lang="sr-Cyrl-CS" sz="400">
                          <a:effectLst/>
                        </a:rPr>
                        <a:t> </a:t>
                      </a:r>
                      <a:endParaRPr lang="en-US" sz="600">
                        <a:effectLst/>
                      </a:endParaRPr>
                    </a:p>
                    <a:p>
                      <a:pPr marL="0" marR="0" algn="l">
                        <a:spcBef>
                          <a:spcPts val="0"/>
                        </a:spcBef>
                        <a:spcAft>
                          <a:spcPts val="0"/>
                        </a:spcAft>
                      </a:pPr>
                      <a:r>
                        <a:rPr lang="sr-Cyrl-CS" sz="400">
                          <a:effectLst/>
                        </a:rPr>
                        <a:t> </a:t>
                      </a:r>
                      <a:endParaRPr lang="en-US" sz="600">
                        <a:effectLst/>
                      </a:endParaRPr>
                    </a:p>
                    <a:p>
                      <a:pPr marL="0" marR="0" algn="l">
                        <a:spcBef>
                          <a:spcPts val="0"/>
                        </a:spcBef>
                        <a:spcAft>
                          <a:spcPts val="0"/>
                        </a:spcAft>
                      </a:pPr>
                      <a:r>
                        <a:rPr lang="sr-Cyrl-CS" sz="400">
                          <a:effectLst/>
                        </a:rPr>
                        <a:t> </a:t>
                      </a:r>
                      <a:endParaRPr lang="en-US" sz="600">
                        <a:effectLst/>
                      </a:endParaRPr>
                    </a:p>
                    <a:p>
                      <a:pPr marL="0" marR="0" algn="l">
                        <a:spcBef>
                          <a:spcPts val="0"/>
                        </a:spcBef>
                        <a:spcAft>
                          <a:spcPts val="0"/>
                        </a:spcAft>
                      </a:pPr>
                      <a:r>
                        <a:rPr lang="sr-Cyrl-CS" sz="400">
                          <a:effectLst/>
                        </a:rPr>
                        <a:t> </a:t>
                      </a:r>
                      <a:endParaRPr lang="en-US" sz="600">
                        <a:effectLst/>
                      </a:endParaRPr>
                    </a:p>
                    <a:p>
                      <a:pPr marL="0" marR="0" algn="l">
                        <a:spcBef>
                          <a:spcPts val="0"/>
                        </a:spcBef>
                        <a:spcAft>
                          <a:spcPts val="0"/>
                        </a:spcAft>
                      </a:pPr>
                      <a:r>
                        <a:rPr lang="sr-Cyrl-CS" sz="400">
                          <a:effectLst/>
                        </a:rPr>
                        <a:t>* наставак у Анексу бр. </a:t>
                      </a:r>
                      <a:r>
                        <a:rPr lang="sr-Latn-CS" sz="400">
                          <a:effectLst/>
                        </a:rPr>
                        <a:t>– continue in Annex N</a:t>
                      </a:r>
                      <a:r>
                        <a:rPr lang="sr-Latn-CS" sz="400" baseline="30000">
                          <a:effectLst/>
                        </a:rPr>
                        <a:t>o</a:t>
                      </a:r>
                      <a:endParaRPr lang="en-US" sz="600">
                        <a:effectLst/>
                        <a:latin typeface="Times New Roman" panose="02020603050405020304" pitchFamily="18" charset="0"/>
                        <a:ea typeface="Times New Roman" panose="02020603050405020304" pitchFamily="18" charset="0"/>
                      </a:endParaRPr>
                    </a:p>
                  </a:txBody>
                  <a:tcPr marL="32550" marR="32550" marT="0" marB="0"/>
                </a:tc>
                <a:tc gridSpan="2">
                  <a:txBody>
                    <a:bodyPr/>
                    <a:lstStyle/>
                    <a:p>
                      <a:pPr marL="0" marR="0" algn="l">
                        <a:spcBef>
                          <a:spcPts val="0"/>
                        </a:spcBef>
                        <a:spcAft>
                          <a:spcPts val="0"/>
                        </a:spcAft>
                      </a:pPr>
                      <a:r>
                        <a:rPr lang="sr-Cyrl-CS" sz="400">
                          <a:effectLst/>
                        </a:rPr>
                        <a:t>6. КОЛИЧИН</a:t>
                      </a:r>
                      <a:r>
                        <a:rPr lang="sr-Latn-CS" sz="400">
                          <a:effectLst/>
                        </a:rPr>
                        <a:t>A   </a:t>
                      </a:r>
                      <a:endParaRPr lang="en-US" sz="600">
                        <a:effectLst/>
                      </a:endParaRPr>
                    </a:p>
                    <a:p>
                      <a:pPr marL="0" marR="0" algn="l">
                        <a:spcBef>
                          <a:spcPts val="0"/>
                        </a:spcBef>
                        <a:spcAft>
                          <a:spcPts val="0"/>
                        </a:spcAft>
                      </a:pPr>
                      <a:r>
                        <a:rPr lang="sr-Latn-CS" sz="400">
                          <a:effectLst/>
                        </a:rPr>
                        <a:t>QUANTITY</a:t>
                      </a:r>
                      <a:endParaRPr lang="en-US" sz="600">
                        <a:effectLst/>
                        <a:latin typeface="Times New Roman" panose="02020603050405020304" pitchFamily="18" charset="0"/>
                        <a:ea typeface="Times New Roman" panose="02020603050405020304" pitchFamily="18" charset="0"/>
                      </a:endParaRPr>
                    </a:p>
                  </a:txBody>
                  <a:tcPr marL="32550" marR="32550" marT="0" marB="0"/>
                </a:tc>
                <a:tc hMerge="1">
                  <a:txBody>
                    <a:bodyPr/>
                    <a:lstStyle/>
                    <a:p>
                      <a:endParaRPr lang="en-US"/>
                    </a:p>
                  </a:txBody>
                  <a:tcPr/>
                </a:tc>
                <a:tc>
                  <a:txBody>
                    <a:bodyPr/>
                    <a:lstStyle/>
                    <a:p>
                      <a:pPr marL="0" marR="0" algn="l">
                        <a:spcBef>
                          <a:spcPts val="0"/>
                        </a:spcBef>
                        <a:spcAft>
                          <a:spcPts val="0"/>
                        </a:spcAft>
                      </a:pPr>
                      <a:r>
                        <a:rPr lang="sr-Cyrl-CS" sz="400">
                          <a:effectLst/>
                        </a:rPr>
                        <a:t>7. БРОЈ </a:t>
                      </a:r>
                      <a:r>
                        <a:rPr lang="sr-Latn-CS" sz="400">
                          <a:effectLst/>
                        </a:rPr>
                        <a:t>ИЗ НКЛ NAT</a:t>
                      </a:r>
                      <a:r>
                        <a:rPr lang="sr-Cyrl-CS" sz="400">
                          <a:effectLst/>
                        </a:rPr>
                        <a:t>.</a:t>
                      </a:r>
                      <a:r>
                        <a:rPr lang="sr-Latn-CS" sz="400">
                          <a:effectLst/>
                        </a:rPr>
                        <a:t>CON</a:t>
                      </a:r>
                      <a:r>
                        <a:rPr lang="sr-Cyrl-CS" sz="400">
                          <a:effectLst/>
                        </a:rPr>
                        <a:t>.</a:t>
                      </a:r>
                      <a:r>
                        <a:rPr lang="sr-Latn-CS" sz="400">
                          <a:effectLst/>
                        </a:rPr>
                        <a:t>LIST CODE     </a:t>
                      </a:r>
                      <a:endParaRPr lang="en-US" sz="600">
                        <a:effectLst/>
                        <a:latin typeface="Times New Roman" panose="02020603050405020304" pitchFamily="18" charset="0"/>
                        <a:ea typeface="Times New Roman" panose="02020603050405020304" pitchFamily="18" charset="0"/>
                      </a:endParaRPr>
                    </a:p>
                  </a:txBody>
                  <a:tcPr marL="32550" marR="32550" marT="0" marB="0"/>
                </a:tc>
              </a:tr>
              <a:tr h="270045">
                <a:tc gridSpan="4">
                  <a:txBody>
                    <a:bodyPr/>
                    <a:lstStyle/>
                    <a:p>
                      <a:pPr marL="0" marR="0" algn="l">
                        <a:spcBef>
                          <a:spcPts val="0"/>
                        </a:spcBef>
                        <a:spcAft>
                          <a:spcPts val="0"/>
                        </a:spcAft>
                      </a:pPr>
                      <a:r>
                        <a:rPr lang="sr-Cyrl-CS" sz="400">
                          <a:effectLst/>
                        </a:rPr>
                        <a:t>8. Роба наведена у рубрици 5. је искључиво намењена за </a:t>
                      </a:r>
                      <a:r>
                        <a:rPr lang="sr-Latn-CS" sz="400">
                          <a:effectLst/>
                        </a:rPr>
                        <a:t>– The goods listed in column 5</a:t>
                      </a:r>
                      <a:r>
                        <a:rPr lang="sr-Cyrl-CS" sz="400">
                          <a:effectLst/>
                        </a:rPr>
                        <a:t>.</a:t>
                      </a:r>
                      <a:r>
                        <a:rPr lang="sr-Latn-CS" sz="400">
                          <a:effectLst/>
                        </a:rPr>
                        <a:t> are required solely for:</a:t>
                      </a:r>
                      <a:endParaRPr lang="en-US" sz="600">
                        <a:effectLst/>
                      </a:endParaRPr>
                    </a:p>
                    <a:p>
                      <a:pPr marL="228600" marR="0" algn="l">
                        <a:spcBef>
                          <a:spcPts val="0"/>
                        </a:spcBef>
                        <a:spcAft>
                          <a:spcPts val="0"/>
                        </a:spcAft>
                      </a:pPr>
                      <a:r>
                        <a:rPr lang="sr-Cyrl-CS" sz="400">
                          <a:effectLst/>
                        </a:rPr>
                        <a:t>⁭ - потребе увозника или крајњег корисника (уколико се разликује од увозника) </a:t>
                      </a:r>
                      <a:r>
                        <a:rPr lang="sr-Latn-CS" sz="400">
                          <a:effectLst/>
                        </a:rPr>
                        <a:t>– use by the importer or ultimate consignee (if different from the importer)                                          </a:t>
                      </a:r>
                      <a:endParaRPr lang="en-US" sz="600">
                        <a:effectLst/>
                      </a:endParaRPr>
                    </a:p>
                    <a:p>
                      <a:pPr marL="228600" marR="0" algn="l">
                        <a:spcBef>
                          <a:spcPts val="0"/>
                        </a:spcBef>
                        <a:spcAft>
                          <a:spcPts val="0"/>
                        </a:spcAft>
                      </a:pPr>
                      <a:r>
                        <a:rPr lang="sr-Cyrl-CS" sz="400">
                          <a:effectLst/>
                        </a:rPr>
                        <a:t>⁭ - малопродају</a:t>
                      </a:r>
                      <a:r>
                        <a:rPr lang="sr-Latn-CS" sz="400">
                          <a:effectLst/>
                        </a:rPr>
                        <a:t> – retail sale                                                                    </a:t>
                      </a:r>
                      <a:endParaRPr lang="en-US" sz="600">
                        <a:effectLst/>
                        <a:latin typeface="Times New Roman" panose="02020603050405020304" pitchFamily="18" charset="0"/>
                        <a:ea typeface="Times New Roman" panose="02020603050405020304" pitchFamily="18" charset="0"/>
                      </a:endParaRPr>
                    </a:p>
                  </a:txBody>
                  <a:tcPr marL="32550" marR="32550" marT="0" marB="0"/>
                </a:tc>
                <a:tc hMerge="1">
                  <a:txBody>
                    <a:bodyPr/>
                    <a:lstStyle/>
                    <a:p>
                      <a:endParaRPr lang="en-US"/>
                    </a:p>
                  </a:txBody>
                  <a:tcPr/>
                </a:tc>
                <a:tc hMerge="1">
                  <a:txBody>
                    <a:bodyPr/>
                    <a:lstStyle/>
                    <a:p>
                      <a:endParaRPr lang="en-US"/>
                    </a:p>
                  </a:txBody>
                  <a:tcPr/>
                </a:tc>
                <a:tc hMerge="1">
                  <a:txBody>
                    <a:bodyPr/>
                    <a:lstStyle/>
                    <a:p>
                      <a:endParaRPr lang="en-US"/>
                    </a:p>
                  </a:txBody>
                  <a:tcPr/>
                </a:tc>
              </a:tr>
              <a:tr h="651001">
                <a:tc gridSpan="4">
                  <a:txBody>
                    <a:bodyPr/>
                    <a:lstStyle/>
                    <a:p>
                      <a:pPr marL="0" marR="0" algn="l">
                        <a:spcBef>
                          <a:spcPts val="0"/>
                        </a:spcBef>
                        <a:spcAft>
                          <a:spcPts val="0"/>
                        </a:spcAft>
                      </a:pPr>
                      <a:r>
                        <a:rPr lang="sr-Cyrl-CS" sz="400">
                          <a:effectLst/>
                        </a:rPr>
                        <a:t>9. Овим је увозник или крајњи корисник (уколико се разликује од увозника) сагласан </a:t>
                      </a:r>
                      <a:r>
                        <a:rPr lang="sr-Latn-CS" sz="400">
                          <a:effectLst/>
                        </a:rPr>
                        <a:t>– Hereby the importer or the ultimate consignee (if different from the importer) agrees:</a:t>
                      </a:r>
                      <a:endParaRPr lang="en-US" sz="600">
                        <a:effectLst/>
                      </a:endParaRPr>
                    </a:p>
                    <a:p>
                      <a:pPr marL="342900" marR="0" lvl="0" indent="-342900" algn="l">
                        <a:spcBef>
                          <a:spcPts val="0"/>
                        </a:spcBef>
                        <a:spcAft>
                          <a:spcPts val="0"/>
                        </a:spcAft>
                        <a:buFont typeface="Times New Roman" panose="02020603050405020304" pitchFamily="18" charset="0"/>
                        <a:buChar char="-"/>
                        <a:tabLst>
                          <a:tab pos="457200" algn="l"/>
                        </a:tabLst>
                      </a:pPr>
                      <a:r>
                        <a:rPr lang="sr-Cyrl-CS" sz="400">
                          <a:effectLst/>
                        </a:rPr>
                        <a:t>да се роба наведена у рубрици 5. неће користити за било које активности везане за хемијско, биолошко или нуклеарно оружје, или ракете које могу носити или лансирати оваква оружја</a:t>
                      </a:r>
                      <a:r>
                        <a:rPr lang="sr-Latn-CS" sz="400">
                          <a:effectLst/>
                        </a:rPr>
                        <a:t> – that the goods listed in column 5. will not be used for any purpose conncted with chemical, biological or nuclear weapons, or missiles capable of delivering such weapons;</a:t>
                      </a:r>
                      <a:endParaRPr lang="en-US" sz="600">
                        <a:effectLst/>
                      </a:endParaRPr>
                    </a:p>
                    <a:p>
                      <a:pPr marL="342900" marR="0" lvl="0" indent="-342900" algn="l">
                        <a:spcBef>
                          <a:spcPts val="0"/>
                        </a:spcBef>
                        <a:spcAft>
                          <a:spcPts val="0"/>
                        </a:spcAft>
                        <a:buFont typeface="Times New Roman" panose="02020603050405020304" pitchFamily="18" charset="0"/>
                        <a:buChar char="-"/>
                        <a:tabLst>
                          <a:tab pos="457200" algn="l"/>
                        </a:tabLst>
                      </a:pPr>
                      <a:r>
                        <a:rPr lang="sr-Cyrl-CS" sz="400">
                          <a:effectLst/>
                        </a:rPr>
                        <a:t>да неће доћи до препродаје, реекспорта или претовара робе наведене у рубрици 5. било ком другом лицу или држави без писмене дозволе надлежног органа у Републици  Србији </a:t>
                      </a:r>
                      <a:r>
                        <a:rPr lang="sr-Latn-CS" sz="400">
                          <a:effectLst/>
                        </a:rPr>
                        <a:t>– not to divert, re-export, or transship the goods listed in column 5.  to any other person or country without the written permission of the competent authorities of </a:t>
                      </a:r>
                      <a:r>
                        <a:rPr lang="sr-Cyrl-CS" sz="400">
                          <a:effectLst/>
                        </a:rPr>
                        <a:t>the </a:t>
                      </a:r>
                      <a:r>
                        <a:rPr lang="sr-Latn-CS" sz="400">
                          <a:effectLst/>
                        </a:rPr>
                        <a:t>Republic of Serbia;</a:t>
                      </a:r>
                      <a:endParaRPr lang="en-US" sz="600">
                        <a:effectLst/>
                      </a:endParaRPr>
                    </a:p>
                    <a:p>
                      <a:pPr marL="342900" marR="0" lvl="0" indent="-342900" algn="l">
                        <a:spcBef>
                          <a:spcPts val="0"/>
                        </a:spcBef>
                        <a:spcAft>
                          <a:spcPts val="0"/>
                        </a:spcAft>
                        <a:buFont typeface="Times New Roman" panose="02020603050405020304" pitchFamily="18" charset="0"/>
                        <a:buChar char="-"/>
                        <a:tabLst>
                          <a:tab pos="457200" algn="l"/>
                        </a:tabLst>
                      </a:pPr>
                      <a:r>
                        <a:rPr lang="sr-Cyrl-CS" sz="400">
                          <a:effectLst/>
                        </a:rPr>
                        <a:t>да ће на захтев надлежног органа из земље извозника потврдити пријем робе наведене у рубрици 5. </a:t>
                      </a:r>
                      <a:r>
                        <a:rPr lang="sr-Latn-CS" sz="400">
                          <a:effectLst/>
                        </a:rPr>
                        <a:t>– upon request by the competent authorities of the export</a:t>
                      </a:r>
                      <a:r>
                        <a:rPr lang="sr-Latn-CS" sz="400" baseline="30000">
                          <a:effectLst/>
                        </a:rPr>
                        <a:t>,</a:t>
                      </a:r>
                      <a:r>
                        <a:rPr lang="sr-Latn-CS" sz="400">
                          <a:effectLst/>
                        </a:rPr>
                        <a:t>s country to confirm receipt of the goods listed in column 5.</a:t>
                      </a:r>
                      <a:endParaRPr lang="en-US" sz="600">
                        <a:effectLst/>
                        <a:latin typeface="Times New Roman" panose="02020603050405020304" pitchFamily="18" charset="0"/>
                        <a:ea typeface="Times New Roman" panose="02020603050405020304" pitchFamily="18" charset="0"/>
                      </a:endParaRPr>
                    </a:p>
                  </a:txBody>
                  <a:tcPr marL="32550" marR="32550" marT="0" marB="0"/>
                </a:tc>
                <a:tc hMerge="1">
                  <a:txBody>
                    <a:bodyPr/>
                    <a:lstStyle/>
                    <a:p>
                      <a:endParaRPr lang="en-US"/>
                    </a:p>
                  </a:txBody>
                  <a:tcPr/>
                </a:tc>
                <a:tc hMerge="1">
                  <a:txBody>
                    <a:bodyPr/>
                    <a:lstStyle/>
                    <a:p>
                      <a:endParaRPr lang="en-US"/>
                    </a:p>
                  </a:txBody>
                  <a:tcPr/>
                </a:tc>
                <a:tc hMerge="1">
                  <a:txBody>
                    <a:bodyPr/>
                    <a:lstStyle/>
                    <a:p>
                      <a:endParaRPr lang="en-US"/>
                    </a:p>
                  </a:txBody>
                  <a:tcPr/>
                </a:tc>
              </a:tr>
              <a:tr h="260400">
                <a:tc gridSpan="4">
                  <a:txBody>
                    <a:bodyPr/>
                    <a:lstStyle/>
                    <a:p>
                      <a:pPr marL="0" marR="0" algn="l">
                        <a:spcBef>
                          <a:spcPts val="0"/>
                        </a:spcBef>
                        <a:spcAft>
                          <a:spcPts val="0"/>
                        </a:spcAft>
                      </a:pPr>
                      <a:r>
                        <a:rPr lang="sr-Latn-CS" sz="400">
                          <a:effectLst/>
                        </a:rPr>
                        <a:t>10. </a:t>
                      </a:r>
                      <a:r>
                        <a:rPr lang="sr-Cyrl-CS" sz="400">
                          <a:effectLst/>
                        </a:rPr>
                        <a:t>Министарство трговине, туризма и телекомуникација Републике Србије овим сертификатом потврђује да је роба наведена у  рубрици  5. поручена од стране увозника/крајњег корисника</a:t>
                      </a:r>
                      <a:r>
                        <a:rPr lang="sr-Latn-CS" sz="400">
                          <a:effectLst/>
                        </a:rPr>
                        <a:t> – The Ministry of </a:t>
                      </a:r>
                      <a:r>
                        <a:rPr lang="en-US" sz="400">
                          <a:effectLst/>
                        </a:rPr>
                        <a:t>Trade</a:t>
                      </a:r>
                      <a:r>
                        <a:rPr lang="sr-Latn-CS" sz="400">
                          <a:effectLst/>
                        </a:rPr>
                        <a:t>, Tourism </a:t>
                      </a:r>
                      <a:r>
                        <a:rPr lang="en-US" sz="400">
                          <a:effectLst/>
                        </a:rPr>
                        <a:t>and Telecommunications</a:t>
                      </a:r>
                      <a:r>
                        <a:rPr lang="sr-Latn-CS" sz="400">
                          <a:effectLst/>
                        </a:rPr>
                        <a:t> of the Republic of Serbia hereby certifies that the goods listed in column 5. are ordered by the importer/ultimate  consignee.</a:t>
                      </a:r>
                      <a:endParaRPr lang="en-US" sz="600">
                        <a:effectLst/>
                        <a:latin typeface="Times New Roman" panose="02020603050405020304" pitchFamily="18" charset="0"/>
                        <a:ea typeface="Times New Roman" panose="02020603050405020304" pitchFamily="18" charset="0"/>
                      </a:endParaRPr>
                    </a:p>
                  </a:txBody>
                  <a:tcPr marL="32550" marR="32550" marT="0" marB="0"/>
                </a:tc>
                <a:tc hMerge="1">
                  <a:txBody>
                    <a:bodyPr/>
                    <a:lstStyle/>
                    <a:p>
                      <a:endParaRPr lang="en-US"/>
                    </a:p>
                  </a:txBody>
                  <a:tcPr/>
                </a:tc>
                <a:tc hMerge="1">
                  <a:txBody>
                    <a:bodyPr/>
                    <a:lstStyle/>
                    <a:p>
                      <a:endParaRPr lang="en-US"/>
                    </a:p>
                  </a:txBody>
                  <a:tcPr/>
                </a:tc>
                <a:tc hMerge="1">
                  <a:txBody>
                    <a:bodyPr/>
                    <a:lstStyle/>
                    <a:p>
                      <a:endParaRPr lang="en-US"/>
                    </a:p>
                  </a:txBody>
                  <a:tcPr/>
                </a:tc>
              </a:tr>
              <a:tr h="130200">
                <a:tc gridSpan="4">
                  <a:txBody>
                    <a:bodyPr/>
                    <a:lstStyle/>
                    <a:p>
                      <a:pPr marL="0" marR="0" algn="just">
                        <a:spcBef>
                          <a:spcPts val="0"/>
                        </a:spcBef>
                        <a:spcAft>
                          <a:spcPts val="0"/>
                        </a:spcAft>
                      </a:pPr>
                      <a:r>
                        <a:rPr lang="sr-Cyrl-CS" sz="400">
                          <a:effectLst/>
                        </a:rPr>
                        <a:t>1</a:t>
                      </a:r>
                      <a:r>
                        <a:rPr lang="sr-Latn-CS" sz="400">
                          <a:effectLst/>
                        </a:rPr>
                        <a:t>1. </a:t>
                      </a:r>
                      <a:r>
                        <a:rPr lang="sr-Cyrl-CS" sz="400">
                          <a:effectLst/>
                        </a:rPr>
                        <a:t>Овај документ важи шест месеци од датума издавања сертификата од стране надлежног органа у Републици Србији</a:t>
                      </a:r>
                      <a:r>
                        <a:rPr lang="sr-Latn-CS" sz="400">
                          <a:effectLst/>
                        </a:rPr>
                        <a:t>. – This document has validity of six months from the date of certification by the competent authority of the Republic of Serbia.</a:t>
                      </a:r>
                      <a:endParaRPr lang="en-US" sz="600">
                        <a:effectLst/>
                        <a:latin typeface="Times New Roman" panose="02020603050405020304" pitchFamily="18" charset="0"/>
                        <a:ea typeface="Times New Roman" panose="02020603050405020304" pitchFamily="18" charset="0"/>
                      </a:endParaRPr>
                    </a:p>
                  </a:txBody>
                  <a:tcPr marL="32550" marR="32550" marT="0" marB="0"/>
                </a:tc>
                <a:tc hMerge="1">
                  <a:txBody>
                    <a:bodyPr/>
                    <a:lstStyle/>
                    <a:p>
                      <a:endParaRPr lang="en-US"/>
                    </a:p>
                  </a:txBody>
                  <a:tcPr/>
                </a:tc>
                <a:tc hMerge="1">
                  <a:txBody>
                    <a:bodyPr/>
                    <a:lstStyle/>
                    <a:p>
                      <a:endParaRPr lang="en-US"/>
                    </a:p>
                  </a:txBody>
                  <a:tcPr/>
                </a:tc>
                <a:tc hMerge="1">
                  <a:txBody>
                    <a:bodyPr/>
                    <a:lstStyle/>
                    <a:p>
                      <a:endParaRPr lang="en-US"/>
                    </a:p>
                  </a:txBody>
                  <a:tcPr/>
                </a:tc>
              </a:tr>
              <a:tr h="343885">
                <a:tc gridSpan="4">
                  <a:txBody>
                    <a:bodyPr/>
                    <a:lstStyle/>
                    <a:p>
                      <a:pPr marL="0" marR="0" algn="l">
                        <a:spcBef>
                          <a:spcPts val="0"/>
                        </a:spcBef>
                        <a:spcAft>
                          <a:spcPts val="0"/>
                        </a:spcAft>
                      </a:pPr>
                      <a:r>
                        <a:rPr lang="sr-Cyrl-CS" sz="400">
                          <a:effectLst/>
                        </a:rPr>
                        <a:t>Увозник или крајњи корисник (уколико се разликује од увозника) </a:t>
                      </a:r>
                      <a:r>
                        <a:rPr lang="sr-Latn-CS" sz="400">
                          <a:effectLst/>
                        </a:rPr>
                        <a:t>– Importer or Ultimate consignee (if different from the importer)</a:t>
                      </a:r>
                      <a:endParaRPr lang="en-US" sz="600">
                        <a:effectLst/>
                      </a:endParaRPr>
                    </a:p>
                    <a:p>
                      <a:pPr marL="0" marR="0" algn="l">
                        <a:spcBef>
                          <a:spcPts val="0"/>
                        </a:spcBef>
                        <a:spcAft>
                          <a:spcPts val="0"/>
                        </a:spcAft>
                      </a:pPr>
                      <a:r>
                        <a:rPr lang="sr-Latn-CS" sz="400">
                          <a:effectLst/>
                        </a:rPr>
                        <a:t>   </a:t>
                      </a:r>
                      <a:endParaRPr lang="en-US" sz="600">
                        <a:effectLst/>
                      </a:endParaRPr>
                    </a:p>
                    <a:p>
                      <a:pPr marL="0" marR="0" algn="l">
                        <a:spcBef>
                          <a:spcPts val="0"/>
                        </a:spcBef>
                        <a:spcAft>
                          <a:spcPts val="0"/>
                        </a:spcAft>
                      </a:pPr>
                      <a:r>
                        <a:rPr lang="sr-Latn-CS" sz="400">
                          <a:effectLst/>
                        </a:rPr>
                        <a:t>  ...........................                                 </a:t>
                      </a:r>
                      <a:r>
                        <a:rPr lang="sr-Cyrl-CS" sz="400">
                          <a:effectLst/>
                        </a:rPr>
                        <a:t>.......................................................</a:t>
                      </a:r>
                      <a:r>
                        <a:rPr lang="sr-Latn-CS" sz="400">
                          <a:effectLst/>
                        </a:rPr>
                        <a:t>..........                        ...................................................</a:t>
                      </a:r>
                      <a:endParaRPr lang="en-US" sz="600">
                        <a:effectLst/>
                      </a:endParaRPr>
                    </a:p>
                    <a:p>
                      <a:pPr marL="0" marR="0" algn="l">
                        <a:spcBef>
                          <a:spcPts val="0"/>
                        </a:spcBef>
                        <a:spcAft>
                          <a:spcPts val="0"/>
                        </a:spcAft>
                      </a:pPr>
                      <a:r>
                        <a:rPr lang="sr-Latn-CS" sz="400">
                          <a:effectLst/>
                        </a:rPr>
                        <a:t>    </a:t>
                      </a:r>
                      <a:r>
                        <a:rPr lang="sr-Cyrl-CS" sz="400">
                          <a:effectLst/>
                        </a:rPr>
                        <a:t>Датум </a:t>
                      </a:r>
                      <a:r>
                        <a:rPr lang="sr-Latn-CS" sz="400">
                          <a:effectLst/>
                        </a:rPr>
                        <a:t>- Date                                       </a:t>
                      </a:r>
                      <a:r>
                        <a:rPr lang="sr-Cyrl-CS" sz="400">
                          <a:effectLst/>
                        </a:rPr>
                        <a:t>Име и функција </a:t>
                      </a:r>
                      <a:r>
                        <a:rPr lang="sr-Latn-CS" sz="400">
                          <a:effectLst/>
                        </a:rPr>
                        <a:t>– Name and title                              </a:t>
                      </a:r>
                      <a:r>
                        <a:rPr lang="sr-Cyrl-CS" sz="400">
                          <a:effectLst/>
                        </a:rPr>
                        <a:t>Званични потпис и печат</a:t>
                      </a:r>
                      <a:endParaRPr lang="en-US" sz="600">
                        <a:effectLst/>
                      </a:endParaRPr>
                    </a:p>
                    <a:p>
                      <a:pPr marL="0" marR="0" algn="l">
                        <a:spcBef>
                          <a:spcPts val="0"/>
                        </a:spcBef>
                        <a:spcAft>
                          <a:spcPts val="0"/>
                        </a:spcAft>
                      </a:pPr>
                      <a:r>
                        <a:rPr lang="sr-Latn-CS" sz="400">
                          <a:effectLst/>
                        </a:rPr>
                        <a:t>                                                                                                                                                         Official signature and seal</a:t>
                      </a:r>
                      <a:endParaRPr lang="en-US" sz="600">
                        <a:effectLst/>
                        <a:latin typeface="Times New Roman" panose="02020603050405020304" pitchFamily="18" charset="0"/>
                        <a:ea typeface="Times New Roman" panose="02020603050405020304" pitchFamily="18" charset="0"/>
                      </a:endParaRPr>
                    </a:p>
                  </a:txBody>
                  <a:tcPr marL="32550" marR="32550" marT="0" marB="0"/>
                </a:tc>
                <a:tc hMerge="1">
                  <a:txBody>
                    <a:bodyPr/>
                    <a:lstStyle/>
                    <a:p>
                      <a:endParaRPr lang="en-US"/>
                    </a:p>
                  </a:txBody>
                  <a:tcPr/>
                </a:tc>
                <a:tc hMerge="1">
                  <a:txBody>
                    <a:bodyPr/>
                    <a:lstStyle/>
                    <a:p>
                      <a:endParaRPr lang="en-US"/>
                    </a:p>
                  </a:txBody>
                  <a:tcPr/>
                </a:tc>
                <a:tc hMerge="1">
                  <a:txBody>
                    <a:bodyPr/>
                    <a:lstStyle/>
                    <a:p>
                      <a:endParaRPr lang="en-US"/>
                    </a:p>
                  </a:txBody>
                  <a:tcPr/>
                </a:tc>
              </a:tr>
              <a:tr h="390601">
                <a:tc gridSpan="4">
                  <a:txBody>
                    <a:bodyPr/>
                    <a:lstStyle/>
                    <a:p>
                      <a:pPr marL="0" marR="0" algn="l">
                        <a:spcBef>
                          <a:spcPts val="0"/>
                        </a:spcBef>
                        <a:spcAft>
                          <a:spcPts val="0"/>
                        </a:spcAft>
                      </a:pPr>
                      <a:r>
                        <a:rPr lang="sr-Latn-CS" sz="400">
                          <a:effectLst/>
                        </a:rPr>
                        <a:t>Овера од стране надлежног органа у Републици Србији:</a:t>
                      </a:r>
                      <a:endParaRPr lang="en-US" sz="600">
                        <a:effectLst/>
                      </a:endParaRPr>
                    </a:p>
                    <a:p>
                      <a:pPr marL="0" marR="0" algn="l">
                        <a:spcBef>
                          <a:spcPts val="0"/>
                        </a:spcBef>
                        <a:spcAft>
                          <a:spcPts val="0"/>
                        </a:spcAft>
                      </a:pPr>
                      <a:r>
                        <a:rPr lang="sr-Latn-CS" sz="400">
                          <a:effectLst/>
                        </a:rPr>
                        <a:t>Certification by the authority of the Republic of Serbia:  </a:t>
                      </a:r>
                      <a:endParaRPr lang="en-US" sz="600">
                        <a:effectLst/>
                      </a:endParaRPr>
                    </a:p>
                    <a:p>
                      <a:pPr marL="0" marR="0" algn="l">
                        <a:spcBef>
                          <a:spcPts val="0"/>
                        </a:spcBef>
                        <a:spcAft>
                          <a:spcPts val="0"/>
                        </a:spcAft>
                      </a:pPr>
                      <a:r>
                        <a:rPr lang="sr-Latn-CS" sz="400">
                          <a:effectLst/>
                        </a:rPr>
                        <a:t>                                                                </a:t>
                      </a:r>
                      <a:endParaRPr lang="en-US" sz="600">
                        <a:effectLst/>
                      </a:endParaRPr>
                    </a:p>
                    <a:p>
                      <a:pPr marL="0" marR="0" algn="l">
                        <a:spcBef>
                          <a:spcPts val="0"/>
                        </a:spcBef>
                        <a:spcAft>
                          <a:spcPts val="0"/>
                        </a:spcAft>
                      </a:pPr>
                      <a:r>
                        <a:rPr lang="sr-Latn-CS" sz="400">
                          <a:effectLst/>
                        </a:rPr>
                        <a:t>  ...........................                                 ................................................................                         ...................................................</a:t>
                      </a:r>
                      <a:endParaRPr lang="en-US" sz="600">
                        <a:effectLst/>
                      </a:endParaRPr>
                    </a:p>
                    <a:p>
                      <a:pPr marL="0" marR="0" algn="l">
                        <a:spcBef>
                          <a:spcPts val="0"/>
                        </a:spcBef>
                        <a:spcAft>
                          <a:spcPts val="0"/>
                        </a:spcAft>
                      </a:pPr>
                      <a:r>
                        <a:rPr lang="sr-Latn-CS" sz="400">
                          <a:effectLst/>
                        </a:rPr>
                        <a:t>    </a:t>
                      </a:r>
                      <a:r>
                        <a:rPr lang="sr-Cyrl-CS" sz="400">
                          <a:effectLst/>
                        </a:rPr>
                        <a:t>Датум </a:t>
                      </a:r>
                      <a:r>
                        <a:rPr lang="sr-Latn-CS" sz="400">
                          <a:effectLst/>
                        </a:rPr>
                        <a:t>- Date                                       </a:t>
                      </a:r>
                      <a:r>
                        <a:rPr lang="sr-Cyrl-CS" sz="400">
                          <a:effectLst/>
                        </a:rPr>
                        <a:t>Име и функција </a:t>
                      </a:r>
                      <a:r>
                        <a:rPr lang="sr-Latn-CS" sz="400">
                          <a:effectLst/>
                        </a:rPr>
                        <a:t>– Name and title                              </a:t>
                      </a:r>
                      <a:r>
                        <a:rPr lang="sr-Cyrl-CS" sz="400">
                          <a:effectLst/>
                        </a:rPr>
                        <a:t>Званични потпис и печат</a:t>
                      </a:r>
                      <a:endParaRPr lang="en-US" sz="600">
                        <a:effectLst/>
                      </a:endParaRPr>
                    </a:p>
                    <a:p>
                      <a:pPr marL="0" marR="0" algn="l">
                        <a:spcBef>
                          <a:spcPts val="0"/>
                        </a:spcBef>
                        <a:spcAft>
                          <a:spcPts val="0"/>
                        </a:spcAft>
                      </a:pPr>
                      <a:r>
                        <a:rPr lang="ru-RU" sz="400">
                          <a:effectLst/>
                        </a:rPr>
                        <a:t> </a:t>
                      </a:r>
                      <a:r>
                        <a:rPr lang="sr-Latn-CS" sz="400">
                          <a:effectLst/>
                        </a:rPr>
                        <a:t>                                                                                                                                                        Official signature and seal</a:t>
                      </a:r>
                      <a:endParaRPr lang="en-US" sz="600">
                        <a:effectLst/>
                        <a:latin typeface="Times New Roman" panose="02020603050405020304" pitchFamily="18" charset="0"/>
                        <a:ea typeface="Times New Roman" panose="02020603050405020304" pitchFamily="18" charset="0"/>
                      </a:endParaRPr>
                    </a:p>
                  </a:txBody>
                  <a:tcPr marL="32550" marR="32550" marT="0" marB="0"/>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extLst>
      <p:ext uri="{BB962C8B-B14F-4D97-AF65-F5344CB8AC3E}">
        <p14:creationId xmlns:p14="http://schemas.microsoft.com/office/powerpoint/2010/main" val="4851883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2038</TotalTime>
  <Words>1626</Words>
  <Application>Microsoft Office PowerPoint</Application>
  <PresentationFormat>On-screen Show (4:3)</PresentationFormat>
  <Paragraphs>276</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Times New Roman</vt:lpstr>
      <vt:lpstr>Wingdings</vt:lpstr>
      <vt:lpstr>Wingdings 2</vt:lpstr>
      <vt:lpstr>Wingdings 3</vt:lpstr>
      <vt:lpstr>Office Theme</vt:lpstr>
      <vt:lpstr>PowerPoint Presentation</vt:lpstr>
      <vt:lpstr>TERMS AND DEFINITIONS</vt:lpstr>
      <vt:lpstr>TERMS AND DEFINITIONS (CONT.)</vt:lpstr>
      <vt:lpstr>Re-export and re-transfer</vt:lpstr>
      <vt:lpstr>CHALLENGES</vt:lpstr>
      <vt:lpstr>  </vt:lpstr>
      <vt:lpstr>DIVERSION PREVENTING</vt:lpstr>
      <vt:lpstr>END USER CERTIFICATE</vt:lpstr>
      <vt:lpstr>PowerPoint Presentation</vt:lpstr>
      <vt:lpstr>PowerPoint Presentation</vt:lpstr>
      <vt:lpstr>PowerPoint Presentation</vt:lpstr>
      <vt:lpstr>INTERAGENCY COOPERATION</vt:lpstr>
      <vt:lpstr>INTERNATIONAL AND REGIONAL COOPERATION</vt:lpstr>
      <vt:lpstr>CASE STUDY</vt:lpstr>
      <vt:lpstr>CASE STUDY (CONT.)</vt:lpstr>
      <vt:lpstr> </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smajstorovic</dc:creator>
  <cp:lastModifiedBy>jasmina.roskic</cp:lastModifiedBy>
  <cp:revision>206</cp:revision>
  <cp:lastPrinted>2017-05-11T12:04:45Z</cp:lastPrinted>
  <dcterms:created xsi:type="dcterms:W3CDTF">2013-10-07T14:35:25Z</dcterms:created>
  <dcterms:modified xsi:type="dcterms:W3CDTF">2017-05-11T12:07:57Z</dcterms:modified>
</cp:coreProperties>
</file>