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1" r:id="rId2"/>
    <p:sldId id="344" r:id="rId3"/>
    <p:sldId id="303" r:id="rId4"/>
    <p:sldId id="339" r:id="rId5"/>
    <p:sldId id="340" r:id="rId6"/>
    <p:sldId id="331" r:id="rId7"/>
    <p:sldId id="332" r:id="rId8"/>
    <p:sldId id="342" r:id="rId9"/>
    <p:sldId id="341" r:id="rId10"/>
    <p:sldId id="319" r:id="rId11"/>
    <p:sldId id="333" r:id="rId12"/>
    <p:sldId id="330" r:id="rId13"/>
    <p:sldId id="336" r:id="rId14"/>
    <p:sldId id="334" r:id="rId15"/>
    <p:sldId id="337" r:id="rId16"/>
  </p:sldIdLst>
  <p:sldSz cx="9144000" cy="6858000" type="screen4x3"/>
  <p:notesSz cx="6873875" cy="100615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CC3300"/>
    <a:srgbClr val="CCFFFF"/>
    <a:srgbClr val="5F5F5F"/>
    <a:srgbClr val="DDDDDD"/>
    <a:srgbClr val="3399FF"/>
    <a:srgbClr val="00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>
      <p:cViewPr varScale="1">
        <p:scale>
          <a:sx n="64" d="100"/>
          <a:sy n="64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86738-0F4C-4F5B-A3B5-B2F9C3EE318E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388" y="4779963"/>
            <a:ext cx="5499100" cy="452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5675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4138" y="955675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BE627-F7AB-44A1-8A00-848FF47F1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71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BE627-F7AB-44A1-8A00-848FF47F159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03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BE627-F7AB-44A1-8A00-848FF47F159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29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FB103-A483-40E0-B39F-CAA5F1F4D8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A795E-B009-49E0-B742-086227D108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77DAA-5D5A-49F2-B345-F85ECEB747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7F8BF-414E-41A0-A8CA-EED20215D6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70991-CAD7-40C0-BE3C-3EA1F89159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EF00F-DCE6-45F6-ACA7-F15C14CE8A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45BFF-3C49-4D16-B021-07D8DEE331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4E49B-EE37-4173-B2A1-95236E8B79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EA318-8ACF-4432-BF5E-4C675201F9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10235-1C1C-42EB-93D0-7A13CF876C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CF742-239B-4E5B-9D96-0E77649C0B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0DD840-C12F-4B25-AA2E-55C0F8EA6FF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384721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</a:rPr>
              <a:t>The Ministry of Internal 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</a:rPr>
              <a:t>Affairs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</a:rPr>
              <a:t>of 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</a:rPr>
              <a:t>the Republic of Belarus</a:t>
            </a:r>
            <a:endParaRPr lang="ru-RU" sz="19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1700808"/>
            <a:ext cx="7271717" cy="4392488"/>
          </a:xfrm>
          <a:noFill/>
          <a:ln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5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Counteracting the illicit </a:t>
            </a:r>
            <a:r>
              <a:rPr lang="en-US" sz="5600" b="1" kern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trafficking</a:t>
            </a:r>
          </a:p>
          <a:p>
            <a:pPr>
              <a:spcBef>
                <a:spcPts val="0"/>
              </a:spcBef>
            </a:pPr>
            <a:r>
              <a:rPr lang="en-US" sz="5600" b="1" kern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of Small Arms </a:t>
            </a:r>
            <a:r>
              <a:rPr lang="en-US" sz="5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 the </a:t>
            </a:r>
            <a:r>
              <a:rPr lang="en-US" sz="5600" b="1" kern="1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Republic of </a:t>
            </a:r>
            <a:r>
              <a:rPr lang="en-US" sz="5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Belarus</a:t>
            </a:r>
            <a:endParaRPr lang="ru-RU" sz="5600" b="1" kern="1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1863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7956550" y="4445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PG\Desktop\Ima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2389"/>
            <a:ext cx="8748464" cy="5595611"/>
          </a:xfrm>
          <a:prstGeom prst="rect">
            <a:avLst/>
          </a:prstGeom>
          <a:noFill/>
        </p:spPr>
      </p:pic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0" y="548680"/>
            <a:ext cx="9144000" cy="67710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900" b="1" dirty="0">
                <a:solidFill>
                  <a:srgbClr val="FF0000"/>
                </a:solidFill>
              </a:rPr>
              <a:t>Legislative measures to counteract the activities</a:t>
            </a:r>
            <a:endParaRPr lang="ru-RU" sz="1900" b="1" dirty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900" b="1" dirty="0">
                <a:solidFill>
                  <a:srgbClr val="FF0000"/>
                </a:solidFill>
              </a:rPr>
              <a:t>of "Illegal Archaeologists"</a:t>
            </a:r>
            <a:endParaRPr lang="ru-RU" sz="1900" b="1" dirty="0">
              <a:solidFill>
                <a:srgbClr val="FF0000"/>
              </a:solidFill>
            </a:endParaRPr>
          </a:p>
        </p:txBody>
      </p:sp>
      <p:pic>
        <p:nvPicPr>
          <p:cNvPr id="1198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4051" y="4374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395536" y="1340768"/>
            <a:ext cx="5544616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8000"/>
            <a:endParaRPr lang="ru-RU" sz="800" b="1" i="1" dirty="0" smtClean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68000"/>
            <a:r>
              <a:rPr lang="en-US" sz="2800" b="1" i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 </a:t>
            </a:r>
            <a:r>
              <a:rPr lang="en-US" sz="2800" b="1" i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responsibility for the illegal search for archaeological artifacts </a:t>
            </a:r>
            <a:r>
              <a:rPr lang="en-US" sz="2800" b="1" i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ru-RU" sz="2800" b="1" i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800" b="1" i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 </a:t>
            </a:r>
            <a:r>
              <a:rPr lang="en-US" sz="2800" b="1" i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equivalent</a:t>
            </a:r>
            <a:r>
              <a:rPr lang="ru-RU" sz="2800" b="1" i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570 </a:t>
            </a:r>
            <a:r>
              <a:rPr lang="en-US" sz="2800" b="1" i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Euros with the confiscation of artifacts and tools for committing an </a:t>
            </a:r>
            <a:r>
              <a:rPr lang="en-US" sz="2800" b="1" i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offense.</a:t>
            </a:r>
            <a:endParaRPr lang="ru-RU" sz="2800" b="1" i="1" dirty="0" smtClean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68000"/>
            <a:endParaRPr lang="ru-RU" sz="1900" b="1" i="1" dirty="0" smtClean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i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 19.8 of the Code of Administrative Offenses</a:t>
            </a:r>
            <a:r>
              <a:rPr lang="ru-RU" sz="2000" b="1" i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000" b="1" i="1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38461"/>
            <a:ext cx="7344815" cy="293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1043608" y="620713"/>
            <a:ext cx="72008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 b="1" dirty="0">
                <a:solidFill>
                  <a:srgbClr val="FF0000"/>
                </a:solidFill>
              </a:rPr>
              <a:t>Counteraction to the activities of "Illegal Archaeologists"</a:t>
            </a:r>
            <a:endParaRPr lang="ru-RU" sz="1900" b="1" dirty="0">
              <a:solidFill>
                <a:srgbClr val="FF0000"/>
              </a:solidFill>
            </a:endParaRPr>
          </a:p>
        </p:txBody>
      </p:sp>
      <p:pic>
        <p:nvPicPr>
          <p:cNvPr id="132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2675" y="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80983"/>
            <a:ext cx="3411768" cy="300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812366"/>
            <a:ext cx="3744416" cy="297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/>
      <p:bldP spid="1320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556" y="1055740"/>
            <a:ext cx="3027412" cy="568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5740"/>
            <a:ext cx="3672408" cy="566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620713"/>
            <a:ext cx="9143999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dirty="0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1115616" y="620713"/>
            <a:ext cx="698477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 b="1" dirty="0">
                <a:solidFill>
                  <a:srgbClr val="FF0000"/>
                </a:solidFill>
              </a:rPr>
              <a:t>Counteraction to the activities of "Illegal Archaeologists"</a:t>
            </a:r>
            <a:endParaRPr lang="ru-RU" sz="1900" b="1" dirty="0">
              <a:solidFill>
                <a:srgbClr val="FF0000"/>
              </a:solidFill>
            </a:endParaRPr>
          </a:p>
        </p:txBody>
      </p:sp>
      <p:pic>
        <p:nvPicPr>
          <p:cNvPr id="1321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4962" y="-13494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/>
      <p:bldP spid="1320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GPG\Desktop\АРСЕНАЛ 2016\Гомель\14.04\Гомель оружие\14-04-2016 изъятие Добруш Хутк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3484" y="1988841"/>
            <a:ext cx="4602446" cy="374441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7" y="1556792"/>
            <a:ext cx="4025224" cy="479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971601" y="620713"/>
            <a:ext cx="7272807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 b="1" dirty="0">
                <a:solidFill>
                  <a:srgbClr val="FF0000"/>
                </a:solidFill>
              </a:rPr>
              <a:t>Counteraction to the activities of "Illegal Archaeologists"</a:t>
            </a:r>
            <a:endParaRPr lang="ru-RU" sz="1900" b="1" dirty="0">
              <a:solidFill>
                <a:srgbClr val="FF0000"/>
              </a:solidFill>
            </a:endParaRPr>
          </a:p>
        </p:txBody>
      </p:sp>
      <p:pic>
        <p:nvPicPr>
          <p:cNvPr id="1321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4962" y="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/>
      <p:bldP spid="1320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4666" y="2176107"/>
            <a:ext cx="5743714" cy="345497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40" y="1031735"/>
            <a:ext cx="3792300" cy="574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971601" y="620713"/>
            <a:ext cx="734481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 b="1" dirty="0">
                <a:solidFill>
                  <a:srgbClr val="FF0000"/>
                </a:solidFill>
              </a:rPr>
              <a:t>Counteraction to the activities of "Illegal Archaeologists"</a:t>
            </a:r>
            <a:endParaRPr lang="ru-RU" sz="1900" b="1" dirty="0">
              <a:solidFill>
                <a:srgbClr val="FF0000"/>
              </a:solidFill>
            </a:endParaRPr>
          </a:p>
        </p:txBody>
      </p:sp>
      <p:pic>
        <p:nvPicPr>
          <p:cNvPr id="1310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475" y="-1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nimBg="1"/>
      <p:bldP spid="1310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5" y="1678160"/>
            <a:ext cx="8847843" cy="49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0" y="548680"/>
            <a:ext cx="9144000" cy="36933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0" y="908720"/>
            <a:ext cx="9144000" cy="36933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899592" y="565239"/>
            <a:ext cx="73448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spcBef>
                <a:spcPts val="0"/>
              </a:spcBef>
            </a:pPr>
            <a:r>
              <a:rPr lang="en-US" sz="2200" b="1" dirty="0">
                <a:solidFill>
                  <a:srgbClr val="FF0000"/>
                </a:solidFill>
              </a:rPr>
              <a:t>The special operation to </a:t>
            </a:r>
            <a:r>
              <a:rPr lang="en-US" sz="2200" b="1" dirty="0" smtClean="0">
                <a:solidFill>
                  <a:srgbClr val="FF0000"/>
                </a:solidFill>
              </a:rPr>
              <a:t>arrest</a:t>
            </a:r>
            <a:endParaRPr lang="ru-RU" sz="2200" b="1" dirty="0" smtClean="0">
              <a:solidFill>
                <a:srgbClr val="FF0000"/>
              </a:solidFill>
            </a:endParaRPr>
          </a:p>
          <a:p>
            <a:pPr algn="ctr">
              <a:lnSpc>
                <a:spcPts val="2400"/>
              </a:lnSpc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</a:rPr>
              <a:t>"</a:t>
            </a:r>
            <a:r>
              <a:rPr lang="en-US" sz="2200" b="1" dirty="0">
                <a:solidFill>
                  <a:srgbClr val="FF0000"/>
                </a:solidFill>
              </a:rPr>
              <a:t>Illegal </a:t>
            </a:r>
            <a:r>
              <a:rPr lang="en-US" sz="2200" b="1" dirty="0" smtClean="0">
                <a:solidFill>
                  <a:srgbClr val="FF0000"/>
                </a:solidFill>
              </a:rPr>
              <a:t>Archaeologists</a:t>
            </a:r>
            <a:r>
              <a:rPr lang="en-US" sz="2200" b="1" dirty="0">
                <a:solidFill>
                  <a:srgbClr val="FF0000"/>
                </a:solidFill>
              </a:rPr>
              <a:t>"</a:t>
            </a:r>
            <a:endParaRPr lang="ru-RU" sz="2200" b="1" dirty="0">
              <a:solidFill>
                <a:srgbClr val="FF0000"/>
              </a:solidFill>
            </a:endParaRPr>
          </a:p>
        </p:txBody>
      </p:sp>
      <p:pic>
        <p:nvPicPr>
          <p:cNvPr id="1198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2" y="17899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19810" grpId="0" animBg="1"/>
      <p:bldP spid="1198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906" y="1556792"/>
            <a:ext cx="7884128" cy="4569371"/>
          </a:xfrm>
        </p:spPr>
        <p:txBody>
          <a:bodyPr/>
          <a:lstStyle/>
          <a:p>
            <a:pPr marL="0" indent="360000" algn="just">
              <a:spcBef>
                <a:spcPts val="0"/>
              </a:spcBef>
              <a:buNone/>
            </a:pPr>
            <a:endParaRPr lang="ru-RU" sz="8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180000">
              <a:spcBef>
                <a:spcPts val="0"/>
              </a:spcBef>
              <a:buNone/>
            </a:pPr>
            <a:r>
              <a:rPr lang="en-US" sz="2800" b="1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 295 of the Criminal </a:t>
            </a:r>
            <a:r>
              <a:rPr lang="en-US" sz="2800" b="1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</a:t>
            </a:r>
            <a:r>
              <a:rPr lang="ru-RU" sz="2800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180000">
              <a:spcBef>
                <a:spcPts val="0"/>
              </a:spcBef>
              <a:buNone/>
            </a:pPr>
            <a:endParaRPr lang="ru-RU" sz="8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180000">
              <a:spcBef>
                <a:spcPts val="0"/>
              </a:spcBef>
              <a:buNone/>
            </a:pPr>
            <a:r>
              <a:rPr lang="en-US" sz="2800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Illegal </a:t>
            </a:r>
            <a:r>
              <a:rPr lang="en-US" sz="2800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manufacture, acquisition, sale, storage, transportation, carrying of firearms, their parts or components, and ammunition - is punishable by imprisonment for up to seven years with confiscation of property</a:t>
            </a:r>
            <a:r>
              <a:rPr lang="en-US" sz="2800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180000">
              <a:spcBef>
                <a:spcPts val="0"/>
              </a:spcBef>
              <a:buNone/>
            </a:pPr>
            <a:endParaRPr lang="ru-RU" sz="14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180000">
              <a:spcBef>
                <a:spcPts val="0"/>
              </a:spcBef>
              <a:buNone/>
            </a:pPr>
            <a:r>
              <a:rPr lang="en-US" sz="2800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person who voluntarily surrendered firearms, their parts and components and ammunition - exempt from criminal liability, except in </a:t>
            </a:r>
            <a:r>
              <a:rPr lang="en-US" sz="2800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cases</a:t>
            </a:r>
            <a:r>
              <a:rPr lang="ru-RU" sz="2800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sales.</a:t>
            </a:r>
            <a:endParaRPr lang="ru-RU" sz="28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1" y="507584"/>
            <a:ext cx="9125553" cy="67710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900" b="1" kern="1200" dirty="0">
                <a:solidFill>
                  <a:srgbClr val="FF0000"/>
                </a:solidFill>
              </a:rPr>
              <a:t>Criminal responsibility for the illicit </a:t>
            </a:r>
            <a:r>
              <a:rPr lang="en-US" sz="1900" b="1" kern="1200" dirty="0" smtClean="0">
                <a:solidFill>
                  <a:srgbClr val="FF0000"/>
                </a:solidFill>
              </a:rPr>
              <a:t>trafficking</a:t>
            </a:r>
            <a:r>
              <a:rPr lang="ru-RU" sz="1900" b="1" kern="1200" dirty="0" smtClean="0">
                <a:solidFill>
                  <a:srgbClr val="FF0000"/>
                </a:solidFill>
              </a:rPr>
              <a:t/>
            </a:r>
            <a:br>
              <a:rPr lang="ru-RU" sz="1900" b="1" kern="1200" dirty="0" smtClean="0">
                <a:solidFill>
                  <a:srgbClr val="FF0000"/>
                </a:solidFill>
              </a:rPr>
            </a:br>
            <a:r>
              <a:rPr lang="en-US" sz="1900" b="1" kern="1200" dirty="0" smtClean="0">
                <a:solidFill>
                  <a:srgbClr val="FF0000"/>
                </a:solidFill>
              </a:rPr>
              <a:t>of </a:t>
            </a:r>
            <a:r>
              <a:rPr lang="en-US" sz="1900" b="1" kern="1200" dirty="0">
                <a:solidFill>
                  <a:srgbClr val="FF0000"/>
                </a:solidFill>
              </a:rPr>
              <a:t>firearms in Belarus</a:t>
            </a:r>
            <a:endParaRPr lang="ru-RU" sz="1900" kern="1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7936515" y="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162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331640" y="620713"/>
            <a:ext cx="655272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 b="1" dirty="0">
                <a:solidFill>
                  <a:srgbClr val="FF0000"/>
                </a:solidFill>
              </a:rPr>
              <a:t>Illicit trafficking </a:t>
            </a:r>
            <a:r>
              <a:rPr lang="en-US" sz="1900" b="1" dirty="0" smtClean="0">
                <a:solidFill>
                  <a:srgbClr val="FF0000"/>
                </a:solidFill>
              </a:rPr>
              <a:t>of Small Arms </a:t>
            </a:r>
            <a:r>
              <a:rPr lang="en-US" sz="1900" b="1" dirty="0">
                <a:solidFill>
                  <a:srgbClr val="FF0000"/>
                </a:solidFill>
              </a:rPr>
              <a:t>in 2016</a:t>
            </a:r>
            <a:endParaRPr lang="ru-RU" sz="1900" b="1" dirty="0">
              <a:solidFill>
                <a:srgbClr val="FF0000"/>
              </a:solidFill>
            </a:endParaRPr>
          </a:p>
        </p:txBody>
      </p:sp>
      <p:sp>
        <p:nvSpPr>
          <p:cNvPr id="102419" name="Rectangle 19"/>
          <p:cNvSpPr>
            <a:spLocks noChangeArrowheads="1"/>
          </p:cNvSpPr>
          <p:nvPr/>
        </p:nvSpPr>
        <p:spPr bwMode="auto">
          <a:xfrm>
            <a:off x="3100388" y="393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21" name="Rectangle 21"/>
          <p:cNvSpPr>
            <a:spLocks noChangeArrowheads="1"/>
          </p:cNvSpPr>
          <p:nvPr/>
        </p:nvSpPr>
        <p:spPr bwMode="auto">
          <a:xfrm>
            <a:off x="6078538" y="6078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7208838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1700808"/>
            <a:ext cx="7848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2016 on the territory of Belarus law enforcement agencies from illegal trafficking seized </a:t>
            </a:r>
            <a:r>
              <a:rPr lang="en-US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1 165</a:t>
            </a:r>
            <a:r>
              <a:rPr lang="en-US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units of unregistered firearms, of </a:t>
            </a:r>
            <a:r>
              <a:rPr lang="en-US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endParaRPr lang="ru-RU" sz="35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119</a:t>
            </a:r>
            <a:r>
              <a:rPr lang="en-US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units of rifled long-barreled </a:t>
            </a:r>
            <a:r>
              <a:rPr lang="en-US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Arms and</a:t>
            </a:r>
            <a:r>
              <a:rPr lang="ru-RU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en-US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units of </a:t>
            </a:r>
            <a:r>
              <a:rPr lang="en-US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rifled</a:t>
            </a:r>
            <a:endParaRPr lang="ru-RU" sz="35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short-barreled Small Arms</a:t>
            </a:r>
            <a:r>
              <a:rPr lang="en-US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 well as more </a:t>
            </a:r>
            <a:r>
              <a:rPr lang="en-US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</a:t>
            </a:r>
            <a:r>
              <a:rPr lang="ru-RU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63 000</a:t>
            </a:r>
            <a:r>
              <a:rPr lang="en-US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ammunition</a:t>
            </a:r>
            <a:endParaRPr lang="ru-RU" sz="35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various </a:t>
            </a:r>
            <a:r>
              <a:rPr lang="en-US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calibers.</a:t>
            </a:r>
            <a:endParaRPr lang="en-US" sz="3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7936515" y="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nimBg="1"/>
      <p:bldP spid="1024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331641" y="620713"/>
            <a:ext cx="655272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 b="1" dirty="0">
                <a:solidFill>
                  <a:srgbClr val="FF0000"/>
                </a:solidFill>
              </a:rPr>
              <a:t>Illicit trafficking of Small Arms in 2016</a:t>
            </a:r>
            <a:endParaRPr lang="ru-RU" sz="1900" b="1" dirty="0">
              <a:solidFill>
                <a:srgbClr val="FF0000"/>
              </a:solidFill>
            </a:endParaRPr>
          </a:p>
        </p:txBody>
      </p:sp>
      <p:pic>
        <p:nvPicPr>
          <p:cNvPr id="1024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4962" y="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9" name="Rectangle 19"/>
          <p:cNvSpPr>
            <a:spLocks noChangeArrowheads="1"/>
          </p:cNvSpPr>
          <p:nvPr/>
        </p:nvSpPr>
        <p:spPr bwMode="auto">
          <a:xfrm>
            <a:off x="3100388" y="393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21" name="Rectangle 21"/>
          <p:cNvSpPr>
            <a:spLocks noChangeArrowheads="1"/>
          </p:cNvSpPr>
          <p:nvPr/>
        </p:nvSpPr>
        <p:spPr bwMode="auto">
          <a:xfrm>
            <a:off x="6078538" y="6078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7208838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1700808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2016, Belarusian citizens voluntarily surrendered to 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police</a:t>
            </a:r>
            <a:endParaRPr lang="ru-RU" sz="3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1 005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unregistered firearms, of which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units of rifled long-barreled Small Arms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units of 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rifled</a:t>
            </a:r>
            <a:endParaRPr lang="ru-RU" sz="3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short-barreled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Arms,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well as more than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81 000 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ammunition</a:t>
            </a:r>
            <a:endParaRPr lang="ru-RU" sz="3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various calibers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665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nimBg="1"/>
      <p:bldP spid="1024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3" y="1756086"/>
            <a:ext cx="7721897" cy="442535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800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2016, </a:t>
            </a:r>
            <a:r>
              <a:rPr lang="en-US" sz="4800" b="1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661</a:t>
            </a:r>
            <a:r>
              <a:rPr lang="en-US" sz="4800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criminal </a:t>
            </a:r>
            <a:r>
              <a:rPr lang="en-US" sz="4800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cases are opened </a:t>
            </a:r>
            <a:r>
              <a:rPr lang="en-US" sz="4800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Belarus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4800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illegal actions against firearms and </a:t>
            </a:r>
            <a:r>
              <a:rPr lang="en-US" sz="4800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ammunition</a:t>
            </a:r>
            <a:r>
              <a:rPr lang="ru-RU" sz="4800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4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 295 of the Criminal Code</a:t>
            </a:r>
            <a:r>
              <a:rPr lang="ru-RU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653776"/>
            <a:ext cx="9144000" cy="384721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b="1" dirty="0">
                <a:solidFill>
                  <a:srgbClr val="FF0000"/>
                </a:solidFill>
              </a:rPr>
              <a:t>Illicit trafficking of Small Arms in 2016</a:t>
            </a:r>
            <a:endParaRPr lang="ru-RU" sz="19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2" y="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327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1259633" y="620688"/>
            <a:ext cx="676875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 b="1" dirty="0" smtClean="0">
                <a:solidFill>
                  <a:srgbClr val="FF0000"/>
                </a:solidFill>
              </a:rPr>
              <a:t>The SCO </a:t>
            </a:r>
            <a:r>
              <a:rPr lang="ru-RU" sz="1900" b="1" dirty="0" smtClean="0">
                <a:solidFill>
                  <a:srgbClr val="FF0000"/>
                </a:solidFill>
              </a:rPr>
              <a:t>«</a:t>
            </a:r>
            <a:r>
              <a:rPr lang="en-US" sz="1900" b="1" dirty="0" smtClean="0">
                <a:solidFill>
                  <a:srgbClr val="FF0000"/>
                </a:solidFill>
              </a:rPr>
              <a:t>Arsenal</a:t>
            </a:r>
            <a:r>
              <a:rPr lang="ru-RU" sz="1900" b="1" dirty="0" smtClean="0">
                <a:solidFill>
                  <a:srgbClr val="FF0000"/>
                </a:solidFill>
              </a:rPr>
              <a:t>»</a:t>
            </a:r>
            <a:endParaRPr lang="ru-RU" sz="1900" b="1" dirty="0">
              <a:solidFill>
                <a:srgbClr val="FF0000"/>
              </a:solidFill>
            </a:endParaRPr>
          </a:p>
        </p:txBody>
      </p:sp>
      <p:pic>
        <p:nvPicPr>
          <p:cNvPr id="1331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1124744"/>
            <a:ext cx="813690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order to counter illegal trafficking in firearms and ammunition</a:t>
            </a:r>
            <a:r>
              <a:rPr lang="en-US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3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complex operation </a:t>
            </a:r>
            <a:r>
              <a:rPr lang="ru-RU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Arsenal</a:t>
            </a:r>
            <a:r>
              <a:rPr lang="ru-RU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carried out every year in Belarus, aimed at activating voluntary surrender, as well </a:t>
            </a:r>
            <a:r>
              <a:rPr lang="en-US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ru-RU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taking 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illegal firearms and ammunition from citizens.</a:t>
            </a:r>
            <a:endParaRPr lang="ru-RU" sz="3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nimBg="1"/>
      <p:bldP spid="1331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0" y="620713"/>
            <a:ext cx="9144000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1187624" y="620713"/>
            <a:ext cx="67492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 b="1" dirty="0">
                <a:solidFill>
                  <a:srgbClr val="FF0000"/>
                </a:solidFill>
              </a:rPr>
              <a:t>Illicit trafficking of Small Arms in </a:t>
            </a:r>
            <a:r>
              <a:rPr lang="en-US" sz="1900" b="1" dirty="0" smtClean="0">
                <a:solidFill>
                  <a:srgbClr val="FF0000"/>
                </a:solidFill>
              </a:rPr>
              <a:t>201</a:t>
            </a:r>
            <a:r>
              <a:rPr lang="ru-RU" sz="1900" b="1" dirty="0" smtClean="0">
                <a:solidFill>
                  <a:srgbClr val="FF0000"/>
                </a:solidFill>
              </a:rPr>
              <a:t>7</a:t>
            </a:r>
            <a:endParaRPr lang="ru-RU" sz="1900" b="1" dirty="0">
              <a:solidFill>
                <a:srgbClr val="FF0000"/>
              </a:solidFill>
            </a:endParaRPr>
          </a:p>
        </p:txBody>
      </p:sp>
      <p:pic>
        <p:nvPicPr>
          <p:cNvPr id="13414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3194" y="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23528" y="1700808"/>
            <a:ext cx="856895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four months of 2017, Belarusian law </a:t>
            </a:r>
            <a:r>
              <a:rPr lang="en-US" sz="3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enforcement agencies </a:t>
            </a:r>
            <a:r>
              <a:rPr lang="en-US" sz="3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seized </a:t>
            </a:r>
            <a:r>
              <a:rPr lang="en-US" sz="3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563</a:t>
            </a:r>
            <a:r>
              <a:rPr lang="en-US" sz="3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unregistered firearms from illegal trafficking</a:t>
            </a:r>
            <a:r>
              <a:rPr lang="en-US" sz="3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en-US" sz="3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which were rifled </a:t>
            </a:r>
            <a:r>
              <a:rPr lang="en-US" sz="3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long-barreled Small Arms </a:t>
            </a:r>
            <a:r>
              <a:rPr lang="en-US" sz="3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n-US" sz="3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rifled</a:t>
            </a:r>
            <a:endParaRPr lang="ru-RU" sz="3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short-barreled </a:t>
            </a:r>
            <a:r>
              <a:rPr lang="en-US" sz="3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</a:t>
            </a:r>
            <a:r>
              <a:rPr lang="en-US" sz="3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Arms, </a:t>
            </a:r>
            <a:r>
              <a:rPr lang="en-US" sz="3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well as over </a:t>
            </a:r>
            <a:r>
              <a:rPr lang="en-US" sz="3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18 000</a:t>
            </a:r>
            <a:r>
              <a:rPr lang="en-US" sz="3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ammunition of </a:t>
            </a:r>
            <a:r>
              <a:rPr lang="en-US" sz="3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various calibers</a:t>
            </a:r>
            <a:r>
              <a:rPr lang="en-US" sz="3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7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nimBg="1"/>
      <p:bldP spid="1341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four months of 2017, Belarusian citizens voluntarily surrendered </a:t>
            </a:r>
            <a:r>
              <a:rPr lang="en-US" sz="3600" b="1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656</a:t>
            </a:r>
            <a:r>
              <a:rPr lang="en-US" sz="3600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unregistered firearms to the police, </a:t>
            </a:r>
            <a:r>
              <a:rPr lang="en-US" sz="3600" b="1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r>
              <a:rPr lang="en-US" sz="3600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which are rifled long-barreled Small Arms</a:t>
            </a:r>
            <a:r>
              <a:rPr lang="en-US" sz="3600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600" b="1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3600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rifled short-barreled Small </a:t>
            </a:r>
            <a:r>
              <a:rPr lang="en-US" sz="3600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Arms, </a:t>
            </a:r>
            <a:r>
              <a:rPr lang="en-US" sz="3600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well as more than </a:t>
            </a:r>
            <a:r>
              <a:rPr lang="en-US" sz="3600" b="1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r>
              <a:rPr lang="ru-RU" sz="3600" b="1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 </a:t>
            </a:r>
            <a:r>
              <a:rPr lang="en-US" sz="3600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ammunition</a:t>
            </a:r>
            <a:endParaRPr lang="ru-RU" sz="36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various calibers</a:t>
            </a:r>
            <a:r>
              <a:rPr lang="en-US" sz="3600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653777"/>
            <a:ext cx="9162232" cy="384721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b="1" dirty="0">
                <a:solidFill>
                  <a:srgbClr val="FF0000"/>
                </a:solidFill>
              </a:rPr>
              <a:t>Illicit trafficking of Small Arms in 201</a:t>
            </a:r>
            <a:r>
              <a:rPr lang="ru-RU" sz="1900" b="1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3194" y="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027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822066"/>
            <a:ext cx="7524501" cy="384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556793"/>
            <a:ext cx="8712968" cy="1364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ts val="2000"/>
              </a:lnSpc>
              <a:buNone/>
            </a:pP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 indent="0" algn="ctr">
              <a:buNone/>
            </a:pPr>
            <a:r>
              <a:rPr lang="en-US" sz="2100" b="1" i="1" dirty="0"/>
              <a:t>In April 2017 in Belarus with the participation of foreign police conducted a special international operation to prevent </a:t>
            </a:r>
            <a:r>
              <a:rPr lang="en-US" sz="2100" b="1" i="1" dirty="0" smtClean="0"/>
              <a:t>and</a:t>
            </a:r>
            <a:endParaRPr lang="ru-RU" sz="2100" b="1" i="1" dirty="0" smtClean="0"/>
          </a:p>
          <a:p>
            <a:pPr indent="0" algn="ctr">
              <a:buNone/>
            </a:pPr>
            <a:r>
              <a:rPr lang="en-US" sz="2100" b="1" i="1" dirty="0" smtClean="0"/>
              <a:t>combat </a:t>
            </a:r>
            <a:r>
              <a:rPr lang="en-US" sz="2100" b="1" i="1" dirty="0"/>
              <a:t>illicit trafficking in firearms </a:t>
            </a:r>
            <a:r>
              <a:rPr lang="en-US" sz="2100" b="1" i="1" dirty="0" smtClean="0"/>
              <a:t>"Trigger </a:t>
            </a:r>
            <a:r>
              <a:rPr lang="en-US" sz="2100" b="1" i="1" dirty="0"/>
              <a:t>2"</a:t>
            </a:r>
            <a:endParaRPr lang="ru-RU" sz="2100" b="1" i="1" dirty="0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653777"/>
            <a:ext cx="9144000" cy="384721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900" b="1" kern="1200" dirty="0">
                <a:solidFill>
                  <a:srgbClr val="FF0000"/>
                </a:solidFill>
              </a:rPr>
              <a:t>The international cooperation</a:t>
            </a:r>
            <a:endParaRPr lang="ru-RU" sz="1900" b="1" kern="1200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239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0"/>
            <a:ext cx="118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09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10593</TotalTime>
  <Words>491</Words>
  <Application>Microsoft Office PowerPoint</Application>
  <PresentationFormat>Экран (4:3)</PresentationFormat>
  <Paragraphs>53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Презентация PowerPoint</vt:lpstr>
      <vt:lpstr>Criminal responsibility for the illicit trafficking of firearms in Belarus</vt:lpstr>
      <vt:lpstr>Презентация PowerPoint</vt:lpstr>
      <vt:lpstr>Презентация PowerPoint</vt:lpstr>
      <vt:lpstr>Illicit trafficking of Small Arms in 2016</vt:lpstr>
      <vt:lpstr>Презентация PowerPoint</vt:lpstr>
      <vt:lpstr>Презентация PowerPoint</vt:lpstr>
      <vt:lpstr>Illicit trafficking of Small Arms in 2017</vt:lpstr>
      <vt:lpstr>The international cooperation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Шамбала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Сидхартха Гаутама</dc:creator>
  <cp:lastModifiedBy>2 UNIT</cp:lastModifiedBy>
  <cp:revision>445</cp:revision>
  <dcterms:created xsi:type="dcterms:W3CDTF">2006-05-24T13:24:23Z</dcterms:created>
  <dcterms:modified xsi:type="dcterms:W3CDTF">2017-05-15T06:48:07Z</dcterms:modified>
</cp:coreProperties>
</file>