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4" r:id="rId34"/>
    <p:sldId id="295" r:id="rId35"/>
    <p:sldId id="289" r:id="rId36"/>
    <p:sldId id="290" r:id="rId37"/>
    <p:sldId id="291" r:id="rId38"/>
    <p:sldId id="292" r:id="rId39"/>
    <p:sldId id="296" r:id="rId40"/>
    <p:sldId id="29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33214C-FC4B-4E39-B475-549B7071EB08}" type="datetimeFigureOut">
              <a:rPr lang="en-US" smtClean="0"/>
              <a:pPr/>
              <a:t>5/13/2017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1887E3-CED6-4BB4-8A11-9F15455BD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3214C-FC4B-4E39-B475-549B7071EB08}" type="datetimeFigureOut">
              <a:rPr lang="en-US" smtClean="0"/>
              <a:pPr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887E3-CED6-4BB4-8A11-9F15455BD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3214C-FC4B-4E39-B475-549B7071EB08}" type="datetimeFigureOut">
              <a:rPr lang="en-US" smtClean="0"/>
              <a:pPr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887E3-CED6-4BB4-8A11-9F15455BD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3214C-FC4B-4E39-B475-549B7071EB08}" type="datetimeFigureOut">
              <a:rPr lang="en-US" smtClean="0"/>
              <a:pPr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887E3-CED6-4BB4-8A11-9F15455BD3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3214C-FC4B-4E39-B475-549B7071EB08}" type="datetimeFigureOut">
              <a:rPr lang="en-US" smtClean="0"/>
              <a:pPr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887E3-CED6-4BB4-8A11-9F15455BD3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3214C-FC4B-4E39-B475-549B7071EB08}" type="datetimeFigureOut">
              <a:rPr lang="en-US" smtClean="0"/>
              <a:pPr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887E3-CED6-4BB4-8A11-9F15455BD3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3214C-FC4B-4E39-B475-549B7071EB08}" type="datetimeFigureOut">
              <a:rPr lang="en-US" smtClean="0"/>
              <a:pPr/>
              <a:t>5/13/2017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887E3-CED6-4BB4-8A11-9F15455BD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3214C-FC4B-4E39-B475-549B7071EB08}" type="datetimeFigureOut">
              <a:rPr lang="en-US" smtClean="0"/>
              <a:pPr/>
              <a:t>5/13/2017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887E3-CED6-4BB4-8A11-9F15455BD3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3214C-FC4B-4E39-B475-549B7071EB08}" type="datetimeFigureOut">
              <a:rPr lang="en-US" smtClean="0"/>
              <a:pPr/>
              <a:t>5/13/2017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887E3-CED6-4BB4-8A11-9F15455BD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D33214C-FC4B-4E39-B475-549B7071EB08}" type="datetimeFigureOut">
              <a:rPr lang="en-US" smtClean="0"/>
              <a:pPr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887E3-CED6-4BB4-8A11-9F15455BD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33214C-FC4B-4E39-B475-549B7071EB08}" type="datetimeFigureOut">
              <a:rPr lang="en-US" smtClean="0"/>
              <a:pPr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41887E3-CED6-4BB4-8A11-9F15455BD3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D33214C-FC4B-4E39-B475-549B7071EB08}" type="datetimeFigureOut">
              <a:rPr lang="en-US" smtClean="0"/>
              <a:pPr/>
              <a:t>5/13/2017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41887E3-CED6-4BB4-8A11-9F15455BD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jasmin.selimovic@msb.gov.b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1440159"/>
          </a:xfrm>
        </p:spPr>
        <p:txBody>
          <a:bodyPr>
            <a:normAutofit/>
          </a:bodyPr>
          <a:lstStyle/>
          <a:p>
            <a:r>
              <a:rPr lang="hr-HR" sz="2400" dirty="0" smtClean="0"/>
              <a:t>KOORDINACIONI ODBOR ZA KONTROLU MALOG ORUŽJA I  LAKOG 	NAORUŽANJA U BIH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24944"/>
            <a:ext cx="7772400" cy="1886367"/>
          </a:xfrm>
        </p:spPr>
        <p:txBody>
          <a:bodyPr>
            <a:normAutofit/>
          </a:bodyPr>
          <a:lstStyle/>
          <a:p>
            <a:r>
              <a:rPr lang="bs-Latn-BA" b="1" dirty="0" smtClean="0"/>
              <a:t>ANALIZA STANJA POLICIJSKIH SKLADIŠTA U BOSNI I HERCEGOVINI</a:t>
            </a:r>
          </a:p>
          <a:p>
            <a:endParaRPr lang="bs-Latn-BA" b="1" dirty="0" smtClean="0"/>
          </a:p>
          <a:p>
            <a:r>
              <a:rPr lang="bs-Latn-BA" b="1" dirty="0" smtClean="0"/>
              <a:t>JAHORINA, 15-16.05.2017.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61020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r-HR" sz="2400" b="1" dirty="0"/>
              <a:t>Centralno skladište nalazi se u prostorijama Ministarstva unutrašnjih poslova u Livnu. Prostorije su neuslovne, i zahtjevaju </a:t>
            </a:r>
            <a:r>
              <a:rPr lang="hr-HR" sz="2400" b="1" dirty="0" smtClean="0"/>
              <a:t>rekonstrukciju</a:t>
            </a:r>
            <a:r>
              <a:rPr lang="hr-HR" sz="2400" b="1" dirty="0"/>
              <a:t>. Prostorije su vlažne, bez ventilacionog sistema. Postoji  fizičko osiguranje koje provodi policajac za MTS. Donatorskim sredstvima osiguran je video nadzor, vrata su metalna. U skladištu se nalazi policijsko oružje, kao i oduzeto oružje. Poseban problem predstavlja oružje koje čeka odluke nadležnih sudova, vezano za dalje postupanje. Eksplozivne materije se redovno uništavaju u saradnji  sa Civilnom zaštitom, i vrlo rijetko se skladište o postojećim magacinima.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-459432"/>
            <a:ext cx="8534400" cy="1656184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hr-HR" sz="3100" b="1" dirty="0"/>
              <a:t>MINISTARSTVO UNUTRAŠNJIH POSLOVA LIVANJSKOG KANTONA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xmlns="" val="125809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7" y="2120309"/>
            <a:ext cx="3816424" cy="354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/>
              <a:t>MINISTARSTVO UNUTRAŠNJIH POSLOVA LIVANJSKOG KANTONA</a:t>
            </a:r>
            <a:endParaRPr lang="en-US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1" y="2060848"/>
            <a:ext cx="4680520" cy="360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050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21379436"/>
              </p:ext>
            </p:extLst>
          </p:nvPr>
        </p:nvGraphicFramePr>
        <p:xfrm>
          <a:off x="251520" y="1412776"/>
          <a:ext cx="8564928" cy="46085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0771"/>
                <a:gridCol w="2140771"/>
                <a:gridCol w="2141693"/>
                <a:gridCol w="2141693"/>
              </a:tblGrid>
              <a:tr h="418956">
                <a:tc gridSpan="4"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  <a:tabLst>
                          <a:tab pos="1788795" algn="l"/>
                          <a:tab pos="3355340" algn="l"/>
                          <a:tab pos="4627880" algn="l"/>
                        </a:tabLst>
                      </a:pPr>
                      <a:r>
                        <a:rPr lang="hr-HR" sz="1200" dirty="0" smtClean="0">
                          <a:effectLst/>
                        </a:rPr>
                        <a:t>	        DA	                    NE	                                           </a:t>
                      </a:r>
                      <a:r>
                        <a:rPr lang="hr-HR" sz="1000" dirty="0" smtClean="0">
                          <a:effectLst/>
                        </a:rPr>
                        <a:t>KOMENTAR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91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Ograda/perimetri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Nema perimetara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91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Video nadzor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91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Osvjetljenje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LOŠE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91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Fizička zaštita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91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Ventilacioni sistemi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982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Prozori/vrata/zaštita prozora vrata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       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Nema zaštite prozora i vrata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91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Kontorola ulaska/izlaska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91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Metalne kase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47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Oružje se skladišti odvojeno od municije i eksploziva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/>
              <a:t>MINISTARSTVO UNUTRAŠNJIH POSLOVA LIVANJSKOG KANTONA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09347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hr-HR" sz="2000" b="1" dirty="0"/>
              <a:t>Lokacija se nalazi u sklopu zgrade Jedinice za podršku MUP-a Posavskog Kantona. Na ovoj lokaciji skladišti se oružje koje je prikupljano na području cijelog Kantona. Oko lokacije nije postavljena ograda, nema video nadzora, kao ni polica. Oružje se skladišti u vojnim sanducima koji se zbog nedostatka polica skladište na podu. Poseban problem predstavlja skladište za eksplozivne materije, koje se nalazi uz zgradu Jedinice za podršku i jako je neuslovno i potrebno je hitno izmještanje jer su to većinom nestabilni eksplozivi i predstavljaju veliki sigurnosni problem kako za pripadnike policije tako i za lokalnu zajednicu. Pored toga dio zemljišta, je prodat fizičkom i licu, tako da će u skorijem periodu biti neophodno izmještanje eksplozivnih </a:t>
            </a:r>
            <a:r>
              <a:rPr lang="hr-HR" sz="2000" b="1" dirty="0" smtClean="0"/>
              <a:t>materija </a:t>
            </a:r>
            <a:r>
              <a:rPr lang="hr-HR" sz="2000" b="1" dirty="0"/>
              <a:t>sa ove lokacije.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34400" cy="1152128"/>
          </a:xfrm>
        </p:spPr>
        <p:txBody>
          <a:bodyPr>
            <a:normAutofit fontScale="90000"/>
          </a:bodyPr>
          <a:lstStyle/>
          <a:p>
            <a:r>
              <a:rPr lang="hr-HR" sz="3100" dirty="0"/>
              <a:t>MINISTARSTVO UNUTRAŠNJIH POSLOVA POSAVSKOG KANTONA</a:t>
            </a:r>
            <a:r>
              <a:rPr lang="en-US" dirty="0"/>
              <a:t/>
            </a:r>
            <a:br>
              <a:rPr lang="en-US" dirty="0"/>
            </a:b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xmlns="" val="54821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800" dirty="0" smtClean="0"/>
              <a:t>MINISTARSTVO UNUTRAŠNJIH   POSLOVA  POSAVSKOG KANTONA</a:t>
            </a:r>
            <a:endParaRPr lang="en-US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1844824"/>
            <a:ext cx="403244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3"/>
            <a:ext cx="4248472" cy="345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78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200" dirty="0"/>
              <a:t>MINISTARSTVO UNUTRAŠNJIH   POSLOVA  POSAVSKOG KANTONA</a:t>
            </a:r>
            <a:endParaRPr lang="en-US" sz="32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72816"/>
            <a:ext cx="410445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4440957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040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34475208"/>
              </p:ext>
            </p:extLst>
          </p:nvPr>
        </p:nvGraphicFramePr>
        <p:xfrm>
          <a:off x="251520" y="1700810"/>
          <a:ext cx="8488898" cy="396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1767"/>
                <a:gridCol w="2121767"/>
                <a:gridCol w="2122682"/>
                <a:gridCol w="2122682"/>
              </a:tblGrid>
              <a:tr h="2828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Ograda/perimetri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      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28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Video nadzor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57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Osvjetljenje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Ne u dijelu za eksplozive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28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Fizička zaštita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28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Ventilacioni sistemi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57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Prozori/vrata/zaštita prozora vrata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Nema zaštite prozora i vrata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57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Kontorola ulaska/izlaska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28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Metalne kase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48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Oružje se skladišti odvojeno od municije i eksploziva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800" dirty="0"/>
              <a:t>MINISTARSTVO UNUTRAŠNJIH   POSLOVA  POSAVSKOG KANTONA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98085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hr-HR" sz="2600" b="1" dirty="0"/>
              <a:t>Skladište se nalazi u sjedištu MUP-a u prostorijama koje je nekada koristio Tehničko remontni zavod i sam prostor posjeduje kapacitete za skladištenje oružja i vojne opreme. Na ovoj lokaciji nema oružja koje je prikupljeno ili dobrovoljno predato, jer se takvo oružje skladišti u policijskim upravama na području ovog Kantona.  Ovo skladište je pod 24-satnom fizičkom zaštitom, osigurano je metalnim vratima, vrši se kontrola pristupa, video nadzor pokriva ulaz u skladište. Eksplozivne materije koje se priupe na podrućju ovog Kantona se u saradnji sa Civilnom zaštitom uništavaju u skladu sa procedurama.</a:t>
            </a:r>
            <a:endParaRPr lang="en-US" sz="2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100" dirty="0">
                <a:effectLst/>
              </a:rPr>
              <a:t>MINISTARSTVO UNUTRAŠNJIH POSLOVA SREDNJOBOSANSKOG KANTONA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535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effectLst/>
              </a:rPr>
              <a:t>MINISTARSTVO UNUTRAŠNJIH POSLOVA SREDNJOBOSANSKOG KANTONA</a:t>
            </a:r>
            <a:endParaRPr lang="en-US" sz="28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12777"/>
            <a:ext cx="460851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403244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41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29102422"/>
              </p:ext>
            </p:extLst>
          </p:nvPr>
        </p:nvGraphicFramePr>
        <p:xfrm>
          <a:off x="323525" y="1340766"/>
          <a:ext cx="8568954" cy="46805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1777"/>
                <a:gridCol w="2141777"/>
                <a:gridCol w="2142700"/>
                <a:gridCol w="2142700"/>
              </a:tblGrid>
              <a:tr h="334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Ograda/perimetri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4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Video nadzor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djelimično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686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Osvjetljenje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Ne u dijelu za eksplozive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4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Fizička zaštita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4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Ventilacioni sistemi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686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Prozori/vrata/zaštita prozora vrata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Nema zaštite prozora i vrata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686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Kontorola ulaska/izlaska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4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Metalne kase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02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Oružje se skladišti odvojeno od municije i eksploziva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effectLst/>
              </a:rPr>
              <a:t>MINISTARSTVO UNUTRAŠNJIH POSLOVA SREDNJOBOSANSKOG KANTONA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75362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STRATEGIJA SALW</a:t>
            </a:r>
          </a:p>
          <a:p>
            <a:r>
              <a:rPr lang="bs-Latn-BA" dirty="0" smtClean="0"/>
              <a:t>STRATEŠKI CILJ 2.4:</a:t>
            </a:r>
          </a:p>
          <a:p>
            <a:pPr marL="0" indent="0">
              <a:buNone/>
            </a:pPr>
            <a:r>
              <a:rPr lang="bs-Latn-BA" b="1" i="1" dirty="0" smtClean="0"/>
              <a:t>UNAPRJEĐENJE KAPACITETA ZA ČUVANJE, SKLADIŠTENJE I U NIŠTAVANJE SALW-a U POLICIJSKIM AGENCIJAMA</a:t>
            </a:r>
          </a:p>
          <a:p>
            <a:pPr marL="0" indent="0">
              <a:buNone/>
            </a:pPr>
            <a:r>
              <a:rPr lang="bs-Latn-BA" b="1" i="1" dirty="0" smtClean="0"/>
              <a:t>*SEESAC EDUKACIJE</a:t>
            </a:r>
          </a:p>
          <a:p>
            <a:pPr marL="0" indent="0">
              <a:buNone/>
            </a:pPr>
            <a:endParaRPr lang="bs-Latn-BA" b="1" i="1" dirty="0"/>
          </a:p>
          <a:p>
            <a:pPr marL="0" indent="0">
              <a:buNone/>
            </a:pPr>
            <a:endParaRPr lang="en-US" b="1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009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r-HR" dirty="0"/>
              <a:t>Centralno skladište nalazi se u sjedištu Ministarstva unutrašnjih poslova MUP-a Ze-Do u podrumskim prostorijama.  Skladišti se oružje oduzeto u upravnom postupku, kao i dio oružja koji je prikupljen ili oduzet od građana. Prostor je skučen i podložan pojavi vlage što može predtavljati sigurnosni problem. Osigurana su metalna vrata, rasvjeta i video nadzor, kao i stroga kontrola pristupa. </a:t>
            </a:r>
            <a:endParaRPr lang="en-US" dirty="0"/>
          </a:p>
          <a:p>
            <a:r>
              <a:rPr lang="pt-PT" dirty="0"/>
              <a:t>Stanje prostorija koje se koriste kao depoziti u organizacionim jedinicama Uprave policije Ministarstva unutrašnjih poslova Zeničko-dobojskog kantona, izuzev PS Visoko i PS Olovo, može se ocijeniti kao zadovoljavajuće, odnosno da prostorije zadovoljavaju bar minimum uslova za čuvanje oružja i drugih predmeta.</a:t>
            </a:r>
            <a:endParaRPr lang="en-US" dirty="0"/>
          </a:p>
          <a:p>
            <a:r>
              <a:rPr lang="pt-PT" dirty="0"/>
              <a:t>Gledano sa aspekta  tehničke zaštite samo neke od prostorija pokrivene su video-nadzorom, a sa aspekta fizičke zaštite pojedine prostorije imaju ugrađene rešetke ili metalna vrata.</a:t>
            </a:r>
            <a:endParaRPr lang="en-US" dirty="0"/>
          </a:p>
          <a:p>
            <a:r>
              <a:rPr lang="pt-PT" dirty="0"/>
              <a:t>Prostorije PS Visoko i PS Olovo zahtjevaju veće zahvate u smislu preuređenja i opremanja potrebnim policama i metalnim kasama, te ugradnjom sigurnijih vrata i prozora.</a:t>
            </a:r>
            <a:endParaRPr lang="en-US" dirty="0"/>
          </a:p>
          <a:p>
            <a:r>
              <a:rPr lang="pt-PT" dirty="0"/>
              <a:t>Obzirom da je jedan od ciljeva da se na adekvatan način obezbjede prostorije u kojima se čuvaju oružje i drugi predmeti koji se koriste kao dokazi u krivičnim i prekršajnim postupcima predlažemo da se za sve prostorije obezbjedi video-nadzor, protivprovalna vrata i metalne rešetke na prozorima.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100" dirty="0">
                <a:effectLst/>
              </a:rPr>
              <a:t>MINISTARSTVO UNUTRAŠNJIH POSLOVA ZENIČKO-DOBOJSKOG KANTONA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04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effectLst/>
              </a:rPr>
              <a:t>MINISTARSTVO UNUTRAŠNJIH POSLOVA ZENIČKO-DOBOJSKOG KANTONA</a:t>
            </a:r>
            <a:endParaRPr lang="en-US" sz="28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84784"/>
            <a:ext cx="3528392" cy="386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4896544" cy="393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975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effectLst/>
              </a:rPr>
              <a:t>MINISTARSTVO UNUTRAŠNJIH POSLOVA ZENIČKO-DOBOJSKOG KANTONA</a:t>
            </a:r>
            <a:endParaRPr lang="en-US" sz="28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81642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11300"/>
            <a:ext cx="4176464" cy="436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262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84645704"/>
              </p:ext>
            </p:extLst>
          </p:nvPr>
        </p:nvGraphicFramePr>
        <p:xfrm>
          <a:off x="395536" y="1700808"/>
          <a:ext cx="8064896" cy="4046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5790"/>
                <a:gridCol w="2015790"/>
                <a:gridCol w="2016658"/>
                <a:gridCol w="2016658"/>
              </a:tblGrid>
              <a:tr h="2890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Ograda/perimetri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??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90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Video nadzor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90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Osvjetljenje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90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Fizička zaštita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90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Ventilacioni sistemi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80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Prozori/vrata/zaštita prozora vrata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Nema zaštite prozora i vrata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80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Kontorola ulaska/izlaska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80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Metalne kase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67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Oružje se skladišti odvojeno od municije i eksploziva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effectLst/>
              </a:rPr>
              <a:t>MINISTARSTVO UNUTRAŠNJIH POSLOVA ZENIČKO-DOBOJSKOG KANTONA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7758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b="1" dirty="0"/>
              <a:t>Skladište Ministarstva unutrašnjih poslova Tuzlanskog Kantona nalazi se na lokaciji  u Lukavcu i to je skladište za područje cijelog Kantona. Skladište se nalazi u podrumskim prostorijama. Prostorije su skučene, postoji video nadzor,  solidno osvjetljenje, i prostor je zaštićen metalnim vratima. Sa sigurnosnog aspekta poseban problem predstavlja skladištenje oružja i eksploziva u istoj prostoriji što nije u skladu sa standardima i što predstavlja izrazitu opasnost za osoblje kao i za lokalno stanovništvo, budući da se objekat nalazi u centru grada. U skladištu se nalaze velike količine oružja i vojne opreme koja je dokaz u sudskim postupcima, i zbog toga nije spremna za uništavanje.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100" dirty="0">
                <a:effectLst/>
              </a:rPr>
              <a:t>MINISTARSTVO UNUTRAŠNJIH POLOVA TUZLANSKOG KANTONA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964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effectLst/>
              </a:rPr>
              <a:t>MINISTARSTVO UNUTRAŠNJIH POLOVA TUZLANSKOG KANTONA</a:t>
            </a:r>
            <a:endParaRPr lang="en-US" sz="28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00808"/>
            <a:ext cx="3600400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70472"/>
            <a:ext cx="463867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 descr="20161010_1137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70472"/>
            <a:ext cx="4820171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631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98121713"/>
              </p:ext>
            </p:extLst>
          </p:nvPr>
        </p:nvGraphicFramePr>
        <p:xfrm>
          <a:off x="827584" y="1988842"/>
          <a:ext cx="7340794" cy="4464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4803"/>
                <a:gridCol w="1834803"/>
                <a:gridCol w="1835594"/>
                <a:gridCol w="1835594"/>
              </a:tblGrid>
              <a:tr h="3188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Ograda/perimetri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88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Video nadzor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        *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djelimično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88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Osvjetljenje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loše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88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Fizička zaštita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88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Ventilacioni sistemi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         *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77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Prozori/vrata/zaštita prozora vrata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        *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77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Kontorola ulaska/izlaska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77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Metalne kase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</a:t>
                      </a:r>
                      <a:endParaRPr lang="en-US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56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Oružje se skladišti odvojeno od municije i eksploziva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effectLst/>
              </a:rPr>
              <a:t>MINISTARSTVO UNUTRAŠNJIH POLOVA TUZLANSKOG KANTONA</a:t>
            </a:r>
            <a:endParaRPr lang="en-US" sz="28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624013" y="26781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42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600" dirty="0"/>
              <a:t>Skladište se nalazi u zgradi Ministarstva unutrašnjih poslova ZHK u Ljubuškom. U ovom objektu skladišti oružje policijskih službenika, kao i ono oružje koje je za „otpis“. Pored oružja, na ovoj lokaciji skladišti se i ostala oprema za potrebe MUP-a. Na području ovog Kantona prikupljeno i oduzeto oružje skladišti se u policijskim Upravama,  a u ovo centralno skladište oružje se doprema kada se treba vršiti uništavanje. Kada su u pitanju eksplozivi, oni se u saradnji sa Civilnom zaštitom redovno uništavaju i vrlo rijetko se skladište.</a:t>
            </a:r>
            <a:endParaRPr lang="en-US" sz="2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100" dirty="0">
                <a:effectLst/>
              </a:rPr>
              <a:t>MINISTARSTVO UNUTRAŠNJIH POSLOVA ZAPADNOHERCEGOVAČKOG KANTONA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000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effectLst/>
              </a:rPr>
              <a:t>MINISTARSTVO UNUTRAŠNJIH POSLOVA ZAPADNOHERCEGOVAČKOG KANTONA</a:t>
            </a:r>
            <a:endParaRPr lang="en-US" sz="28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1700808"/>
            <a:ext cx="3312367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56792"/>
            <a:ext cx="5040560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82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2087703"/>
              </p:ext>
            </p:extLst>
          </p:nvPr>
        </p:nvGraphicFramePr>
        <p:xfrm>
          <a:off x="323528" y="1700808"/>
          <a:ext cx="8064896" cy="4392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5790"/>
                <a:gridCol w="2015790"/>
                <a:gridCol w="2016658"/>
                <a:gridCol w="2016658"/>
              </a:tblGrid>
              <a:tr h="3137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Ograda/perimetri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37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Video nadzor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djelimično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37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Osvjetljenje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loše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37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Fizička zaštita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37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Ventilacioni sistemi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74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Prozori/vrata/zaštita prozora vrata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Vrata nisu metalna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74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Kontorola ulaska/izlaska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74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Metalne kase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</a:t>
                      </a:r>
                      <a:endParaRPr lang="en-US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412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Oružje se skladišti odvojeno od municije i eksploziva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effectLst/>
              </a:rPr>
              <a:t>MINISTARSTVO UNUTRAŠNJIH POSLOVA ZAPADNOHERCEGOVAČKOG KANTONA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7195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r-HR" sz="2600" dirty="0" smtClean="0"/>
              <a:t>Strategijoa </a:t>
            </a:r>
            <a:r>
              <a:rPr lang="hr-HR" sz="2600" dirty="0"/>
              <a:t>za kontrolu malog oružja i lakog naoružanja (2016-2020), </a:t>
            </a:r>
            <a:endParaRPr lang="hr-HR" sz="2600" dirty="0" smtClean="0"/>
          </a:p>
          <a:p>
            <a:pPr algn="just"/>
            <a:r>
              <a:rPr lang="hr-HR" sz="2600" dirty="0" smtClean="0"/>
              <a:t>C</a:t>
            </a:r>
            <a:r>
              <a:rPr lang="hr-HR" sz="2600" dirty="0" smtClean="0"/>
              <a:t>ilj </a:t>
            </a:r>
            <a:r>
              <a:rPr lang="hr-HR" sz="2600" dirty="0" smtClean="0"/>
              <a:t>2.4</a:t>
            </a:r>
            <a:r>
              <a:rPr lang="hr-HR" sz="2600" dirty="0"/>
              <a:t>. </a:t>
            </a:r>
            <a:r>
              <a:rPr lang="hr-HR" sz="2600" dirty="0" smtClean="0"/>
              <a:t>unaprjeđenje </a:t>
            </a:r>
            <a:r>
              <a:rPr lang="hr-HR" sz="2600" dirty="0"/>
              <a:t>kapaciteta za čuvanje, skladištenje i uništavanje SALW-a u policijskim </a:t>
            </a:r>
            <a:r>
              <a:rPr lang="hr-HR" sz="2600" dirty="0" smtClean="0"/>
              <a:t>agencijama. </a:t>
            </a:r>
          </a:p>
          <a:p>
            <a:pPr algn="just"/>
            <a:r>
              <a:rPr lang="hr-HR" sz="2600" dirty="0"/>
              <a:t>S</a:t>
            </a:r>
            <a:r>
              <a:rPr lang="hr-HR" sz="2600" dirty="0" smtClean="0"/>
              <a:t>lužbenici </a:t>
            </a:r>
            <a:r>
              <a:rPr lang="hr-HR" sz="2600" dirty="0"/>
              <a:t>Ministarstva sigurnosti BiH su u periodu septembar/oktobar 2016 izvršili obilazak skladišta u ministarstvima unutrašnjih poslova u Bosni i Hercegovini radi utvrđivanja trenutnog stanja i prijedloga za unapređenje standarda za čuvanje oružja i municije u skladištima policijskih agencija u BiH.</a:t>
            </a:r>
            <a:endParaRPr lang="en-US" sz="26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000" dirty="0" smtClean="0"/>
              <a:t>KO SALW BIH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046730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b="1" dirty="0"/>
              <a:t>Skladište se nalazi u glavnoj zgradi MUP-a u prostorijama koje koristi Odsjek za KDZ. Prostorije su  u poptpunosti neuslovne, skučene, podložne vlagi. Nema ventilacionih otvora, rasvjeta je u jako lošem stanju. Eksplozivne materije (municija, ručne bombe) se skladište zajedno sa oružjem. U skladištu se nalazi oružje koje je predmet izvršenja krivičnih dijela,i do konačne odluke Suda ne može da se vrši uništavanje. Kada je u pitanju prikupljanje oružja u akcijama, ili dobrovoljna predaja, tako oružje se skladišti u Policijskim Upravama i prilikom i prilikom uništavanja doprema se u glavno skladište odakle se vozi na lokacije za uništavanje u saradnji sa civilnom zaštitom. Veliki sigurnosni problem predstavlja i to što se skladište nalazi u samom centru grada, 5 metara od stambenih zgrada.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100" dirty="0">
                <a:effectLst/>
              </a:rPr>
              <a:t>MINISTARSTVO UNUTRAŠNJIH POSLOVA HERCEGOVAČKO-NERETVANSKOG KANTONA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92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effectLst/>
              </a:rPr>
              <a:t>MINISTARSTVO UNUTRAŠNJIH POSLOVA HERCEGOVAČKO-NERETVANSKOG KANTONA</a:t>
            </a:r>
            <a:endParaRPr lang="en-US" sz="2800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53172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1552" y="1700808"/>
            <a:ext cx="403244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0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38299176"/>
              </p:ext>
            </p:extLst>
          </p:nvPr>
        </p:nvGraphicFramePr>
        <p:xfrm>
          <a:off x="611560" y="1556790"/>
          <a:ext cx="8136904" cy="41182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3788"/>
                <a:gridCol w="2033788"/>
                <a:gridCol w="2034664"/>
                <a:gridCol w="2034664"/>
              </a:tblGrid>
              <a:tr h="2941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Ograda/perimetri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loše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41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Video nadzor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djelimično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41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Osvjetljenje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loše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41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Fizička zaštita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41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Ventilacioni sistemi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83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Prozori/vrata/zaštita prozora vrata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83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Kontorola ulaska/izlaska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83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Metalne kase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</a:t>
                      </a:r>
                      <a:endParaRPr lang="en-US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82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Oružje se skladišti odvojeno od municije i eksploziva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dirty="0">
                <a:effectLst/>
              </a:rPr>
              <a:t>MINISTARSTVO UNUTRAŠNJIH POSLOVA HERCEGOVAČKO-NERETVANSKOG KANTONA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85507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Skladište se nalazi u centralnoj zgradi MUP-a. Tu se nalazi oružje oduzeto u policijskim akcijama,  i većina čeka na uništenje. Ekslozivi se rijetko skaldište jer se u saradnji sa Civilnom zaštitom uništavaju odmah nakon prikupljanja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800" dirty="0" smtClean="0"/>
              <a:t>MUP BOSANSKOPODRINJSKOG KANTONA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61217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MUP BOSANSKOPODRINJSKOG KANTONA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009524" cy="412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7" y="1772816"/>
            <a:ext cx="489654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819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b="1" dirty="0"/>
              <a:t>Skladište se nalazi u prostorijama Policije Brčko Distrikta BiH. Zajedno se skladišti oružje i municija, kao i oružje iz Upravnog postupka. Skladišta su osigurana vido nadzorom. Postavljene su rešetke na prozorima i vratima, a policijsko oružje se skladišti u sefovima. Eksploziv se ne skladišti u ovim prostorijama, već ide odmah na uništavanje u saradnji sa Civilnom zaštitom. Bitno je napomenuti da Policija Brčko Distrikta uskoro seli na novu lokaciju koja zadovoljava sve uslove za sigurno skladištenje oružja i vojne </a:t>
            </a:r>
            <a:r>
              <a:rPr lang="hr-HR" b="1" dirty="0" smtClean="0"/>
              <a:t>opreme.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100" dirty="0">
                <a:effectLst/>
              </a:rPr>
              <a:t>POLICIJA BRČKO DISTRIKTA BIH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060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effectLst/>
              </a:rPr>
              <a:t>POLICIJA BRČKO DISTRIKTA BIH</a:t>
            </a:r>
            <a:endParaRPr lang="en-US" sz="2400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44824"/>
            <a:ext cx="4248471" cy="285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79351"/>
            <a:ext cx="4095750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185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54950723"/>
              </p:ext>
            </p:extLst>
          </p:nvPr>
        </p:nvGraphicFramePr>
        <p:xfrm>
          <a:off x="539552" y="1340766"/>
          <a:ext cx="8208912" cy="4392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1786"/>
                <a:gridCol w="2051786"/>
                <a:gridCol w="2052670"/>
                <a:gridCol w="2052670"/>
              </a:tblGrid>
              <a:tr h="3137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Ograda/perimetri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loše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37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Video nadzor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37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Osvjetljenje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37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Fizička zaštita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37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Ventilacioni sistemi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74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Prozori/vrata/zaštita prozora vrata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74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Kontorola ulaska/izlaska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74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Metalne kase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41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Oružje se skladišti odvojeno od municije i eksploziva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effectLst/>
              </a:rPr>
              <a:t>POLICIJA BRČKO DISTRIKTA BIH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959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/>
              <a:t>SIPA u zgradi sjedišta raspolaže sa magacinskim prostorijama u koje se prema sudskim naredbama deponuju privremeno oduzeto oružje i municija, odnosno dokazni materijal u krivičnim postupcima. Prostorije su adekvatno osigurane, uključujući fizičku i tehničku zaštitu. Oružje i municija se odlažu odvojeno, na police, s obzirom na nedovoljan broj metalnih kasa.</a:t>
            </a:r>
            <a:endParaRPr lang="en-US" dirty="0"/>
          </a:p>
          <a:p>
            <a:r>
              <a:rPr lang="hr-HR" dirty="0"/>
              <a:t>Organizaciobne jedinice van sjedišta Agencije ne raspolažu sa odgovarajućim skladišnim kapacitetima.  Za odlaganje se koriste nenamjenske prostorije. Neekspplodirana ubojna sredstva i minsko eksplozivna sredstva koja se oduzmu tokom primjene zakonskih ovlaštenja, SIPA deponuje u kasarni Oružanih snaga BiH „Krupa“, Hadžići u takozvanoj X zoni ograničenog kretanja. Ovo rješenje je privremenog karaktera i zasniva se na saradnji sa Ministarstvom odbrane BiH.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800" dirty="0" smtClean="0"/>
              <a:t>DRŽAVNA AGENCIJA ZA ISTRAGE I ZAŠTITU BIH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27630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Nakon ove analize može se zaključiti slijedeće:</a:t>
            </a:r>
          </a:p>
          <a:p>
            <a:r>
              <a:rPr lang="bs-Latn-BA" dirty="0" smtClean="0">
                <a:solidFill>
                  <a:srgbClr val="FF0000"/>
                </a:solidFill>
              </a:rPr>
              <a:t>POLICIJA BDBIH, MUP SBK I MUP ZHK </a:t>
            </a:r>
            <a:r>
              <a:rPr lang="bs-Latn-BA" dirty="0" smtClean="0"/>
              <a:t>zadovoljavaju osnovne uslove za skladištenje; </a:t>
            </a:r>
          </a:p>
          <a:p>
            <a:r>
              <a:rPr lang="bs-Latn-BA" dirty="0" smtClean="0">
                <a:solidFill>
                  <a:srgbClr val="FF0000"/>
                </a:solidFill>
              </a:rPr>
              <a:t>MUP USK, MUP LIVNO,MUP BPK, MUP TK,MUP ZDK </a:t>
            </a:r>
            <a:r>
              <a:rPr lang="bs-Latn-BA" dirty="0" smtClean="0"/>
              <a:t>uz određene nedostatke imaju minimalne uslove za sigurno skladištenje;</a:t>
            </a:r>
          </a:p>
          <a:p>
            <a:r>
              <a:rPr lang="bs-Latn-BA" dirty="0" smtClean="0">
                <a:solidFill>
                  <a:srgbClr val="00B0F0"/>
                </a:solidFill>
              </a:rPr>
              <a:t>MUP HNK, MUP KS  MUP PK, SIPA, </a:t>
            </a:r>
            <a:r>
              <a:rPr lang="bs-Latn-BA" dirty="0" smtClean="0"/>
              <a:t>potrebno je hitno poboljšanje infrastrukture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        ZBIRNI PREGLED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55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400" dirty="0" smtClean="0"/>
              <a:t>C</a:t>
            </a:r>
            <a:r>
              <a:rPr lang="hr-HR" sz="2400" dirty="0" smtClean="0"/>
              <a:t>ilj </a:t>
            </a:r>
            <a:r>
              <a:rPr lang="hr-HR" sz="2400" dirty="0"/>
              <a:t>da utvrde postojanje minimalnih </a:t>
            </a:r>
            <a:r>
              <a:rPr lang="hr-HR" sz="2400" dirty="0" smtClean="0"/>
              <a:t>međunarodnih standarda</a:t>
            </a:r>
          </a:p>
          <a:p>
            <a:r>
              <a:rPr lang="hr-HR" sz="2400" dirty="0"/>
              <a:t>Vodilo se računa o minimalnim standardima nepohodnim za što sigurnije čuvanje i upravljanje zalihama SALW-a. U ovoj analizi vodilo se računa o fizičkoj sigurnosti, odnosno procedurama koje su osmišljenje da se spriječi neovlašten pristup objektima, opremi i  sredstvima, i da se zaštiti osoblje i imovina od oštećenja i povreda. Također utvrđivalo se stanje vezano za sigurno evidentiranje, skladištenje, transportovanje i postupanje sa SALW-om.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400" dirty="0" smtClean="0"/>
              <a:t>KO SALW BIH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2036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dirty="0" smtClean="0"/>
          </a:p>
          <a:p>
            <a:endParaRPr lang="bs-Latn-BA" dirty="0"/>
          </a:p>
          <a:p>
            <a:endParaRPr lang="bs-Latn-BA" dirty="0" smtClean="0"/>
          </a:p>
          <a:p>
            <a:endParaRPr lang="bs-Latn-BA" dirty="0"/>
          </a:p>
          <a:p>
            <a:r>
              <a:rPr lang="bs-Latn-BA" dirty="0" smtClean="0"/>
              <a:t>HVALA NA PAŽNJI</a:t>
            </a:r>
          </a:p>
          <a:p>
            <a:r>
              <a:rPr lang="bs-Latn-BA" dirty="0" smtClean="0"/>
              <a:t>PITANJA?</a:t>
            </a:r>
          </a:p>
          <a:p>
            <a:r>
              <a:rPr lang="bs-Latn-BA" dirty="0" smtClean="0">
                <a:hlinkClick r:id="rId2"/>
              </a:rPr>
              <a:t>jasmin.selimovic@msb.gov.ba</a:t>
            </a:r>
            <a:endParaRPr lang="bs-Latn-BA" dirty="0" smtClean="0"/>
          </a:p>
          <a:p>
            <a:r>
              <a:rPr lang="bs-Latn-BA" dirty="0" smtClean="0"/>
              <a:t>+38733492757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146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22136341"/>
              </p:ext>
            </p:extLst>
          </p:nvPr>
        </p:nvGraphicFramePr>
        <p:xfrm>
          <a:off x="683568" y="1484784"/>
          <a:ext cx="7920878" cy="3888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9793"/>
                <a:gridCol w="1979793"/>
                <a:gridCol w="1980646"/>
                <a:gridCol w="1980646"/>
              </a:tblGrid>
              <a:tr h="3534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Ograda/perimetri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       DA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       NE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     KOMENTAR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34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Video nadzor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34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Osvjetljenje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34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Fizička zaštita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34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Ventilacioni sistemi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069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Prozori/vrata/zaštita prozora vrata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34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Kontorola ulaska/izlaska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34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Metalne kase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06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Oružje se skladišti odvojeno od municije i eksploziva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400" dirty="0" smtClean="0"/>
              <a:t>KO SALW BIH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56310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endParaRPr lang="hr-HR" sz="2800" dirty="0" smtClean="0"/>
          </a:p>
          <a:p>
            <a:pPr algn="just"/>
            <a:r>
              <a:rPr lang="hr-HR" sz="2800" dirty="0" smtClean="0"/>
              <a:t>Lokacija Rakovica </a:t>
            </a:r>
            <a:r>
              <a:rPr lang="hr-HR" sz="2800" dirty="0"/>
              <a:t>i koriste se prostorije Federalnog ministarstva unutrašnjih poslova</a:t>
            </a:r>
            <a:r>
              <a:rPr lang="hr-HR" sz="2800" dirty="0" smtClean="0"/>
              <a:t>.</a:t>
            </a:r>
          </a:p>
          <a:p>
            <a:pPr algn="just"/>
            <a:r>
              <a:rPr lang="hr-HR" sz="2800" dirty="0" smtClean="0"/>
              <a:t> </a:t>
            </a:r>
            <a:r>
              <a:rPr lang="hr-HR" sz="2800" dirty="0"/>
              <a:t>Objekat posjeduje fizičko osiguranje i dobro je osvjetljeno. Nema video nadzora. Prostorije u kojima se skladišti oružje i municija je uslovno, ali problem predstavlja nedostatak prostora obzirom na velike količine koje se nalaze u skladištima (5.000 kom) oružja je spremno za uništavanje ali se za tu aktivnost čekaju odluke Suda. Poseban problem predstavlja skladištenje eksplozivnih sredstava koje se skladišti u metalnom kontejneru i nalazi se na lokaciji koja može da predstavlja ozbiljan  sigurnosni problem kako za službenike koji rade na fizičkom osiguranju lokacije tako i za lokalno stanovništvo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340768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MUP KANTONA SARAJEVO i FEDERALNA UPRAVA POLICIJE (ZAJEDNIČKA  LOKACIJA)</a:t>
            </a:r>
            <a:br>
              <a:rPr lang="hr-HR" sz="2400" b="1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0736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7584" y="2204864"/>
            <a:ext cx="3888431" cy="366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bs-Latn-BA" sz="2400" b="1" dirty="0" smtClean="0"/>
              <a:t>MUP KANTONA SARAJEVO I FEDERALNA UPRAVA POLICIJE (ZAJEDNIČKA LOKACIJA)</a:t>
            </a:r>
            <a:r>
              <a:rPr lang="hr-HR" sz="2400" dirty="0" smtClean="0"/>
              <a:t/>
            </a:r>
            <a:br>
              <a:rPr lang="hr-HR" sz="2400" dirty="0" smtClean="0"/>
            </a:b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3888432" cy="366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59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1" y="2120309"/>
            <a:ext cx="4608511" cy="324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hr-HR" sz="2800" b="1" dirty="0" smtClean="0"/>
              <a:t>MUP KANTONA SARAJEVO i FEDERALNA UPRAVA POLICIJE (ZAJEDNIČKA  LOKACIJA)</a:t>
            </a:r>
            <a:endParaRPr lang="en-US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5" y="2060848"/>
            <a:ext cx="367240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942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68154258"/>
              </p:ext>
            </p:extLst>
          </p:nvPr>
        </p:nvGraphicFramePr>
        <p:xfrm>
          <a:off x="611561" y="1772814"/>
          <a:ext cx="7992886" cy="4176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7791"/>
                <a:gridCol w="1997791"/>
                <a:gridCol w="1998652"/>
                <a:gridCol w="1998652"/>
              </a:tblGrid>
              <a:tr h="352940">
                <a:tc gridSpan="4"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  <a:tabLst>
                          <a:tab pos="1788795" algn="l"/>
                          <a:tab pos="3291840" algn="l"/>
                          <a:tab pos="4691380" algn="l"/>
                        </a:tabLst>
                      </a:pPr>
                      <a:r>
                        <a:rPr lang="hr-HR" sz="1200">
                          <a:effectLst/>
                        </a:rPr>
                        <a:t>	</a:t>
                      </a:r>
                      <a:r>
                        <a:rPr lang="hr-HR" sz="1000">
                          <a:effectLst/>
                        </a:rPr>
                        <a:t>DA	NE	KOMENTAR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41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Ograda/perimetri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Nema perimetara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82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Video nadzor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Nema video nadzor u dijelu za eskplozive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41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Osvjetljenje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41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Fizička zaštita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41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Ventilacioni sistemi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82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Prozori/vrata/zaštita prozora vrata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41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Kontorola ulaska/izlaska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41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Metalne kase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   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82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Oružje se skladišti odvojeno od municije i eksploziva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      *  </a:t>
                      </a:r>
                      <a:endParaRPr lang="en-US" sz="120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/>
              <a:t>MUP KANTONA SARAJEVO i FEDERALNA UPRAVA POLICIJE (ZAJEDNIČKA  LOKACIJA)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54365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1804</TotalTime>
  <Words>2182</Words>
  <Application>Microsoft Office PowerPoint</Application>
  <PresentationFormat>Prikaz na zaslonu (4:3)</PresentationFormat>
  <Paragraphs>449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40</vt:i4>
      </vt:variant>
    </vt:vector>
  </HeadingPairs>
  <TitlesOfParts>
    <vt:vector size="41" baseType="lpstr">
      <vt:lpstr>Concourse</vt:lpstr>
      <vt:lpstr>KOORDINACIONI ODBOR ZA KONTROLU MALOG ORUŽJA I  LAKOG  NAORUŽANJA U BIH</vt:lpstr>
      <vt:lpstr> </vt:lpstr>
      <vt:lpstr>KO SALW BIH</vt:lpstr>
      <vt:lpstr>KO SALW BIH</vt:lpstr>
      <vt:lpstr>KO SALW BIH</vt:lpstr>
      <vt:lpstr>MUP KANTONA SARAJEVO i FEDERALNA UPRAVA POLICIJE (ZAJEDNIČKA  LOKACIJA) </vt:lpstr>
      <vt:lpstr>MUP KANTONA SARAJEVO I FEDERALNA UPRAVA POLICIJE (ZAJEDNIČKA LOKACIJA) </vt:lpstr>
      <vt:lpstr>MUP KANTONA SARAJEVO i FEDERALNA UPRAVA POLICIJE (ZAJEDNIČKA  LOKACIJA)</vt:lpstr>
      <vt:lpstr>MUP KANTONA SARAJEVO i FEDERALNA UPRAVA POLICIJE (ZAJEDNIČKA  LOKACIJA)</vt:lpstr>
      <vt:lpstr> MINISTARSTVO UNUTRAŠNJIH POSLOVA LIVANJSKOG KANTONA</vt:lpstr>
      <vt:lpstr>MINISTARSTVO UNUTRAŠNJIH POSLOVA LIVANJSKOG KANTONA</vt:lpstr>
      <vt:lpstr>MINISTARSTVO UNUTRAŠNJIH POSLOVA LIVANJSKOG KANTONA</vt:lpstr>
      <vt:lpstr>MINISTARSTVO UNUTRAŠNJIH POSLOVA POSAVSKOG KANTONA </vt:lpstr>
      <vt:lpstr>MINISTARSTVO UNUTRAŠNJIH   POSLOVA  POSAVSKOG KANTONA</vt:lpstr>
      <vt:lpstr>MINISTARSTVO UNUTRAŠNJIH   POSLOVA  POSAVSKOG KANTONA</vt:lpstr>
      <vt:lpstr>MINISTARSTVO UNUTRAŠNJIH   POSLOVA  POSAVSKOG KANTONA</vt:lpstr>
      <vt:lpstr>MINISTARSTVO UNUTRAŠNJIH POSLOVA SREDNJOBOSANSKOG KANTONA </vt:lpstr>
      <vt:lpstr>MINISTARSTVO UNUTRAŠNJIH POSLOVA SREDNJOBOSANSKOG KANTONA</vt:lpstr>
      <vt:lpstr>MINISTARSTVO UNUTRAŠNJIH POSLOVA SREDNJOBOSANSKOG KANTONA</vt:lpstr>
      <vt:lpstr>MINISTARSTVO UNUTRAŠNJIH POSLOVA ZENIČKO-DOBOJSKOG KANTONA </vt:lpstr>
      <vt:lpstr>MINISTARSTVO UNUTRAŠNJIH POSLOVA ZENIČKO-DOBOJSKOG KANTONA</vt:lpstr>
      <vt:lpstr>MINISTARSTVO UNUTRAŠNJIH POSLOVA ZENIČKO-DOBOJSKOG KANTONA</vt:lpstr>
      <vt:lpstr>MINISTARSTVO UNUTRAŠNJIH POSLOVA ZENIČKO-DOBOJSKOG KANTONA</vt:lpstr>
      <vt:lpstr>MINISTARSTVO UNUTRAŠNJIH POLOVA TUZLANSKOG KANTONA </vt:lpstr>
      <vt:lpstr>MINISTARSTVO UNUTRAŠNJIH POLOVA TUZLANSKOG KANTONA</vt:lpstr>
      <vt:lpstr>MINISTARSTVO UNUTRAŠNJIH POLOVA TUZLANSKOG KANTONA</vt:lpstr>
      <vt:lpstr>MINISTARSTVO UNUTRAŠNJIH POSLOVA ZAPADNOHERCEGOVAČKOG KANTONA </vt:lpstr>
      <vt:lpstr>MINISTARSTVO UNUTRAŠNJIH POSLOVA ZAPADNOHERCEGOVAČKOG KANTONA</vt:lpstr>
      <vt:lpstr>MINISTARSTVO UNUTRAŠNJIH POSLOVA ZAPADNOHERCEGOVAČKOG KANTONA</vt:lpstr>
      <vt:lpstr>MINISTARSTVO UNUTRAŠNJIH POSLOVA HERCEGOVAČKO-NERETVANSKOG KANTONA </vt:lpstr>
      <vt:lpstr>MINISTARSTVO UNUTRAŠNJIH POSLOVA HERCEGOVAČKO-NERETVANSKOG KANTONA</vt:lpstr>
      <vt:lpstr>MINISTARSTVO UNUTRAŠNJIH POSLOVA HERCEGOVAČKO-NERETVANSKOG KANTONA</vt:lpstr>
      <vt:lpstr>MUP BOSANSKOPODRINJSKOG KANTONA</vt:lpstr>
      <vt:lpstr>MUP BOSANSKOPODRINJSKOG KANTONA</vt:lpstr>
      <vt:lpstr>POLICIJA BRČKO DISTRIKTA BIH </vt:lpstr>
      <vt:lpstr>POLICIJA BRČKO DISTRIKTA BIH</vt:lpstr>
      <vt:lpstr>POLICIJA BRČKO DISTRIKTA BIH</vt:lpstr>
      <vt:lpstr>DRŽAVNA AGENCIJA ZA ISTRAGE I ZAŠTITU BIH</vt:lpstr>
      <vt:lpstr>        ZBIRNI PREGLED</vt:lpstr>
      <vt:lpstr>Slajd 40</vt:lpstr>
    </vt:vector>
  </TitlesOfParts>
  <Company>UNDPBiH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 Selimović</dc:creator>
  <cp:lastModifiedBy>xx</cp:lastModifiedBy>
  <cp:revision>24</cp:revision>
  <dcterms:created xsi:type="dcterms:W3CDTF">2017-05-11T11:44:15Z</dcterms:created>
  <dcterms:modified xsi:type="dcterms:W3CDTF">2017-05-14T13:52:25Z</dcterms:modified>
</cp:coreProperties>
</file>