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0" r:id="rId3"/>
    <p:sldId id="261" r:id="rId4"/>
    <p:sldId id="262" r:id="rId5"/>
    <p:sldId id="283" r:id="rId6"/>
    <p:sldId id="263" r:id="rId7"/>
    <p:sldId id="264" r:id="rId8"/>
    <p:sldId id="271" r:id="rId9"/>
    <p:sldId id="272" r:id="rId10"/>
    <p:sldId id="273" r:id="rId11"/>
    <p:sldId id="274" r:id="rId12"/>
    <p:sldId id="266" r:id="rId13"/>
    <p:sldId id="275" r:id="rId14"/>
    <p:sldId id="276" r:id="rId15"/>
    <p:sldId id="268" r:id="rId16"/>
    <p:sldId id="269" r:id="rId17"/>
    <p:sldId id="278" r:id="rId18"/>
    <p:sldId id="279" r:id="rId19"/>
    <p:sldId id="280" r:id="rId20"/>
    <p:sldId id="281" r:id="rId21"/>
    <p:sldId id="282"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06" autoAdjust="0"/>
    <p:restoredTop sz="94660"/>
  </p:normalViewPr>
  <p:slideViewPr>
    <p:cSldViewPr snapToGrid="0">
      <p:cViewPr varScale="1">
        <p:scale>
          <a:sx n="87" d="100"/>
          <a:sy n="87" d="100"/>
        </p:scale>
        <p:origin x="113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CE34A4-D9D6-4B59-B1BD-B5ECB1D7866D}" type="datetimeFigureOut">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37819546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CE34A4-D9D6-4B59-B1BD-B5ECB1D7866D}" type="datetimeFigureOut">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3190146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9CE34A4-D9D6-4B59-B1BD-B5ECB1D7866D}" type="datetimeFigureOut">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1643961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CE34A4-D9D6-4B59-B1BD-B5ECB1D7866D}" type="datetimeFigureOut">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2515974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CE34A4-D9D6-4B59-B1BD-B5ECB1D7866D}" type="datetimeFigureOut">
              <a:rPr lang="en-US" smtClean="0"/>
              <a:t>5/16/2017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584533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CE34A4-D9D6-4B59-B1BD-B5ECB1D7866D}" type="datetimeFigureOut">
              <a:rPr lang="en-US" smtClean="0"/>
              <a:t>5/16/2017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2438695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E34A4-D9D6-4B59-B1BD-B5ECB1D7866D}" type="datetimeFigureOut">
              <a:rPr lang="en-US" smtClean="0"/>
              <a:t>5/16/2017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2144368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CE34A4-D9D6-4B59-B1BD-B5ECB1D7866D}" type="datetimeFigureOut">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485292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CE34A4-D9D6-4B59-B1BD-B5ECB1D7866D}" type="datetimeFigureOut">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7409812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CE34A4-D9D6-4B59-B1BD-B5ECB1D7866D}" type="datetimeFigureOut">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1048518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CE34A4-D9D6-4B59-B1BD-B5ECB1D7866D}" type="datetimeFigureOut">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04AB3-0BB4-4B6E-B977-C5BC91404326}" type="slidenum">
              <a:rPr lang="en-US" smtClean="0"/>
              <a:t>‹#›</a:t>
            </a:fld>
            <a:endParaRPr lang="en-US"/>
          </a:p>
        </p:txBody>
      </p:sp>
    </p:spTree>
    <p:extLst>
      <p:ext uri="{BB962C8B-B14F-4D97-AF65-F5344CB8AC3E}">
        <p14:creationId xmlns:p14="http://schemas.microsoft.com/office/powerpoint/2010/main" val="1655519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CE34A4-D9D6-4B59-B1BD-B5ECB1D7866D}" type="datetimeFigureOut">
              <a:rPr lang="en-US" smtClean="0"/>
              <a:t>5/16/2017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004AB3-0BB4-4B6E-B977-C5BC91404326}" type="slidenum">
              <a:rPr lang="en-US" smtClean="0"/>
              <a:t>‹#›</a:t>
            </a:fld>
            <a:endParaRPr lang="en-US"/>
          </a:p>
        </p:txBody>
      </p:sp>
    </p:spTree>
    <p:extLst>
      <p:ext uri="{BB962C8B-B14F-4D97-AF65-F5344CB8AC3E}">
        <p14:creationId xmlns:p14="http://schemas.microsoft.com/office/powerpoint/2010/main" val="27504622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3.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www.smallarmsstandards.org/isacs/0510-en.pdf" TargetMode="External"/><Relationship Id="rId5" Type="http://schemas.openxmlformats.org/officeDocument/2006/relationships/hyperlink" Target="http://www.seesac.org/f/docs/Standards-RMDSG/RMDS-05.80-Survey-Edition-4.pdf" TargetMode="Externa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3.jp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12" name="Title 11"/>
          <p:cNvSpPr>
            <a:spLocks noGrp="1"/>
          </p:cNvSpPr>
          <p:nvPr>
            <p:ph type="title"/>
          </p:nvPr>
        </p:nvSpPr>
        <p:spPr/>
        <p:txBody>
          <a:bodyPr anchor="t">
            <a:normAutofit/>
          </a:bodyPr>
          <a:lstStyle/>
          <a:p>
            <a:pPr algn="ctr"/>
            <a:br>
              <a:rPr lang="en-US" altLang="en-US" sz="3600" b="1" dirty="0">
                <a:solidFill>
                  <a:schemeClr val="tx2"/>
                </a:solidFill>
              </a:rPr>
            </a:br>
            <a:r>
              <a:rPr lang="en-US" altLang="en-US" sz="3600" b="1" dirty="0">
                <a:solidFill>
                  <a:schemeClr val="accent1"/>
                </a:solidFill>
                <a:latin typeface="+mn-lt"/>
              </a:rPr>
              <a:t>Panoramic Overview of SALW Survey Methodologies</a:t>
            </a:r>
            <a:endParaRPr lang="en-US" sz="3600" dirty="0">
              <a:solidFill>
                <a:schemeClr val="accent1"/>
              </a:solidFill>
              <a:latin typeface="+mn-lt"/>
            </a:endParaRPr>
          </a:p>
        </p:txBody>
      </p:sp>
      <p:sp>
        <p:nvSpPr>
          <p:cNvPr id="13" name="Text Placeholder 12"/>
          <p:cNvSpPr>
            <a:spLocks noGrp="1"/>
          </p:cNvSpPr>
          <p:nvPr>
            <p:ph type="body" idx="1"/>
          </p:nvPr>
        </p:nvSpPr>
        <p:spPr/>
        <p:txBody>
          <a:bodyPr>
            <a:normAutofit fontScale="92500" lnSpcReduction="10000"/>
          </a:bodyPr>
          <a:lstStyle/>
          <a:p>
            <a:pPr algn="ctr"/>
            <a:endParaRPr lang="en-US" altLang="en-US" b="1" dirty="0">
              <a:solidFill>
                <a:schemeClr val="tx2"/>
              </a:solidFill>
            </a:endParaRPr>
          </a:p>
          <a:p>
            <a:pPr algn="ctr"/>
            <a:endParaRPr lang="en-US" altLang="en-US" b="1" dirty="0">
              <a:solidFill>
                <a:schemeClr val="accent1"/>
              </a:solidFill>
            </a:endParaRPr>
          </a:p>
          <a:p>
            <a:pPr algn="ctr"/>
            <a:r>
              <a:rPr lang="en-US" altLang="en-US" b="1" dirty="0">
                <a:solidFill>
                  <a:schemeClr val="accent1"/>
                </a:solidFill>
              </a:rPr>
              <a:t>Regional Meeting of SALW Commissions</a:t>
            </a:r>
            <a:br>
              <a:rPr lang="en-US" altLang="en-US" b="1" dirty="0">
                <a:solidFill>
                  <a:schemeClr val="accent1"/>
                </a:solidFill>
              </a:rPr>
            </a:br>
            <a:r>
              <a:rPr lang="en-US" altLang="en-US" b="1" dirty="0">
                <a:solidFill>
                  <a:schemeClr val="accent1"/>
                </a:solidFill>
              </a:rPr>
              <a:t>15-16 May 2017, </a:t>
            </a:r>
            <a:r>
              <a:rPr lang="en-US" altLang="en-US" b="1" dirty="0" err="1">
                <a:solidFill>
                  <a:schemeClr val="accent1"/>
                </a:solidFill>
              </a:rPr>
              <a:t>Jahorina</a:t>
            </a:r>
            <a:endParaRPr lang="en-US" dirty="0">
              <a:solidFill>
                <a:schemeClr val="accent1"/>
              </a:solidFill>
            </a:endParaRPr>
          </a:p>
        </p:txBody>
      </p:sp>
    </p:spTree>
    <p:extLst>
      <p:ext uri="{BB962C8B-B14F-4D97-AF65-F5344CB8AC3E}">
        <p14:creationId xmlns:p14="http://schemas.microsoft.com/office/powerpoint/2010/main" val="7975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marL="0" indent="0">
              <a:buNone/>
            </a:pPr>
            <a:r>
              <a:rPr lang="en-US" sz="3200" b="1" dirty="0">
                <a:solidFill>
                  <a:srgbClr val="FF0000"/>
                </a:solidFill>
              </a:rPr>
              <a:t>Structure</a:t>
            </a:r>
          </a:p>
          <a:p>
            <a:pPr>
              <a:lnSpc>
                <a:spcPct val="150000"/>
              </a:lnSpc>
              <a:spcBef>
                <a:spcPts val="0"/>
              </a:spcBef>
            </a:pPr>
            <a:r>
              <a:rPr lang="en-US" altLang="en-US" sz="2400" dirty="0"/>
              <a:t>The aim of the Methodology Overview</a:t>
            </a:r>
          </a:p>
          <a:p>
            <a:pPr>
              <a:lnSpc>
                <a:spcPct val="150000"/>
              </a:lnSpc>
              <a:spcBef>
                <a:spcPts val="0"/>
              </a:spcBef>
            </a:pPr>
            <a:r>
              <a:rPr lang="en-US" altLang="en-US" sz="2400" dirty="0"/>
              <a:t>Definitions and goals of SALW Survey</a:t>
            </a:r>
          </a:p>
          <a:p>
            <a:pPr>
              <a:spcBef>
                <a:spcPts val="0"/>
              </a:spcBef>
            </a:pPr>
            <a:r>
              <a:rPr lang="en-US" altLang="en-US" sz="2400" dirty="0"/>
              <a:t>SALW Survey Components: </a:t>
            </a:r>
            <a:r>
              <a:rPr lang="en-US" altLang="en-US" sz="2400" i="1" dirty="0"/>
              <a:t>Contextual Analysis, Distribution Assessment, Impact Survey, Perception Survey, Capacity Assessment</a:t>
            </a:r>
          </a:p>
          <a:p>
            <a:pPr>
              <a:lnSpc>
                <a:spcPct val="150000"/>
              </a:lnSpc>
              <a:spcBef>
                <a:spcPts val="0"/>
              </a:spcBef>
            </a:pPr>
            <a:r>
              <a:rPr lang="en-US" altLang="en-US" sz="2400" dirty="0"/>
              <a:t>Data requirements and methods applied</a:t>
            </a:r>
          </a:p>
          <a:p>
            <a:pPr>
              <a:lnSpc>
                <a:spcPct val="150000"/>
              </a:lnSpc>
              <a:spcBef>
                <a:spcPts val="0"/>
              </a:spcBef>
            </a:pPr>
            <a:r>
              <a:rPr lang="en-US" altLang="en-US" sz="2400" dirty="0"/>
              <a:t>Experiences from the past SALW Surveys in SEE</a:t>
            </a:r>
          </a:p>
          <a:p>
            <a:pPr>
              <a:lnSpc>
                <a:spcPct val="150000"/>
              </a:lnSpc>
            </a:pPr>
            <a:endParaRPr lang="en-US" altLang="en-US" sz="3000" dirty="0">
              <a:latin typeface="+mj-lt"/>
            </a:endParaRPr>
          </a:p>
          <a:p>
            <a:pPr marL="0" indent="0">
              <a:buNone/>
            </a:pPr>
            <a:endParaRPr lang="en-US" sz="3200" b="1" dirty="0">
              <a:solidFill>
                <a:srgbClr val="FF0000"/>
              </a:solidFill>
            </a:endParaRPr>
          </a:p>
        </p:txBody>
      </p:sp>
    </p:spTree>
    <p:extLst>
      <p:ext uri="{BB962C8B-B14F-4D97-AF65-F5344CB8AC3E}">
        <p14:creationId xmlns:p14="http://schemas.microsoft.com/office/powerpoint/2010/main" val="3398036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marL="0" indent="0">
              <a:buNone/>
              <a:defRPr/>
            </a:pPr>
            <a:r>
              <a:rPr lang="en-US" sz="3200" b="1" dirty="0">
                <a:solidFill>
                  <a:srgbClr val="FF0000"/>
                </a:solidFill>
              </a:rPr>
              <a:t>The Aim and Scope of the Overview</a:t>
            </a:r>
          </a:p>
          <a:p>
            <a:pPr>
              <a:defRPr/>
            </a:pPr>
            <a:r>
              <a:rPr lang="en-US" sz="2400" dirty="0"/>
              <a:t>To provide insight into methodologies and methods employed in the SALW Survey,</a:t>
            </a:r>
          </a:p>
          <a:p>
            <a:pPr>
              <a:lnSpc>
                <a:spcPct val="150000"/>
              </a:lnSpc>
              <a:spcBef>
                <a:spcPts val="0"/>
              </a:spcBef>
              <a:defRPr/>
            </a:pPr>
            <a:r>
              <a:rPr lang="en-US" sz="2400" dirty="0"/>
              <a:t>Brief of identified gaps from SALW Surveys in SEE.</a:t>
            </a:r>
          </a:p>
          <a:p>
            <a:pPr>
              <a:lnSpc>
                <a:spcPct val="150000"/>
              </a:lnSpc>
              <a:spcBef>
                <a:spcPts val="0"/>
              </a:spcBef>
              <a:defRPr/>
            </a:pPr>
            <a:endParaRPr lang="en-US" sz="2400" dirty="0"/>
          </a:p>
          <a:p>
            <a:pPr marL="0" indent="0">
              <a:lnSpc>
                <a:spcPct val="150000"/>
              </a:lnSpc>
              <a:buNone/>
            </a:pPr>
            <a:endParaRPr lang="en-US" altLang="en-US" sz="3000" dirty="0">
              <a:latin typeface="+mj-lt"/>
            </a:endParaRPr>
          </a:p>
          <a:p>
            <a:pPr marL="0" indent="0">
              <a:buNone/>
            </a:pPr>
            <a:endParaRPr lang="en-US" sz="3200" b="1" dirty="0">
              <a:solidFill>
                <a:srgbClr val="FF0000"/>
              </a:solidFill>
            </a:endParaRPr>
          </a:p>
        </p:txBody>
      </p:sp>
    </p:spTree>
    <p:extLst>
      <p:ext uri="{BB962C8B-B14F-4D97-AF65-F5344CB8AC3E}">
        <p14:creationId xmlns:p14="http://schemas.microsoft.com/office/powerpoint/2010/main" val="201821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marL="0" indent="0">
              <a:buNone/>
              <a:defRPr/>
            </a:pPr>
            <a:r>
              <a:rPr lang="en-US" sz="3200" b="1" dirty="0">
                <a:solidFill>
                  <a:srgbClr val="FF0000"/>
                </a:solidFill>
              </a:rPr>
              <a:t>SALW Surveys standards</a:t>
            </a:r>
          </a:p>
          <a:p>
            <a:pPr>
              <a:defRPr/>
            </a:pPr>
            <a:r>
              <a:rPr lang="en-US" sz="2400" dirty="0">
                <a:hlinkClick r:id="rId5"/>
              </a:rPr>
              <a:t>Regional Micro-Disarmament Standards/Guidelines 05.80 (RMDS/G) – SALW Survey (Revised in 2006)</a:t>
            </a:r>
            <a:r>
              <a:rPr lang="en-US" sz="2400" dirty="0"/>
              <a:t> and accompanying SALW Survey protocols,</a:t>
            </a:r>
          </a:p>
          <a:p>
            <a:pPr>
              <a:defRPr/>
            </a:pPr>
            <a:r>
              <a:rPr lang="en-US" sz="2400" dirty="0">
                <a:hlinkClick r:id="rId6"/>
              </a:rPr>
              <a:t>International Small Arms Control Standard 05.10– Conducting Small Arms and Light Weapons Survey (ISACS 05.10)</a:t>
            </a:r>
            <a:r>
              <a:rPr lang="en-US" sz="2400" b="1" dirty="0"/>
              <a:t> </a:t>
            </a:r>
            <a:r>
              <a:rPr lang="en-US" sz="2400" dirty="0"/>
              <a:t>(2012)</a:t>
            </a:r>
          </a:p>
          <a:p>
            <a:pPr>
              <a:lnSpc>
                <a:spcPct val="150000"/>
              </a:lnSpc>
            </a:pPr>
            <a:endParaRPr lang="en-US" altLang="en-US" sz="3000" dirty="0">
              <a:latin typeface="+mj-lt"/>
            </a:endParaRPr>
          </a:p>
          <a:p>
            <a:pPr marL="0" indent="0">
              <a:buNone/>
            </a:pPr>
            <a:endParaRPr lang="en-US" sz="3200" b="1" dirty="0">
              <a:solidFill>
                <a:srgbClr val="FF0000"/>
              </a:solidFill>
            </a:endParaRPr>
          </a:p>
        </p:txBody>
      </p:sp>
    </p:spTree>
    <p:extLst>
      <p:ext uri="{BB962C8B-B14F-4D97-AF65-F5344CB8AC3E}">
        <p14:creationId xmlns:p14="http://schemas.microsoft.com/office/powerpoint/2010/main" val="15804378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marL="0" indent="0">
              <a:buNone/>
            </a:pPr>
            <a:r>
              <a:rPr lang="en-US" altLang="en-US" sz="3500" b="1" dirty="0">
                <a:solidFill>
                  <a:srgbClr val="FF0000"/>
                </a:solidFill>
              </a:rPr>
              <a:t>Definition</a:t>
            </a:r>
          </a:p>
          <a:p>
            <a:pPr marL="0" indent="0">
              <a:buNone/>
            </a:pPr>
            <a:r>
              <a:rPr lang="en-US" altLang="en-US" sz="2400" dirty="0"/>
              <a:t>SALW Survey “</a:t>
            </a:r>
            <a:r>
              <a:rPr lang="en-US" altLang="en-US" sz="2400" i="1" dirty="0"/>
              <a:t>collects and analyzes comprehensive </a:t>
            </a:r>
            <a:r>
              <a:rPr lang="en-US" altLang="en-US" sz="2400" i="1" dirty="0">
                <a:solidFill>
                  <a:srgbClr val="FF0000"/>
                </a:solidFill>
              </a:rPr>
              <a:t>quantitative and qualitative information on small arms and light weapons within a specific geographical area </a:t>
            </a:r>
            <a:r>
              <a:rPr lang="en-US" altLang="en-US" sz="2400" i="1" dirty="0"/>
              <a:t>(e.g. region, country or community) </a:t>
            </a:r>
            <a:r>
              <a:rPr lang="en-US" altLang="en-US" sz="2400" i="1" dirty="0">
                <a:solidFill>
                  <a:srgbClr val="FF0000"/>
                </a:solidFill>
              </a:rPr>
              <a:t>with a view to determining the need for and nature of safe, effective and efficient interventions by appropriate stakeholders to address problems associated with the illicit trade, uncontrolled proliferation and/or misuse of small arms and light weapons</a:t>
            </a:r>
            <a:r>
              <a:rPr lang="en-US" altLang="en-US" sz="2400" dirty="0">
                <a:solidFill>
                  <a:srgbClr val="FF0000"/>
                </a:solidFill>
              </a:rPr>
              <a:t> </a:t>
            </a:r>
            <a:r>
              <a:rPr lang="en-US" altLang="en-US" sz="2400" dirty="0"/>
              <a:t>“</a:t>
            </a:r>
            <a:endParaRPr lang="en-US" altLang="en-US" sz="3000" dirty="0">
              <a:latin typeface="+mj-lt"/>
            </a:endParaRPr>
          </a:p>
          <a:p>
            <a:pPr marL="0" indent="0">
              <a:buNone/>
            </a:pPr>
            <a:endParaRPr lang="en-US" sz="3200" b="1" dirty="0">
              <a:solidFill>
                <a:srgbClr val="FF0000"/>
              </a:solidFill>
            </a:endParaRPr>
          </a:p>
        </p:txBody>
      </p:sp>
    </p:spTree>
    <p:extLst>
      <p:ext uri="{BB962C8B-B14F-4D97-AF65-F5344CB8AC3E}">
        <p14:creationId xmlns:p14="http://schemas.microsoft.com/office/powerpoint/2010/main" val="702453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a:xfrm>
            <a:off x="628650" y="1825624"/>
            <a:ext cx="7886700" cy="4522421"/>
          </a:xfrm>
        </p:spPr>
        <p:txBody>
          <a:bodyPr>
            <a:normAutofit fontScale="25000" lnSpcReduction="20000"/>
          </a:bodyPr>
          <a:lstStyle/>
          <a:p>
            <a:pPr marL="0" indent="0">
              <a:buNone/>
              <a:defRPr/>
            </a:pPr>
            <a:r>
              <a:rPr lang="en-US" sz="12800" b="1" dirty="0">
                <a:solidFill>
                  <a:srgbClr val="FF0000"/>
                </a:solidFill>
              </a:rPr>
              <a:t>SALW Surveys in SEE</a:t>
            </a:r>
          </a:p>
          <a:p>
            <a:pPr>
              <a:defRPr/>
            </a:pPr>
            <a:r>
              <a:rPr lang="en-US" sz="8000" dirty="0"/>
              <a:t>Public Perceptions of Small Arms and Security in South Serbia, SEESAC, 2004</a:t>
            </a:r>
          </a:p>
          <a:p>
            <a:pPr>
              <a:defRPr/>
            </a:pPr>
            <a:r>
              <a:rPr lang="en-US" sz="8000" dirty="0"/>
              <a:t>Republic of Montenegro - SALW Survey, SEESAC, 2004</a:t>
            </a:r>
          </a:p>
          <a:p>
            <a:pPr>
              <a:defRPr/>
            </a:pPr>
            <a:r>
              <a:rPr lang="en-US" sz="8000" dirty="0"/>
              <a:t>A Fragile Peace: Guns and Security in post-conflict Macedonia, SEESAC, 2004</a:t>
            </a:r>
          </a:p>
          <a:p>
            <a:pPr>
              <a:defRPr/>
            </a:pPr>
            <a:r>
              <a:rPr lang="en-US" sz="8000" dirty="0"/>
              <a:t>Taming the Arsenal – Small Arms and Light Weapons in Bulgaria, SEESAC, 2005</a:t>
            </a:r>
          </a:p>
          <a:p>
            <a:pPr>
              <a:defRPr/>
            </a:pPr>
            <a:r>
              <a:rPr lang="en-US" sz="8000" dirty="0"/>
              <a:t>Living with Legacy: SALW Survey Republic of Serbia, UNDP, 2005</a:t>
            </a:r>
          </a:p>
          <a:p>
            <a:pPr>
              <a:defRPr/>
            </a:pPr>
            <a:r>
              <a:rPr lang="en-US" sz="8000" dirty="0"/>
              <a:t>SALW Survey of Kosovo*, SEESAC, 2006</a:t>
            </a:r>
          </a:p>
          <a:p>
            <a:pPr>
              <a:defRPr/>
            </a:pPr>
            <a:r>
              <a:rPr lang="en-US" sz="8000" dirty="0"/>
              <a:t>SALW Survey of Moldova, SEESAC, 2006 </a:t>
            </a:r>
          </a:p>
          <a:p>
            <a:pPr>
              <a:defRPr/>
            </a:pPr>
            <a:r>
              <a:rPr lang="en-US" sz="8000" dirty="0"/>
              <a:t>SALW Survey of Croatia, SEESAC, 2006 </a:t>
            </a:r>
          </a:p>
          <a:p>
            <a:pPr>
              <a:defRPr/>
            </a:pPr>
            <a:r>
              <a:rPr lang="en-US" sz="8000" dirty="0"/>
              <a:t>Small Arms Survey 2010/2011 Bosnia and Herzegovina, UNDP BIH</a:t>
            </a:r>
          </a:p>
          <a:p>
            <a:pPr marL="0" indent="0">
              <a:buNone/>
              <a:defRPr/>
            </a:pPr>
            <a:r>
              <a:rPr lang="en-US" dirty="0"/>
              <a:t>*</a:t>
            </a:r>
            <a:r>
              <a:rPr lang="en-GB" dirty="0"/>
              <a:t>References to Kosovo shall be understood to be in the context of Security Council Resolution 1244 (1999)</a:t>
            </a:r>
            <a:endParaRPr lang="en-US" dirty="0"/>
          </a:p>
          <a:p>
            <a:pPr marL="0" indent="0">
              <a:buNone/>
              <a:defRPr/>
            </a:pPr>
            <a:endParaRPr lang="en-US" sz="4200" dirty="0"/>
          </a:p>
          <a:p>
            <a:pPr>
              <a:lnSpc>
                <a:spcPct val="150000"/>
              </a:lnSpc>
            </a:pPr>
            <a:endParaRPr lang="en-US" altLang="en-US" sz="3000" dirty="0">
              <a:latin typeface="+mj-lt"/>
            </a:endParaRPr>
          </a:p>
          <a:p>
            <a:pPr marL="0" indent="0">
              <a:buNone/>
            </a:pPr>
            <a:endParaRPr lang="en-US" sz="3200" b="1" dirty="0">
              <a:solidFill>
                <a:srgbClr val="FF0000"/>
              </a:solidFill>
            </a:endParaRPr>
          </a:p>
        </p:txBody>
      </p:sp>
    </p:spTree>
    <p:extLst>
      <p:ext uri="{BB962C8B-B14F-4D97-AF65-F5344CB8AC3E}">
        <p14:creationId xmlns:p14="http://schemas.microsoft.com/office/powerpoint/2010/main" val="3602307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628650" y="1825624"/>
            <a:ext cx="7486650" cy="2800767"/>
          </a:xfrm>
          <a:prstGeom prst="rect">
            <a:avLst/>
          </a:prstGeom>
        </p:spPr>
        <p:txBody>
          <a:bodyPr wrap="square">
            <a:spAutoFit/>
          </a:bodyPr>
          <a:lstStyle/>
          <a:p>
            <a:pPr>
              <a:defRPr/>
            </a:pPr>
            <a:r>
              <a:rPr lang="en-US" sz="3200" b="1" dirty="0">
                <a:solidFill>
                  <a:srgbClr val="FF0000"/>
                </a:solidFill>
              </a:rPr>
              <a:t>Core components of SALW Survey</a:t>
            </a:r>
          </a:p>
          <a:p>
            <a:pPr marL="514350" indent="-514350">
              <a:buFont typeface="Arial" panose="020B0604020202020204" pitchFamily="34" charset="0"/>
              <a:buAutoNum type="arabicPeriod"/>
              <a:defRPr/>
            </a:pPr>
            <a:endParaRPr lang="en-US" sz="2400" dirty="0"/>
          </a:p>
          <a:p>
            <a:pPr marL="514350" indent="-514350">
              <a:buFont typeface="Arial" panose="020B0604020202020204" pitchFamily="34" charset="0"/>
              <a:buAutoNum type="arabicPeriod"/>
              <a:defRPr/>
            </a:pPr>
            <a:r>
              <a:rPr lang="en-US" sz="2400" dirty="0"/>
              <a:t>Contextual Analysis</a:t>
            </a:r>
          </a:p>
          <a:p>
            <a:pPr marL="514350" indent="-514350">
              <a:buFont typeface="Arial" panose="020B0604020202020204" pitchFamily="34" charset="0"/>
              <a:buAutoNum type="arabicPeriod"/>
              <a:defRPr/>
            </a:pPr>
            <a:r>
              <a:rPr lang="en-US" sz="2400" dirty="0"/>
              <a:t>Distribution Survey</a:t>
            </a:r>
          </a:p>
          <a:p>
            <a:pPr marL="514350" indent="-514350">
              <a:buFont typeface="Arial" panose="020B0604020202020204" pitchFamily="34" charset="0"/>
              <a:buAutoNum type="arabicPeriod"/>
              <a:defRPr/>
            </a:pPr>
            <a:r>
              <a:rPr lang="en-US" sz="2400" dirty="0"/>
              <a:t>Impact Survey</a:t>
            </a:r>
          </a:p>
          <a:p>
            <a:pPr marL="514350" indent="-514350">
              <a:buFont typeface="Arial" panose="020B0604020202020204" pitchFamily="34" charset="0"/>
              <a:buAutoNum type="arabicPeriod"/>
              <a:defRPr/>
            </a:pPr>
            <a:r>
              <a:rPr lang="en-US" sz="2400" dirty="0"/>
              <a:t>Perception Survey</a:t>
            </a:r>
          </a:p>
          <a:p>
            <a:pPr marL="514350" indent="-514350">
              <a:buFont typeface="Arial" panose="020B0604020202020204" pitchFamily="34" charset="0"/>
              <a:buAutoNum type="arabicPeriod"/>
              <a:defRPr/>
            </a:pPr>
            <a:r>
              <a:rPr lang="en-US" sz="2400" dirty="0"/>
              <a:t>Capacity Survey</a:t>
            </a:r>
          </a:p>
        </p:txBody>
      </p:sp>
    </p:spTree>
    <p:extLst>
      <p:ext uri="{BB962C8B-B14F-4D97-AF65-F5344CB8AC3E}">
        <p14:creationId xmlns:p14="http://schemas.microsoft.com/office/powerpoint/2010/main" val="19058451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fontScale="92500" lnSpcReduction="10000"/>
          </a:bodyPr>
          <a:lstStyle/>
          <a:p>
            <a:pPr marL="0" indent="0">
              <a:spcBef>
                <a:spcPts val="0"/>
              </a:spcBef>
              <a:spcAft>
                <a:spcPts val="600"/>
              </a:spcAft>
              <a:buNone/>
              <a:defRPr/>
            </a:pPr>
            <a:r>
              <a:rPr lang="en-US" sz="3500" b="1" dirty="0">
                <a:solidFill>
                  <a:srgbClr val="FF0000"/>
                </a:solidFill>
              </a:rPr>
              <a:t>1. Contextual analysis </a:t>
            </a:r>
          </a:p>
          <a:p>
            <a:pPr marL="0" indent="0">
              <a:buNone/>
              <a:defRPr/>
            </a:pPr>
            <a:r>
              <a:rPr lang="en-US" sz="2600" i="1" dirty="0">
                <a:solidFill>
                  <a:srgbClr val="FF0000"/>
                </a:solidFill>
              </a:rPr>
              <a:t>should highlight political, economic, historical, social and cultural context relevant for understanding the SALW situation </a:t>
            </a:r>
          </a:p>
          <a:p>
            <a:pPr marL="0" indent="0">
              <a:buNone/>
              <a:defRPr/>
            </a:pPr>
            <a:r>
              <a:rPr lang="en-US" sz="3000" b="1" dirty="0">
                <a:solidFill>
                  <a:srgbClr val="FF0000"/>
                </a:solidFill>
              </a:rPr>
              <a:t>Methods</a:t>
            </a:r>
          </a:p>
          <a:p>
            <a:pPr>
              <a:defRPr/>
            </a:pPr>
            <a:r>
              <a:rPr lang="en-US" sz="2600" dirty="0"/>
              <a:t>Government documents, statistics, historical accounts, expert interpretations,</a:t>
            </a:r>
          </a:p>
          <a:p>
            <a:pPr marL="0" indent="0">
              <a:buNone/>
              <a:defRPr/>
            </a:pPr>
            <a:r>
              <a:rPr lang="en-US" sz="3000" b="1" dirty="0">
                <a:solidFill>
                  <a:srgbClr val="FF0000"/>
                </a:solidFill>
              </a:rPr>
              <a:t>Past surveys – Identified gaps</a:t>
            </a:r>
          </a:p>
          <a:p>
            <a:r>
              <a:rPr lang="en-US" sz="2600" dirty="0"/>
              <a:t>Optional component</a:t>
            </a:r>
          </a:p>
          <a:p>
            <a:r>
              <a:rPr lang="en-US" sz="2600" dirty="0"/>
              <a:t>Methodological limitations</a:t>
            </a:r>
          </a:p>
          <a:p>
            <a:r>
              <a:rPr lang="en-US" sz="2600" dirty="0"/>
              <a:t>Limited value for SALW policy making</a:t>
            </a:r>
          </a:p>
          <a:p>
            <a:pPr marL="0" indent="0">
              <a:buNone/>
            </a:pPr>
            <a:endParaRPr lang="en-US" sz="2400" dirty="0"/>
          </a:p>
        </p:txBody>
      </p:sp>
    </p:spTree>
    <p:extLst>
      <p:ext uri="{BB962C8B-B14F-4D97-AF65-F5344CB8AC3E}">
        <p14:creationId xmlns:p14="http://schemas.microsoft.com/office/powerpoint/2010/main" val="1564993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2" name="Title 1"/>
          <p:cNvSpPr>
            <a:spLocks noGrp="1"/>
          </p:cNvSpPr>
          <p:nvPr>
            <p:ph type="title"/>
          </p:nvPr>
        </p:nvSpPr>
        <p:spPr>
          <a:xfrm>
            <a:off x="628650" y="1530960"/>
            <a:ext cx="7886700" cy="1323553"/>
          </a:xfrm>
        </p:spPr>
        <p:txBody>
          <a:bodyPr>
            <a:noAutofit/>
          </a:bodyPr>
          <a:lstStyle/>
          <a:p>
            <a:pPr>
              <a:spcBef>
                <a:spcPts val="600"/>
              </a:spcBef>
              <a:spcAft>
                <a:spcPts val="1200"/>
              </a:spcAft>
            </a:pPr>
            <a:r>
              <a:rPr lang="en-US" altLang="en-US" sz="3200" b="1" dirty="0">
                <a:solidFill>
                  <a:srgbClr val="FF0000"/>
                </a:solidFill>
                <a:latin typeface="+mn-lt"/>
              </a:rPr>
              <a:t>2. Distribution Survey</a:t>
            </a:r>
            <a:br>
              <a:rPr lang="en-US" altLang="en-US" sz="2400" dirty="0">
                <a:latin typeface="+mn-lt"/>
              </a:rPr>
            </a:br>
            <a:r>
              <a:rPr lang="en-US" altLang="en-US" sz="2200" i="1" dirty="0">
                <a:solidFill>
                  <a:srgbClr val="FF0000"/>
                </a:solidFill>
                <a:latin typeface="+mn-lt"/>
              </a:rPr>
              <a:t>covers the </a:t>
            </a:r>
            <a:r>
              <a:rPr lang="en-US" altLang="en-US" sz="2200" b="1" i="1" dirty="0">
                <a:solidFill>
                  <a:srgbClr val="FF0000"/>
                </a:solidFill>
                <a:latin typeface="+mn-lt"/>
              </a:rPr>
              <a:t>type, quantity, possession, distribution and movement of SALW</a:t>
            </a:r>
            <a:r>
              <a:rPr lang="en-US" altLang="en-US" sz="2200" i="1" dirty="0">
                <a:solidFill>
                  <a:srgbClr val="FF0000"/>
                </a:solidFill>
                <a:latin typeface="+mn-lt"/>
              </a:rPr>
              <a:t> within the geographical area being surveyed.</a:t>
            </a:r>
            <a:endParaRPr lang="en-US" sz="2200" dirty="0">
              <a:latin typeface="+mn-lt"/>
            </a:endParaRPr>
          </a:p>
        </p:txBody>
      </p:sp>
      <p:sp>
        <p:nvSpPr>
          <p:cNvPr id="6" name="Content Placeholder 5"/>
          <p:cNvSpPr>
            <a:spLocks noGrp="1"/>
          </p:cNvSpPr>
          <p:nvPr>
            <p:ph sz="half" idx="1"/>
          </p:nvPr>
        </p:nvSpPr>
        <p:spPr>
          <a:xfrm>
            <a:off x="628650" y="3094891"/>
            <a:ext cx="3886200" cy="3082071"/>
          </a:xfrm>
        </p:spPr>
        <p:txBody>
          <a:bodyPr>
            <a:normAutofit/>
          </a:bodyPr>
          <a:lstStyle/>
          <a:p>
            <a:r>
              <a:rPr lang="en-US" altLang="en-US" sz="2200" dirty="0"/>
              <a:t>State agencies </a:t>
            </a:r>
          </a:p>
          <a:p>
            <a:r>
              <a:rPr lang="en-US" altLang="en-US" sz="2200" dirty="0"/>
              <a:t>Civilians (legally and illicitly held)</a:t>
            </a:r>
          </a:p>
          <a:p>
            <a:r>
              <a:rPr lang="en-US" altLang="en-US" sz="2200" dirty="0"/>
              <a:t>Other groups holding weapons</a:t>
            </a:r>
          </a:p>
          <a:p>
            <a:endParaRPr lang="en-US" dirty="0"/>
          </a:p>
        </p:txBody>
      </p:sp>
      <p:sp>
        <p:nvSpPr>
          <p:cNvPr id="8" name="Content Placeholder 7"/>
          <p:cNvSpPr>
            <a:spLocks noGrp="1"/>
          </p:cNvSpPr>
          <p:nvPr>
            <p:ph sz="half" idx="2"/>
          </p:nvPr>
        </p:nvSpPr>
        <p:spPr>
          <a:xfrm>
            <a:off x="4629150" y="3094891"/>
            <a:ext cx="3886200" cy="3082072"/>
          </a:xfrm>
        </p:spPr>
        <p:txBody>
          <a:bodyPr>
            <a:normAutofit/>
          </a:bodyPr>
          <a:lstStyle/>
          <a:p>
            <a:r>
              <a:rPr lang="en-US" altLang="en-US" sz="2200" dirty="0"/>
              <a:t>Manufacture</a:t>
            </a:r>
          </a:p>
          <a:p>
            <a:r>
              <a:rPr lang="en-US" altLang="en-US" sz="2200" dirty="0"/>
              <a:t>Domestic trade</a:t>
            </a:r>
          </a:p>
          <a:p>
            <a:r>
              <a:rPr lang="en-US" altLang="en-US" sz="2200" dirty="0"/>
              <a:t>International transfers</a:t>
            </a:r>
          </a:p>
          <a:p>
            <a:pPr>
              <a:defRPr/>
            </a:pPr>
            <a:r>
              <a:rPr lang="en-US" altLang="en-US" sz="2200" dirty="0"/>
              <a:t>Diversion</a:t>
            </a:r>
          </a:p>
          <a:p>
            <a:pPr>
              <a:defRPr/>
            </a:pPr>
            <a:r>
              <a:rPr lang="en-US" altLang="en-US" sz="2200" dirty="0"/>
              <a:t>Collection and disposal</a:t>
            </a:r>
          </a:p>
          <a:p>
            <a:pPr>
              <a:defRPr/>
            </a:pPr>
            <a:r>
              <a:rPr lang="en-US" altLang="en-US" sz="2200" dirty="0"/>
              <a:t>Smuggling and trafficking</a:t>
            </a:r>
          </a:p>
          <a:p>
            <a:pPr>
              <a:defRPr/>
            </a:pPr>
            <a:r>
              <a:rPr lang="en-US" altLang="en-US" sz="2200" dirty="0"/>
              <a:t>Other</a:t>
            </a:r>
          </a:p>
          <a:p>
            <a:pPr>
              <a:defRPr/>
            </a:pPr>
            <a:endParaRPr lang="en-US" altLang="en-US" sz="2600" dirty="0"/>
          </a:p>
          <a:p>
            <a:endParaRPr lang="en-US" dirty="0"/>
          </a:p>
        </p:txBody>
      </p:sp>
    </p:spTree>
    <p:extLst>
      <p:ext uri="{BB962C8B-B14F-4D97-AF65-F5344CB8AC3E}">
        <p14:creationId xmlns:p14="http://schemas.microsoft.com/office/powerpoint/2010/main" val="3191029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760534" y="1315670"/>
            <a:ext cx="7486650" cy="4555093"/>
          </a:xfrm>
          <a:prstGeom prst="rect">
            <a:avLst/>
          </a:prstGeom>
        </p:spPr>
        <p:txBody>
          <a:bodyPr wrap="square">
            <a:spAutoFit/>
          </a:bodyPr>
          <a:lstStyle/>
          <a:p>
            <a:pPr>
              <a:defRPr/>
            </a:pPr>
            <a:r>
              <a:rPr lang="en-US" sz="3200" b="1" dirty="0">
                <a:solidFill>
                  <a:srgbClr val="FF0000"/>
                </a:solidFill>
              </a:rPr>
              <a:t>Methods</a:t>
            </a:r>
          </a:p>
          <a:p>
            <a:pPr marL="342900" indent="-342900">
              <a:buFont typeface="Arial" panose="020B0604020202020204" pitchFamily="34" charset="0"/>
              <a:buChar char="•"/>
              <a:defRPr/>
            </a:pPr>
            <a:r>
              <a:rPr lang="en-US" sz="2200" dirty="0"/>
              <a:t>Analysis of statistics generated by </a:t>
            </a:r>
            <a:r>
              <a:rPr lang="en-US" sz="2200" dirty="0" err="1"/>
              <a:t>MoIs</a:t>
            </a:r>
            <a:r>
              <a:rPr lang="en-US" sz="2200" dirty="0"/>
              <a:t> and other institutions</a:t>
            </a:r>
          </a:p>
          <a:p>
            <a:pPr marL="342900" indent="-342900">
              <a:buFont typeface="Arial" panose="020B0604020202020204" pitchFamily="34" charset="0"/>
              <a:buChar char="•"/>
              <a:defRPr/>
            </a:pPr>
            <a:r>
              <a:rPr lang="en-US" sz="2200" dirty="0"/>
              <a:t>Household surveys</a:t>
            </a:r>
          </a:p>
          <a:p>
            <a:pPr marL="342900" indent="-342900">
              <a:buFont typeface="Arial" panose="020B0604020202020204" pitchFamily="34" charset="0"/>
              <a:buChar char="•"/>
              <a:defRPr/>
            </a:pPr>
            <a:r>
              <a:rPr lang="en-US" sz="2200" dirty="0"/>
              <a:t>Analogous comparison, assessment based on the annual seizure rate, firearm suicide statistics</a:t>
            </a:r>
          </a:p>
          <a:p>
            <a:pPr marL="342900" indent="-342900">
              <a:buFont typeface="Arial" panose="020B0604020202020204" pitchFamily="34" charset="0"/>
              <a:buChar char="•"/>
              <a:defRPr/>
            </a:pPr>
            <a:r>
              <a:rPr lang="en-US" sz="2200" dirty="0"/>
              <a:t>Interviews with experts/key Informants</a:t>
            </a:r>
          </a:p>
          <a:p>
            <a:pPr marL="342900" indent="-342900">
              <a:buFont typeface="Arial" panose="020B0604020202020204" pitchFamily="34" charset="0"/>
              <a:buChar char="•"/>
              <a:defRPr/>
            </a:pPr>
            <a:r>
              <a:rPr lang="en-US" sz="2200" dirty="0"/>
              <a:t>Media analysis</a:t>
            </a:r>
          </a:p>
          <a:p>
            <a:pPr marL="342900" indent="-342900">
              <a:buFont typeface="Arial" panose="020B0604020202020204" pitchFamily="34" charset="0"/>
              <a:buChar char="•"/>
              <a:defRPr/>
            </a:pPr>
            <a:r>
              <a:rPr lang="en-US" sz="2200" dirty="0"/>
              <a:t>Arm export reports</a:t>
            </a:r>
          </a:p>
          <a:p>
            <a:pPr>
              <a:defRPr/>
            </a:pPr>
            <a:r>
              <a:rPr lang="en-US" sz="3200" b="1" dirty="0">
                <a:solidFill>
                  <a:srgbClr val="FF0000"/>
                </a:solidFill>
              </a:rPr>
              <a:t>Past surveys – Identified gaps</a:t>
            </a:r>
            <a:endParaRPr lang="en-US" sz="2400" b="1" dirty="0">
              <a:solidFill>
                <a:srgbClr val="FF0000"/>
              </a:solidFill>
            </a:endParaRPr>
          </a:p>
          <a:p>
            <a:pPr marL="342900" indent="-342900">
              <a:buFont typeface="Arial" panose="020B0604020202020204" pitchFamily="34" charset="0"/>
              <a:buChar char="•"/>
              <a:defRPr/>
            </a:pPr>
            <a:r>
              <a:rPr lang="en-US" sz="2200" dirty="0"/>
              <a:t>Lack of official data </a:t>
            </a:r>
          </a:p>
          <a:p>
            <a:pPr marL="342900" indent="-342900">
              <a:buFont typeface="Arial" panose="020B0604020202020204" pitchFamily="34" charset="0"/>
              <a:buChar char="•"/>
              <a:defRPr/>
            </a:pPr>
            <a:r>
              <a:rPr lang="en-US" sz="2200" dirty="0"/>
              <a:t>Estimates of illicit possession – the most challenging</a:t>
            </a:r>
          </a:p>
          <a:p>
            <a:pPr marL="342900" indent="-342900">
              <a:buFont typeface="Arial" panose="020B0604020202020204" pitchFamily="34" charset="0"/>
              <a:buChar char="•"/>
              <a:defRPr/>
            </a:pPr>
            <a:r>
              <a:rPr lang="en-US" sz="2200" dirty="0"/>
              <a:t>Not all areas addressed</a:t>
            </a:r>
            <a:endParaRPr lang="en-US" sz="2200" dirty="0">
              <a:solidFill>
                <a:schemeClr val="accent6"/>
              </a:solidFill>
            </a:endParaRPr>
          </a:p>
        </p:txBody>
      </p:sp>
    </p:spTree>
    <p:extLst>
      <p:ext uri="{BB962C8B-B14F-4D97-AF65-F5344CB8AC3E}">
        <p14:creationId xmlns:p14="http://schemas.microsoft.com/office/powerpoint/2010/main" val="3067693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760534" y="1315670"/>
            <a:ext cx="7486650" cy="4755148"/>
          </a:xfrm>
          <a:prstGeom prst="rect">
            <a:avLst/>
          </a:prstGeom>
        </p:spPr>
        <p:txBody>
          <a:bodyPr wrap="square">
            <a:spAutoFit/>
          </a:bodyPr>
          <a:lstStyle/>
          <a:p>
            <a:pPr>
              <a:defRPr/>
            </a:pPr>
            <a:r>
              <a:rPr lang="en-US" sz="2400" b="1" dirty="0">
                <a:solidFill>
                  <a:srgbClr val="FF0000"/>
                </a:solidFill>
              </a:rPr>
              <a:t>3. </a:t>
            </a:r>
            <a:r>
              <a:rPr lang="en-US" sz="3200" b="1" dirty="0">
                <a:solidFill>
                  <a:srgbClr val="FF0000"/>
                </a:solidFill>
              </a:rPr>
              <a:t>Impact Survey </a:t>
            </a:r>
          </a:p>
          <a:p>
            <a:pPr>
              <a:spcAft>
                <a:spcPts val="600"/>
              </a:spcAft>
              <a:defRPr/>
            </a:pPr>
            <a:r>
              <a:rPr lang="en-US" sz="2200" i="1" dirty="0">
                <a:solidFill>
                  <a:srgbClr val="FF0000"/>
                </a:solidFill>
              </a:rPr>
              <a:t>includes the impact of SALW on communities, incl. differential impacts on men, women, boys and girls, marginalized and vulnerable groups, overall social and economic developments.</a:t>
            </a:r>
          </a:p>
          <a:p>
            <a:pPr marL="342900" indent="-342900">
              <a:buFont typeface="Arial" panose="020B0604020202020204" pitchFamily="34" charset="0"/>
              <a:buChar char="•"/>
              <a:defRPr/>
            </a:pPr>
            <a:r>
              <a:rPr lang="en-US" sz="2000" dirty="0"/>
              <a:t>Overall number  vs. SALW related injuries, accidental deaths, suicides and homicides</a:t>
            </a:r>
          </a:p>
          <a:p>
            <a:pPr marL="285750" indent="-285750">
              <a:buFont typeface="Arial" panose="020B0604020202020204" pitchFamily="34" charset="0"/>
              <a:buChar char="•"/>
              <a:defRPr/>
            </a:pPr>
            <a:r>
              <a:rPr lang="en-US" sz="2000" dirty="0"/>
              <a:t>Victims and perpetrators </a:t>
            </a:r>
          </a:p>
          <a:p>
            <a:pPr marL="285750" indent="-285750">
              <a:buFont typeface="Arial" panose="020B0604020202020204" pitchFamily="34" charset="0"/>
              <a:buChar char="•"/>
              <a:defRPr/>
            </a:pPr>
            <a:r>
              <a:rPr lang="en-US" sz="2000" dirty="0"/>
              <a:t>Types of SALW used to inflict most deaths and injuries (also legal, illegal) and severity of injuries</a:t>
            </a:r>
          </a:p>
          <a:p>
            <a:pPr marL="285750" indent="-285750">
              <a:buFont typeface="Arial" panose="020B0604020202020204" pitchFamily="34" charset="0"/>
              <a:buChar char="•"/>
              <a:defRPr/>
            </a:pPr>
            <a:r>
              <a:rPr lang="en-US" sz="2000" dirty="0"/>
              <a:t>Geographical areas/location/ times of the day/week/month/year where most SALW deaths and injuries took place</a:t>
            </a:r>
          </a:p>
          <a:p>
            <a:pPr marL="285750" indent="-285750">
              <a:buFont typeface="Arial" panose="020B0604020202020204" pitchFamily="34" charset="0"/>
              <a:buChar char="•"/>
              <a:defRPr/>
            </a:pPr>
            <a:r>
              <a:rPr lang="en-US" sz="2000" dirty="0"/>
              <a:t>Human rights considerations</a:t>
            </a:r>
          </a:p>
          <a:p>
            <a:pPr marL="285750" indent="-285750">
              <a:buFont typeface="Arial" panose="020B0604020202020204" pitchFamily="34" charset="0"/>
              <a:buChar char="•"/>
              <a:defRPr/>
            </a:pPr>
            <a:r>
              <a:rPr lang="en-US" sz="2000" dirty="0"/>
              <a:t>Political, economic and social development</a:t>
            </a:r>
          </a:p>
          <a:p>
            <a:pPr marL="285750" indent="-285750">
              <a:buFont typeface="Arial" panose="020B0604020202020204" pitchFamily="34" charset="0"/>
              <a:buChar char="•"/>
              <a:defRPr/>
            </a:pPr>
            <a:r>
              <a:rPr lang="en-US" sz="2000" dirty="0"/>
              <a:t>SALW incidents-related costs </a:t>
            </a:r>
            <a:endParaRPr lang="en-US" sz="2000" dirty="0">
              <a:solidFill>
                <a:schemeClr val="accent6"/>
              </a:solidFill>
            </a:endParaRPr>
          </a:p>
        </p:txBody>
      </p:sp>
    </p:spTree>
    <p:extLst>
      <p:ext uri="{BB962C8B-B14F-4D97-AF65-F5344CB8AC3E}">
        <p14:creationId xmlns:p14="http://schemas.microsoft.com/office/powerpoint/2010/main" val="2892299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501162" y="1582341"/>
            <a:ext cx="8147538" cy="4801314"/>
          </a:xfrm>
          <a:prstGeom prst="rect">
            <a:avLst/>
          </a:prstGeom>
        </p:spPr>
        <p:txBody>
          <a:bodyPr wrap="square">
            <a:spAutoFit/>
          </a:bodyPr>
          <a:lstStyle/>
          <a:p>
            <a:pPr>
              <a:defRPr/>
            </a:pPr>
            <a:r>
              <a:rPr lang="en-US" sz="3200" b="1" dirty="0">
                <a:solidFill>
                  <a:srgbClr val="FF0000"/>
                </a:solidFill>
              </a:rPr>
              <a:t>Methods</a:t>
            </a:r>
          </a:p>
          <a:p>
            <a:pPr marL="342900" indent="-342900">
              <a:buFont typeface="Arial" panose="020B0604020202020204" pitchFamily="34" charset="0"/>
              <a:buChar char="•"/>
              <a:defRPr/>
            </a:pPr>
            <a:r>
              <a:rPr lang="en-US" sz="2000" dirty="0"/>
              <a:t>Analysis of health data generated by the ministry of health, hospitals and other health facilities, community health workers, analysis of vital statistics, mortality database, statistics institutes,</a:t>
            </a:r>
          </a:p>
          <a:p>
            <a:pPr marL="342900" indent="-342900">
              <a:buFont typeface="Arial" panose="020B0604020202020204" pitchFamily="34" charset="0"/>
              <a:buChar char="•"/>
              <a:defRPr/>
            </a:pPr>
            <a:r>
              <a:rPr lang="en-US" sz="2000" dirty="0"/>
              <a:t>Analysis of crime data/statistics collected by MoI and judicial records</a:t>
            </a:r>
          </a:p>
          <a:p>
            <a:pPr marL="342900" indent="-342900">
              <a:buFont typeface="Arial" panose="020B0604020202020204" pitchFamily="34" charset="0"/>
              <a:buChar char="•"/>
              <a:defRPr/>
            </a:pPr>
            <a:r>
              <a:rPr lang="en-US" sz="2000" dirty="0"/>
              <a:t>Victimization survey as a part of household survey/field research</a:t>
            </a:r>
          </a:p>
          <a:p>
            <a:pPr marL="342900" indent="-342900">
              <a:buFont typeface="Arial" panose="020B0604020202020204" pitchFamily="34" charset="0"/>
              <a:buChar char="•"/>
              <a:defRPr/>
            </a:pPr>
            <a:r>
              <a:rPr lang="en-US" sz="2000" dirty="0"/>
              <a:t>Analysis of the media content covering firearm related incidents including domestic violence</a:t>
            </a:r>
          </a:p>
          <a:p>
            <a:pPr>
              <a:defRPr/>
            </a:pPr>
            <a:r>
              <a:rPr lang="en-US" sz="3600" b="1" dirty="0">
                <a:solidFill>
                  <a:srgbClr val="FF0000"/>
                </a:solidFill>
              </a:rPr>
              <a:t>Past surveys – Identified gaps</a:t>
            </a:r>
          </a:p>
          <a:p>
            <a:pPr marL="342900" indent="-342900">
              <a:buFont typeface="Arial" panose="020B0604020202020204" pitchFamily="34" charset="0"/>
              <a:buChar char="•"/>
              <a:defRPr/>
            </a:pPr>
            <a:r>
              <a:rPr lang="en-US" sz="2000" dirty="0"/>
              <a:t>Unavailability of official and complete data (particularly on overall number of all injuries/deaths …. and those inflicted by SALW) </a:t>
            </a:r>
          </a:p>
          <a:p>
            <a:pPr marL="342900" indent="-342900">
              <a:buFont typeface="Arial" panose="020B0604020202020204" pitchFamily="34" charset="0"/>
              <a:buChar char="•"/>
              <a:defRPr/>
            </a:pPr>
            <a:r>
              <a:rPr lang="en-US" sz="2000" dirty="0"/>
              <a:t>Lack of data on costs related on SALW incidents </a:t>
            </a:r>
          </a:p>
          <a:p>
            <a:pPr marL="342900" indent="-342900">
              <a:buFont typeface="Arial" panose="020B0604020202020204" pitchFamily="34" charset="0"/>
              <a:buChar char="•"/>
              <a:defRPr/>
            </a:pPr>
            <a:r>
              <a:rPr lang="en-US" sz="2000" dirty="0"/>
              <a:t>Inadequate methodologies</a:t>
            </a:r>
            <a:endParaRPr lang="en-US" dirty="0"/>
          </a:p>
          <a:p>
            <a:pPr>
              <a:defRPr/>
            </a:pPr>
            <a:endParaRPr lang="en-US" dirty="0"/>
          </a:p>
        </p:txBody>
      </p:sp>
    </p:spTree>
    <p:extLst>
      <p:ext uri="{BB962C8B-B14F-4D97-AF65-F5344CB8AC3E}">
        <p14:creationId xmlns:p14="http://schemas.microsoft.com/office/powerpoint/2010/main" val="10056282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465991" y="1582341"/>
            <a:ext cx="7904285" cy="4339650"/>
          </a:xfrm>
          <a:prstGeom prst="rect">
            <a:avLst/>
          </a:prstGeom>
        </p:spPr>
        <p:txBody>
          <a:bodyPr wrap="square">
            <a:spAutoFit/>
          </a:bodyPr>
          <a:lstStyle/>
          <a:p>
            <a:pPr>
              <a:defRPr/>
            </a:pPr>
            <a:r>
              <a:rPr lang="en-US" sz="2800" b="1" dirty="0">
                <a:solidFill>
                  <a:srgbClr val="FF0000"/>
                </a:solidFill>
              </a:rPr>
              <a:t>4</a:t>
            </a:r>
            <a:r>
              <a:rPr lang="en-US" sz="3200" b="1" dirty="0">
                <a:solidFill>
                  <a:srgbClr val="FF0000"/>
                </a:solidFill>
              </a:rPr>
              <a:t>. Perception Survey</a:t>
            </a:r>
            <a:r>
              <a:rPr lang="en-US" sz="3200" dirty="0">
                <a:solidFill>
                  <a:srgbClr val="FF0000"/>
                </a:solidFill>
              </a:rPr>
              <a:t> </a:t>
            </a:r>
          </a:p>
          <a:p>
            <a:pPr>
              <a:defRPr/>
            </a:pPr>
            <a:r>
              <a:rPr lang="en-US" sz="2000" i="1" dirty="0">
                <a:solidFill>
                  <a:srgbClr val="FF0000"/>
                </a:solidFill>
              </a:rPr>
              <a:t>covers the differential attitudes of men, boys, women, girls, marginalized and vulnerable groups, etc. towards small arms and light weapons, armed violence and possible interventions to address them. Attitudes towards:</a:t>
            </a:r>
          </a:p>
          <a:p>
            <a:pPr algn="just">
              <a:defRPr/>
            </a:pPr>
            <a:endParaRPr lang="en-US" sz="2000" i="1" dirty="0">
              <a:solidFill>
                <a:srgbClr val="FF0000"/>
              </a:solidFill>
            </a:endParaRPr>
          </a:p>
          <a:p>
            <a:pPr algn="just">
              <a:defRPr/>
            </a:pPr>
            <a:endParaRPr lang="en-US" sz="2000" i="1" dirty="0">
              <a:solidFill>
                <a:srgbClr val="FF0000"/>
              </a:solidFill>
            </a:endParaRPr>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1587181354"/>
              </p:ext>
            </p:extLst>
          </p:nvPr>
        </p:nvGraphicFramePr>
        <p:xfrm>
          <a:off x="588644" y="3067811"/>
          <a:ext cx="8060056" cy="3365500"/>
        </p:xfrm>
        <a:graphic>
          <a:graphicData uri="http://schemas.openxmlformats.org/drawingml/2006/table">
            <a:tbl>
              <a:tblPr firstRow="1" bandRow="1">
                <a:tableStyleId>{5C22544A-7EE6-4342-B048-85BDC9FD1C3A}</a:tableStyleId>
              </a:tblPr>
              <a:tblGrid>
                <a:gridCol w="2655718">
                  <a:extLst>
                    <a:ext uri="{9D8B030D-6E8A-4147-A177-3AD203B41FA5}">
                      <a16:colId xmlns:a16="http://schemas.microsoft.com/office/drawing/2014/main" val="874803253"/>
                    </a:ext>
                  </a:extLst>
                </a:gridCol>
                <a:gridCol w="2356338">
                  <a:extLst>
                    <a:ext uri="{9D8B030D-6E8A-4147-A177-3AD203B41FA5}">
                      <a16:colId xmlns:a16="http://schemas.microsoft.com/office/drawing/2014/main" val="2444842310"/>
                    </a:ext>
                  </a:extLst>
                </a:gridCol>
                <a:gridCol w="3048000">
                  <a:extLst>
                    <a:ext uri="{9D8B030D-6E8A-4147-A177-3AD203B41FA5}">
                      <a16:colId xmlns:a16="http://schemas.microsoft.com/office/drawing/2014/main" val="3862683372"/>
                    </a:ext>
                  </a:extLst>
                </a:gridCol>
              </a:tblGrid>
              <a:tr h="685800">
                <a:tc>
                  <a:txBody>
                    <a:bodyPr/>
                    <a:lstStyle/>
                    <a:p>
                      <a:pPr marL="0" marR="0">
                        <a:lnSpc>
                          <a:spcPct val="107000"/>
                        </a:lnSpc>
                        <a:spcBef>
                          <a:spcPts val="0"/>
                        </a:spcBef>
                        <a:spcAft>
                          <a:spcPts val="0"/>
                        </a:spcAft>
                      </a:pPr>
                      <a:r>
                        <a:rPr lang="en-US" sz="1600" b="0" kern="1200" dirty="0">
                          <a:solidFill>
                            <a:sysClr val="windowText" lastClr="000000"/>
                          </a:solidFill>
                          <a:effectLst/>
                        </a:rPr>
                        <a:t>Availability and</a:t>
                      </a:r>
                      <a:r>
                        <a:rPr lang="en-US" sz="1600" b="0" kern="1200" baseline="0" dirty="0">
                          <a:solidFill>
                            <a:sysClr val="windowText" lastClr="000000"/>
                          </a:solidFill>
                          <a:effectLst/>
                        </a:rPr>
                        <a:t> ownership</a:t>
                      </a:r>
                    </a:p>
                    <a:p>
                      <a:pPr marL="0" marR="0">
                        <a:lnSpc>
                          <a:spcPct val="107000"/>
                        </a:lnSpc>
                        <a:spcBef>
                          <a:spcPts val="0"/>
                        </a:spcBef>
                        <a:spcAft>
                          <a:spcPts val="0"/>
                        </a:spcAft>
                      </a:pP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Gun culture</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Intervention strategy</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extLst>
                  <a:ext uri="{0D108BD9-81ED-4DB2-BD59-A6C34878D82A}">
                    <a16:rowId xmlns:a16="http://schemas.microsoft.com/office/drawing/2014/main" val="1016487148"/>
                  </a:ext>
                </a:extLst>
              </a:tr>
              <a:tr h="685165">
                <a:tc>
                  <a:txBody>
                    <a:bodyPr/>
                    <a:lstStyle/>
                    <a:p>
                      <a:pPr marL="0" marR="0">
                        <a:lnSpc>
                          <a:spcPct val="107000"/>
                        </a:lnSpc>
                        <a:spcBef>
                          <a:spcPts val="0"/>
                        </a:spcBef>
                        <a:spcAft>
                          <a:spcPts val="0"/>
                        </a:spcAft>
                      </a:pPr>
                      <a:r>
                        <a:rPr lang="en-US" sz="1600" b="0" kern="1200" dirty="0">
                          <a:solidFill>
                            <a:sysClr val="windowText" lastClr="000000"/>
                          </a:solidFill>
                          <a:effectLst/>
                        </a:rPr>
                        <a:t>SALW use</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SALW acquisition </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Capacity of CSO to raise awareness</a:t>
                      </a:r>
                      <a:endParaRPr lang="en-US" sz="1100" b="0" dirty="0">
                        <a:solidFill>
                          <a:sysClr val="windowText" lastClr="000000"/>
                        </a:solidFill>
                        <a:effectLst/>
                      </a:endParaRPr>
                    </a:p>
                    <a:p>
                      <a:pPr marL="0" marR="0">
                        <a:lnSpc>
                          <a:spcPct val="107000"/>
                        </a:lnSpc>
                        <a:spcBef>
                          <a:spcPts val="0"/>
                        </a:spcBef>
                        <a:spcAft>
                          <a:spcPts val="0"/>
                        </a:spcAft>
                      </a:pPr>
                      <a:r>
                        <a:rPr lang="en-US" sz="1800" b="0" dirty="0">
                          <a:solidFill>
                            <a:sysClr val="windowText" lastClr="000000"/>
                          </a:solidFill>
                          <a:effectLst/>
                        </a:rPr>
                        <a:t> </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extLst>
                  <a:ext uri="{0D108BD9-81ED-4DB2-BD59-A6C34878D82A}">
                    <a16:rowId xmlns:a16="http://schemas.microsoft.com/office/drawing/2014/main" val="2525975453"/>
                  </a:ext>
                </a:extLst>
              </a:tr>
              <a:tr h="886460">
                <a:tc>
                  <a:txBody>
                    <a:bodyPr/>
                    <a:lstStyle/>
                    <a:p>
                      <a:pPr marL="0" marR="0">
                        <a:lnSpc>
                          <a:spcPct val="107000"/>
                        </a:lnSpc>
                        <a:spcBef>
                          <a:spcPts val="0"/>
                        </a:spcBef>
                        <a:spcAft>
                          <a:spcPts val="0"/>
                        </a:spcAft>
                      </a:pPr>
                      <a:r>
                        <a:rPr lang="en-US" sz="1600" b="0" kern="1200" dirty="0">
                          <a:solidFill>
                            <a:sysClr val="windowText" lastClr="000000"/>
                          </a:solidFill>
                          <a:effectLst/>
                        </a:rPr>
                        <a:t>Security</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Human security/</a:t>
                      </a:r>
                      <a:br>
                        <a:rPr lang="en-US" sz="1600" b="0" kern="1200" dirty="0">
                          <a:solidFill>
                            <a:sysClr val="windowText" lastClr="000000"/>
                          </a:solidFill>
                          <a:effectLst/>
                        </a:rPr>
                      </a:br>
                      <a:r>
                        <a:rPr lang="en-US" sz="1600" b="0" kern="1200" dirty="0">
                          <a:solidFill>
                            <a:sysClr val="windowText" lastClr="000000"/>
                          </a:solidFill>
                          <a:effectLst/>
                        </a:rPr>
                        <a:t>Security providers </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Individual/group motivation an</a:t>
                      </a:r>
                      <a:r>
                        <a:rPr lang="en-US" sz="1600" b="0" kern="1200" baseline="0" dirty="0">
                          <a:solidFill>
                            <a:sysClr val="windowText" lastClr="000000"/>
                          </a:solidFill>
                          <a:effectLst/>
                        </a:rPr>
                        <a:t>d constraints </a:t>
                      </a:r>
                      <a:r>
                        <a:rPr lang="en-US" sz="1600" b="0" kern="1200" dirty="0">
                          <a:solidFill>
                            <a:sysClr val="windowText" lastClr="000000"/>
                          </a:solidFill>
                          <a:effectLst/>
                        </a:rPr>
                        <a:t>for SALW possession</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extLst>
                  <a:ext uri="{0D108BD9-81ED-4DB2-BD59-A6C34878D82A}">
                    <a16:rowId xmlns:a16="http://schemas.microsoft.com/office/drawing/2014/main" val="1195869153"/>
                  </a:ext>
                </a:extLst>
              </a:tr>
              <a:tr h="886460">
                <a:tc>
                  <a:txBody>
                    <a:bodyPr/>
                    <a:lstStyle/>
                    <a:p>
                      <a:pPr marL="0" marR="0">
                        <a:lnSpc>
                          <a:spcPct val="107000"/>
                        </a:lnSpc>
                        <a:spcBef>
                          <a:spcPts val="0"/>
                        </a:spcBef>
                        <a:spcAft>
                          <a:spcPts val="0"/>
                        </a:spcAft>
                      </a:pPr>
                      <a:r>
                        <a:rPr lang="en-US" sz="1600" b="0" kern="1200" dirty="0">
                          <a:solidFill>
                            <a:sysClr val="windowText" lastClr="000000"/>
                          </a:solidFill>
                          <a:effectLst/>
                        </a:rPr>
                        <a:t>SALW and conflict resolution</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Impact of SALW on society</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tc>
                  <a:txBody>
                    <a:bodyPr/>
                    <a:lstStyle/>
                    <a:p>
                      <a:pPr marL="0" marR="0">
                        <a:lnSpc>
                          <a:spcPct val="107000"/>
                        </a:lnSpc>
                        <a:spcBef>
                          <a:spcPts val="0"/>
                        </a:spcBef>
                        <a:spcAft>
                          <a:spcPts val="0"/>
                        </a:spcAft>
                      </a:pPr>
                      <a:r>
                        <a:rPr lang="en-US" sz="1600" b="0" kern="1200" dirty="0">
                          <a:solidFill>
                            <a:sysClr val="windowText" lastClr="000000"/>
                          </a:solidFill>
                          <a:effectLst/>
                        </a:rPr>
                        <a:t>Socio-economic and cultural preferences for SALW possession</a:t>
                      </a:r>
                      <a:endParaRPr lang="en-US" sz="11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a:noFill/>
                  </a:tcPr>
                </a:tc>
                <a:extLst>
                  <a:ext uri="{0D108BD9-81ED-4DB2-BD59-A6C34878D82A}">
                    <a16:rowId xmlns:a16="http://schemas.microsoft.com/office/drawing/2014/main" val="2736772910"/>
                  </a:ext>
                </a:extLst>
              </a:tr>
            </a:tbl>
          </a:graphicData>
        </a:graphic>
      </p:graphicFrame>
    </p:spTree>
    <p:extLst>
      <p:ext uri="{BB962C8B-B14F-4D97-AF65-F5344CB8AC3E}">
        <p14:creationId xmlns:p14="http://schemas.microsoft.com/office/powerpoint/2010/main" val="455814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a:xfrm>
            <a:off x="581755" y="1723867"/>
            <a:ext cx="7886700" cy="4351338"/>
          </a:xfrm>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465991" y="1582341"/>
            <a:ext cx="7904285" cy="3970318"/>
          </a:xfrm>
          <a:prstGeom prst="rect">
            <a:avLst/>
          </a:prstGeom>
        </p:spPr>
        <p:txBody>
          <a:bodyPr wrap="square">
            <a:spAutoFit/>
          </a:bodyPr>
          <a:lstStyle/>
          <a:p>
            <a:r>
              <a:rPr lang="en-US" altLang="en-US" sz="2800" b="1" dirty="0">
                <a:solidFill>
                  <a:srgbClr val="FF0000"/>
                </a:solidFill>
              </a:rPr>
              <a:t>5. Capacity Survey </a:t>
            </a:r>
          </a:p>
          <a:p>
            <a:r>
              <a:rPr lang="en-US" altLang="en-US" sz="2000" i="1" dirty="0">
                <a:solidFill>
                  <a:srgbClr val="FF0000"/>
                </a:solidFill>
              </a:rPr>
              <a:t>covers community, local, national and/or regional resources, capacities and positive coping mechanisms available to respond to problems associated with small arms and light weapons, on the following: </a:t>
            </a:r>
          </a:p>
          <a:p>
            <a:pPr algn="just">
              <a:defRPr/>
            </a:pPr>
            <a:endParaRPr lang="en-US" sz="2000" i="1" dirty="0">
              <a:solidFill>
                <a:srgbClr val="FF0000"/>
              </a:solidFill>
            </a:endParaRPr>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a:p>
            <a:pPr>
              <a:defRPr/>
            </a:pP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457210169"/>
              </p:ext>
            </p:extLst>
          </p:nvPr>
        </p:nvGraphicFramePr>
        <p:xfrm>
          <a:off x="367812" y="3024556"/>
          <a:ext cx="8280888" cy="3573194"/>
        </p:xfrm>
        <a:graphic>
          <a:graphicData uri="http://schemas.openxmlformats.org/drawingml/2006/table">
            <a:tbl>
              <a:tblPr firstRow="1" bandRow="1">
                <a:tableStyleId>{5C22544A-7EE6-4342-B048-85BDC9FD1C3A}</a:tableStyleId>
              </a:tblPr>
              <a:tblGrid>
                <a:gridCol w="4149238">
                  <a:extLst>
                    <a:ext uri="{9D8B030D-6E8A-4147-A177-3AD203B41FA5}">
                      <a16:colId xmlns:a16="http://schemas.microsoft.com/office/drawing/2014/main" val="3992617877"/>
                    </a:ext>
                  </a:extLst>
                </a:gridCol>
                <a:gridCol w="4131650">
                  <a:extLst>
                    <a:ext uri="{9D8B030D-6E8A-4147-A177-3AD203B41FA5}">
                      <a16:colId xmlns:a16="http://schemas.microsoft.com/office/drawing/2014/main" val="2763199245"/>
                    </a:ext>
                  </a:extLst>
                </a:gridCol>
              </a:tblGrid>
              <a:tr h="365808">
                <a:tc>
                  <a:txBody>
                    <a:bodyPr/>
                    <a:lstStyle/>
                    <a:p>
                      <a:pPr algn="l"/>
                      <a:r>
                        <a:rPr lang="en-US" sz="1600" b="0" dirty="0">
                          <a:solidFill>
                            <a:schemeClr val="tx1"/>
                          </a:solidFill>
                        </a:rPr>
                        <a:t>Legal basis</a:t>
                      </a:r>
                    </a:p>
                  </a:txBody>
                  <a:tcPr anchor="ctr">
                    <a:noFill/>
                  </a:tcPr>
                </a:tc>
                <a:tc>
                  <a:txBody>
                    <a:bodyPr/>
                    <a:lstStyle/>
                    <a:p>
                      <a:pPr algn="l"/>
                      <a:r>
                        <a:rPr lang="en-US" sz="1600" b="0" dirty="0">
                          <a:solidFill>
                            <a:schemeClr val="tx1"/>
                          </a:solidFill>
                        </a:rPr>
                        <a:t>Domestic and intl. transparency</a:t>
                      </a:r>
                    </a:p>
                  </a:txBody>
                  <a:tcPr anchor="ctr">
                    <a:noFill/>
                  </a:tcPr>
                </a:tc>
                <a:extLst>
                  <a:ext uri="{0D108BD9-81ED-4DB2-BD59-A6C34878D82A}">
                    <a16:rowId xmlns:a16="http://schemas.microsoft.com/office/drawing/2014/main" val="3665239880"/>
                  </a:ext>
                </a:extLst>
              </a:tr>
              <a:tr h="587703">
                <a:tc>
                  <a:txBody>
                    <a:bodyPr/>
                    <a:lstStyle/>
                    <a:p>
                      <a:pPr algn="l"/>
                      <a:r>
                        <a:rPr lang="en-US" sz="1600" dirty="0">
                          <a:solidFill>
                            <a:schemeClr val="tx1"/>
                          </a:solidFill>
                        </a:rPr>
                        <a:t>Custom authorities and border controls capacities</a:t>
                      </a:r>
                      <a:r>
                        <a:rPr lang="en-US" sz="1600" baseline="0" dirty="0">
                          <a:solidFill>
                            <a:schemeClr val="tx1"/>
                          </a:solidFill>
                        </a:rPr>
                        <a:t> </a:t>
                      </a:r>
                      <a:endParaRPr lang="en-US" sz="1600" dirty="0">
                        <a:solidFill>
                          <a:schemeClr val="tx1"/>
                        </a:solidFill>
                      </a:endParaRPr>
                    </a:p>
                  </a:txBody>
                  <a:tcPr anchor="ctr">
                    <a:noFill/>
                  </a:tcPr>
                </a:tc>
                <a:tc>
                  <a:txBody>
                    <a:bodyPr/>
                    <a:lstStyle/>
                    <a:p>
                      <a:pPr algn="l"/>
                      <a:r>
                        <a:rPr lang="en-US" sz="1600" dirty="0">
                          <a:solidFill>
                            <a:schemeClr val="tx1"/>
                          </a:solidFill>
                        </a:rPr>
                        <a:t>CSO</a:t>
                      </a:r>
                      <a:r>
                        <a:rPr lang="en-US" sz="1600" baseline="0" dirty="0">
                          <a:solidFill>
                            <a:schemeClr val="tx1"/>
                          </a:solidFill>
                        </a:rPr>
                        <a:t>/community engagement</a:t>
                      </a:r>
                      <a:endParaRPr lang="en-US" sz="1600" dirty="0">
                        <a:solidFill>
                          <a:schemeClr val="tx1"/>
                        </a:solidFill>
                      </a:endParaRPr>
                    </a:p>
                  </a:txBody>
                  <a:tcPr anchor="ctr">
                    <a:noFill/>
                  </a:tcPr>
                </a:tc>
                <a:extLst>
                  <a:ext uri="{0D108BD9-81ED-4DB2-BD59-A6C34878D82A}">
                    <a16:rowId xmlns:a16="http://schemas.microsoft.com/office/drawing/2014/main" val="1774471328"/>
                  </a:ext>
                </a:extLst>
              </a:tr>
              <a:tr h="588966">
                <a:tc>
                  <a:txBody>
                    <a:bodyPr/>
                    <a:lstStyle/>
                    <a:p>
                      <a:pPr algn="l"/>
                      <a:r>
                        <a:rPr lang="en-US" sz="1600" dirty="0">
                          <a:solidFill>
                            <a:schemeClr val="tx1"/>
                          </a:solidFill>
                        </a:rPr>
                        <a:t>Stockpile</a:t>
                      </a:r>
                      <a:r>
                        <a:rPr lang="en-US" sz="1600" baseline="0" dirty="0">
                          <a:solidFill>
                            <a:schemeClr val="tx1"/>
                          </a:solidFill>
                        </a:rPr>
                        <a:t> security and management </a:t>
                      </a:r>
                      <a:endParaRPr lang="en-US" sz="1600" dirty="0">
                        <a:solidFill>
                          <a:schemeClr val="tx1"/>
                        </a:solidFill>
                      </a:endParaRPr>
                    </a:p>
                  </a:txBody>
                  <a:tcPr anchor="ctr">
                    <a:noFill/>
                  </a:tcPr>
                </a:tc>
                <a:tc>
                  <a:txBody>
                    <a:bodyPr/>
                    <a:lstStyle/>
                    <a:p>
                      <a:pPr algn="l"/>
                      <a:r>
                        <a:rPr lang="en-US" sz="1600" dirty="0"/>
                        <a:t>Capacity</a:t>
                      </a:r>
                      <a:r>
                        <a:rPr lang="en-US" sz="1600" baseline="0" dirty="0"/>
                        <a:t> to conduct safe collection</a:t>
                      </a:r>
                      <a:endParaRPr lang="en-US" sz="1600" dirty="0"/>
                    </a:p>
                  </a:txBody>
                  <a:tcPr anchor="ctr">
                    <a:noFill/>
                  </a:tcPr>
                </a:tc>
                <a:extLst>
                  <a:ext uri="{0D108BD9-81ED-4DB2-BD59-A6C34878D82A}">
                    <a16:rowId xmlns:a16="http://schemas.microsoft.com/office/drawing/2014/main" val="3747177114"/>
                  </a:ext>
                </a:extLst>
              </a:tr>
              <a:tr h="431893">
                <a:tc rowSpan="2">
                  <a:txBody>
                    <a:bodyPr/>
                    <a:lstStyle/>
                    <a:p>
                      <a:pPr algn="l"/>
                      <a:r>
                        <a:rPr lang="en-US" sz="1600" dirty="0"/>
                        <a:t>Licensing: exports, imports, transits,</a:t>
                      </a:r>
                      <a:r>
                        <a:rPr lang="en-US" sz="1600" baseline="0" dirty="0"/>
                        <a:t> transshipments, civilian possession</a:t>
                      </a:r>
                      <a:endParaRPr lang="en-US" sz="1600" dirty="0"/>
                    </a:p>
                  </a:txBody>
                  <a:tcPr anchor="ctr">
                    <a:noFill/>
                  </a:tcPr>
                </a:tc>
                <a:tc>
                  <a:txBody>
                    <a:bodyPr/>
                    <a:lstStyle/>
                    <a:p>
                      <a:pPr algn="l"/>
                      <a:r>
                        <a:rPr lang="en-US" sz="1600" dirty="0"/>
                        <a:t>SALW destruction capacities</a:t>
                      </a:r>
                    </a:p>
                  </a:txBody>
                  <a:tcPr anchor="ctr">
                    <a:noFill/>
                  </a:tcPr>
                </a:tc>
                <a:extLst>
                  <a:ext uri="{0D108BD9-81ED-4DB2-BD59-A6C34878D82A}">
                    <a16:rowId xmlns:a16="http://schemas.microsoft.com/office/drawing/2014/main" val="1210112522"/>
                  </a:ext>
                </a:extLst>
              </a:tr>
              <a:tr h="431893">
                <a:tc vMerge="1">
                  <a:txBody>
                    <a:bodyPr/>
                    <a:lstStyle/>
                    <a:p>
                      <a:endParaRPr lang="en-US" dirty="0"/>
                    </a:p>
                  </a:txBody>
                  <a:tcPr/>
                </a:tc>
                <a:tc>
                  <a:txBody>
                    <a:bodyPr/>
                    <a:lstStyle/>
                    <a:p>
                      <a:pPr algn="l"/>
                      <a:r>
                        <a:rPr lang="en-US" sz="1600" dirty="0"/>
                        <a:t>SALW accounting/registration</a:t>
                      </a:r>
                      <a:r>
                        <a:rPr lang="en-US" sz="1600" baseline="0" dirty="0"/>
                        <a:t> system</a:t>
                      </a:r>
                      <a:endParaRPr lang="en-US" sz="1600" dirty="0"/>
                    </a:p>
                  </a:txBody>
                  <a:tcPr anchor="ctr">
                    <a:noFill/>
                  </a:tcPr>
                </a:tc>
                <a:extLst>
                  <a:ext uri="{0D108BD9-81ED-4DB2-BD59-A6C34878D82A}">
                    <a16:rowId xmlns:a16="http://schemas.microsoft.com/office/drawing/2014/main" val="1423697130"/>
                  </a:ext>
                </a:extLst>
              </a:tr>
              <a:tr h="431893">
                <a:tc>
                  <a:txBody>
                    <a:bodyPr/>
                    <a:lstStyle/>
                    <a:p>
                      <a:pPr algn="l"/>
                      <a:r>
                        <a:rPr lang="en-US" sz="1600" dirty="0"/>
                        <a:t>Interagency oversight and cooperation</a:t>
                      </a:r>
                    </a:p>
                  </a:txBody>
                  <a:tcPr anchor="ctr">
                    <a:noFill/>
                  </a:tcPr>
                </a:tc>
                <a:tc>
                  <a:txBody>
                    <a:bodyPr/>
                    <a:lstStyle/>
                    <a:p>
                      <a:pPr algn="l"/>
                      <a:r>
                        <a:rPr lang="en-US" sz="1600" dirty="0"/>
                        <a:t>Information gathering</a:t>
                      </a:r>
                      <a:r>
                        <a:rPr lang="en-US" sz="1600" baseline="0" dirty="0"/>
                        <a:t> system/management</a:t>
                      </a:r>
                      <a:endParaRPr lang="en-US" sz="1600" dirty="0"/>
                    </a:p>
                  </a:txBody>
                  <a:tcPr anchor="ctr">
                    <a:noFill/>
                  </a:tcPr>
                </a:tc>
                <a:extLst>
                  <a:ext uri="{0D108BD9-81ED-4DB2-BD59-A6C34878D82A}">
                    <a16:rowId xmlns:a16="http://schemas.microsoft.com/office/drawing/2014/main" val="2077857086"/>
                  </a:ext>
                </a:extLst>
              </a:tr>
              <a:tr h="7350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dirty="0">
                          <a:solidFill>
                            <a:schemeClr val="tx1"/>
                          </a:solidFill>
                        </a:rPr>
                        <a:t>Regional</a:t>
                      </a:r>
                      <a:r>
                        <a:rPr lang="en-US" sz="1600" b="0" baseline="0" dirty="0">
                          <a:solidFill>
                            <a:schemeClr val="tx1"/>
                          </a:solidFill>
                        </a:rPr>
                        <a:t> and intl. cooperative efforts</a:t>
                      </a:r>
                      <a:endParaRPr lang="en-US" sz="1600" b="0" dirty="0">
                        <a:solidFill>
                          <a:schemeClr val="tx1"/>
                        </a:solidFill>
                      </a:endParaRPr>
                    </a:p>
                    <a:p>
                      <a:pPr algn="l"/>
                      <a:endParaRPr lang="en-US" sz="1600" dirty="0"/>
                    </a:p>
                  </a:txBody>
                  <a:tcPr anchor="ctr">
                    <a:noFill/>
                  </a:tcPr>
                </a:tc>
                <a:tc>
                  <a:txBody>
                    <a:bodyPr/>
                    <a:lstStyle/>
                    <a:p>
                      <a:pPr algn="l"/>
                      <a:r>
                        <a:rPr lang="en-US" sz="1600" dirty="0">
                          <a:solidFill>
                            <a:schemeClr val="tx1"/>
                          </a:solidFill>
                        </a:rPr>
                        <a:t>Domestic and intl. transparency</a:t>
                      </a:r>
                    </a:p>
                  </a:txBody>
                  <a:tcPr anchor="ctr">
                    <a:noFill/>
                  </a:tcPr>
                </a:tc>
                <a:extLst>
                  <a:ext uri="{0D108BD9-81ED-4DB2-BD59-A6C34878D82A}">
                    <a16:rowId xmlns:a16="http://schemas.microsoft.com/office/drawing/2014/main" val="3686250119"/>
                  </a:ext>
                </a:extLst>
              </a:tr>
            </a:tbl>
          </a:graphicData>
        </a:graphic>
      </p:graphicFrame>
    </p:spTree>
    <p:extLst>
      <p:ext uri="{BB962C8B-B14F-4D97-AF65-F5344CB8AC3E}">
        <p14:creationId xmlns:p14="http://schemas.microsoft.com/office/powerpoint/2010/main" val="2533528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817685" y="1997903"/>
            <a:ext cx="7552592" cy="4191147"/>
          </a:xfrm>
          <a:prstGeom prst="rect">
            <a:avLst/>
          </a:prstGeom>
        </p:spPr>
        <p:txBody>
          <a:bodyPr wrap="square">
            <a:spAutoFit/>
          </a:bodyPr>
          <a:lstStyle/>
          <a:p>
            <a:pPr>
              <a:lnSpc>
                <a:spcPct val="107000"/>
              </a:lnSpc>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Methods</a:t>
            </a:r>
          </a:p>
          <a:p>
            <a:pPr marL="342900" indent="-342900">
              <a:lnSpc>
                <a:spcPct val="107000"/>
              </a:lnSpc>
              <a:buFont typeface="Symbol" panose="05050102010706020507" pitchFamily="18" charset="2"/>
              <a:buChar char=""/>
            </a:pPr>
            <a:r>
              <a:rPr lang="en-US" sz="2000" dirty="0">
                <a:ea typeface="Calibri" panose="020F0502020204030204" pitchFamily="34" charset="0"/>
                <a:cs typeface="Times New Roman" panose="02020603050405020304" pitchFamily="18" charset="0"/>
              </a:rPr>
              <a:t>Analysis of legislation and policy frameworks</a:t>
            </a:r>
          </a:p>
          <a:p>
            <a:pPr marL="342900" indent="-342900">
              <a:lnSpc>
                <a:spcPct val="107000"/>
              </a:lnSpc>
              <a:buFont typeface="Symbol" panose="05050102010706020507" pitchFamily="18" charset="2"/>
              <a:buChar char=""/>
            </a:pPr>
            <a:r>
              <a:rPr lang="en-US" sz="2000" dirty="0">
                <a:ea typeface="Calibri" panose="020F0502020204030204" pitchFamily="34" charset="0"/>
                <a:cs typeface="Times New Roman" panose="02020603050405020304" pitchFamily="18" charset="0"/>
              </a:rPr>
              <a:t>Analysis of data generated by state agencies</a:t>
            </a:r>
          </a:p>
          <a:p>
            <a:pPr marL="342900" marR="0" lvl="0" indent="-342900">
              <a:lnSpc>
                <a:spcPct val="107000"/>
              </a:lnSpc>
              <a:spcBef>
                <a:spcPts val="0"/>
              </a:spcBef>
              <a:spcAft>
                <a:spcPts val="0"/>
              </a:spcAft>
              <a:buFont typeface="Symbol" panose="05050102010706020507" pitchFamily="18" charset="2"/>
              <a:buChar char=""/>
            </a:pPr>
            <a:r>
              <a:rPr lang="en-US" sz="2000" dirty="0">
                <a:ea typeface="Calibri" panose="020F0502020204030204" pitchFamily="34" charset="0"/>
                <a:cs typeface="Times New Roman" panose="02020603050405020304" pitchFamily="18" charset="0"/>
              </a:rPr>
              <a:t>Desk review, including the analysis of existing reports  such as reports by international organizations and CSOs</a:t>
            </a:r>
          </a:p>
          <a:p>
            <a:pPr marL="342900" marR="0" lvl="0" indent="-342900">
              <a:lnSpc>
                <a:spcPct val="107000"/>
              </a:lnSpc>
              <a:spcBef>
                <a:spcPts val="0"/>
              </a:spcBef>
              <a:spcAft>
                <a:spcPts val="800"/>
              </a:spcAft>
              <a:buFont typeface="Symbol" panose="05050102010706020507" pitchFamily="18" charset="2"/>
              <a:buChar char=""/>
            </a:pPr>
            <a:r>
              <a:rPr lang="en-US" sz="2000" dirty="0">
                <a:ea typeface="Calibri" panose="020F0502020204030204" pitchFamily="34" charset="0"/>
                <a:cs typeface="Times New Roman" panose="02020603050405020304" pitchFamily="18" charset="0"/>
              </a:rPr>
              <a:t>Key informant interviews and focus groups</a:t>
            </a:r>
          </a:p>
          <a:p>
            <a:pPr marR="0" lvl="0">
              <a:lnSpc>
                <a:spcPct val="107000"/>
              </a:lnSpc>
              <a:spcBef>
                <a:spcPts val="0"/>
              </a:spcBef>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Past Surveys – Identified gaps:</a:t>
            </a:r>
          </a:p>
          <a:p>
            <a:pPr marL="342900" marR="0" lvl="0" indent="-342900">
              <a:lnSpc>
                <a:spcPct val="107000"/>
              </a:lnSpc>
              <a:spcBef>
                <a:spcPts val="0"/>
              </a:spcBef>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Times New Roman" panose="02020603050405020304" pitchFamily="18" charset="0"/>
              </a:rPr>
              <a:t>Data requirements not sufficiently operationalized and standardized (although lots of data provided), </a:t>
            </a:r>
          </a:p>
          <a:p>
            <a:pPr marL="342900" marR="0" lvl="0" indent="-342900">
              <a:lnSpc>
                <a:spcPct val="107000"/>
              </a:lnSpc>
              <a:spcBef>
                <a:spcPts val="0"/>
              </a:spcBef>
              <a:spcAft>
                <a:spcPts val="800"/>
              </a:spcAft>
              <a:buFont typeface="Arial" panose="020B0604020202020204" pitchFamily="34" charset="0"/>
              <a:buChar char="•"/>
            </a:pPr>
            <a:r>
              <a:rPr lang="en-US" sz="2000" dirty="0">
                <a:latin typeface="Calibri" panose="020F0502020204030204" pitchFamily="34" charset="0"/>
                <a:ea typeface="Calibri" panose="020F0502020204030204" pitchFamily="34" charset="0"/>
                <a:cs typeface="Times New Roman" panose="02020603050405020304" pitchFamily="18" charset="0"/>
              </a:rPr>
              <a:t>Several areas not addressed </a:t>
            </a:r>
          </a:p>
        </p:txBody>
      </p:sp>
    </p:spTree>
    <p:extLst>
      <p:ext uri="{BB962C8B-B14F-4D97-AF65-F5344CB8AC3E}">
        <p14:creationId xmlns:p14="http://schemas.microsoft.com/office/powerpoint/2010/main" val="2766919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4" name="Content Placeholder 3"/>
          <p:cNvSpPr>
            <a:spLocks noGrp="1"/>
          </p:cNvSpPr>
          <p:nvPr>
            <p:ph idx="1"/>
          </p:nvPr>
        </p:nvSpPr>
        <p:spPr>
          <a:xfrm>
            <a:off x="593040" y="1746495"/>
            <a:ext cx="7886700" cy="4351338"/>
          </a:xfrm>
        </p:spPr>
        <p:txBody>
          <a:bodyPr>
            <a:normAutofit/>
          </a:bodyPr>
          <a:lstStyle/>
          <a:p>
            <a:pPr>
              <a:lnSpc>
                <a:spcPct val="150000"/>
              </a:lnSpc>
            </a:pPr>
            <a:endParaRPr lang="en-US" altLang="en-US" sz="3000" dirty="0">
              <a:latin typeface="+mj-lt"/>
            </a:endParaRPr>
          </a:p>
          <a:p>
            <a:pPr marL="0" indent="0">
              <a:buNone/>
            </a:pPr>
            <a:endParaRPr lang="en-US" sz="3200" b="1" dirty="0">
              <a:solidFill>
                <a:srgbClr val="FF0000"/>
              </a:solidFill>
            </a:endParaRPr>
          </a:p>
        </p:txBody>
      </p:sp>
      <p:sp>
        <p:nvSpPr>
          <p:cNvPr id="2" name="Rectangle 1"/>
          <p:cNvSpPr/>
          <p:nvPr/>
        </p:nvSpPr>
        <p:spPr>
          <a:xfrm>
            <a:off x="628650" y="3086471"/>
            <a:ext cx="7099788" cy="1277914"/>
          </a:xfrm>
          <a:prstGeom prst="rect">
            <a:avLst/>
          </a:prstGeom>
        </p:spPr>
        <p:txBody>
          <a:bodyPr wrap="square">
            <a:spAutoFit/>
          </a:bodyPr>
          <a:lstStyle/>
          <a:p>
            <a:pPr algn="ctr">
              <a:lnSpc>
                <a:spcPct val="107000"/>
              </a:lnSpc>
              <a:spcAft>
                <a:spcPts val="800"/>
              </a:spcAft>
            </a:pPr>
            <a:r>
              <a:rPr lang="en-US" sz="3600" b="1" dirty="0">
                <a:solidFill>
                  <a:schemeClr val="accent1"/>
                </a:solidFill>
                <a:ea typeface="Calibri" panose="020F0502020204030204" pitchFamily="34" charset="0"/>
                <a:cs typeface="Times New Roman" panose="02020603050405020304" pitchFamily="18" charset="0"/>
              </a:rPr>
              <a:t>Proposed Structure of the Regional SALW Survey</a:t>
            </a:r>
            <a:endParaRPr lang="en-US" sz="3600" dirty="0">
              <a:solidFill>
                <a:schemeClr val="accent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72930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817685" y="1997903"/>
            <a:ext cx="7552592" cy="4673587"/>
          </a:xfrm>
          <a:prstGeom prst="rect">
            <a:avLst/>
          </a:prstGeom>
        </p:spPr>
        <p:txBody>
          <a:bodyPr wrap="square">
            <a:spAutoFit/>
          </a:bodyPr>
          <a:lstStyle/>
          <a:p>
            <a:pPr>
              <a:lnSpc>
                <a:spcPct val="107000"/>
              </a:lnSpc>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Proposed SALW Survey structure</a:t>
            </a:r>
          </a:p>
          <a:p>
            <a:pPr marL="342900" indent="-342900">
              <a:lnSpc>
                <a:spcPct val="107000"/>
              </a:lnSpc>
              <a:buFont typeface="Symbol" panose="05050102010706020507" pitchFamily="18" charset="2"/>
              <a:buChar char=""/>
            </a:pPr>
            <a:r>
              <a:rPr lang="en-US" sz="2400" b="1" dirty="0">
                <a:solidFill>
                  <a:srgbClr val="FF0000"/>
                </a:solidFill>
              </a:rPr>
              <a:t>Contextual Analysis </a:t>
            </a:r>
          </a:p>
          <a:p>
            <a:pPr marL="342900" indent="-342900">
              <a:lnSpc>
                <a:spcPct val="107000"/>
              </a:lnSpc>
              <a:buFont typeface="Symbol" panose="05050102010706020507" pitchFamily="18" charset="2"/>
              <a:buChar char=""/>
            </a:pPr>
            <a:r>
              <a:rPr lang="en-US"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Distribution Survey</a:t>
            </a:r>
          </a:p>
          <a:p>
            <a:pPr marL="342900" indent="-342900">
              <a:lnSpc>
                <a:spcPct val="107000"/>
              </a:lnSpc>
              <a:buFont typeface="Symbol" panose="05050102010706020507" pitchFamily="18" charset="2"/>
              <a:buChar char=""/>
            </a:pPr>
            <a:r>
              <a:rPr lang="en-US"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Impact Survey</a:t>
            </a:r>
          </a:p>
          <a:p>
            <a:pPr marL="342900" indent="-342900">
              <a:lnSpc>
                <a:spcPct val="107000"/>
              </a:lnSpc>
              <a:buFont typeface="Symbol" panose="05050102010706020507" pitchFamily="18" charset="2"/>
              <a:buChar char=""/>
            </a:pPr>
            <a:r>
              <a:rPr lang="en-US" sz="2400" b="1" dirty="0">
                <a:solidFill>
                  <a:srgbClr val="FF0000"/>
                </a:solidFill>
              </a:rPr>
              <a:t>Perception Survey</a:t>
            </a:r>
            <a:endParaRPr lang="en-US"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buFont typeface="Symbol" panose="05050102010706020507" pitchFamily="18" charset="2"/>
              <a:buChar char=""/>
            </a:pPr>
            <a:r>
              <a:rPr lang="en-US"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Capacity Survey</a:t>
            </a:r>
          </a:p>
          <a:p>
            <a:pPr>
              <a:lnSpc>
                <a:spcPct val="107000"/>
              </a:lnSpc>
            </a:pP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sz="2400" b="1" dirty="0"/>
              <a:t>Contextual Analysis: </a:t>
            </a:r>
            <a:r>
              <a:rPr lang="en-US" sz="2400" dirty="0"/>
              <a:t>a comprehensive introduction by addressing rationale, methodology and objectives of the regional SALW Survey. </a:t>
            </a:r>
          </a:p>
          <a:p>
            <a:pPr>
              <a:lnSpc>
                <a:spcPct val="107000"/>
              </a:lnSpc>
            </a:pPr>
            <a:r>
              <a:rPr lang="en-US" sz="2400" b="1" dirty="0"/>
              <a:t>Perception Survey</a:t>
            </a:r>
            <a:r>
              <a:rPr lang="en-US" sz="2400" dirty="0"/>
              <a:t> is planned to be conducted separately </a:t>
            </a:r>
          </a:p>
        </p:txBody>
      </p:sp>
    </p:spTree>
    <p:extLst>
      <p:ext uri="{BB962C8B-B14F-4D97-AF65-F5344CB8AC3E}">
        <p14:creationId xmlns:p14="http://schemas.microsoft.com/office/powerpoint/2010/main" val="8636513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817685" y="1997903"/>
            <a:ext cx="7552592" cy="4415183"/>
          </a:xfrm>
          <a:prstGeom prst="rect">
            <a:avLst/>
          </a:prstGeom>
        </p:spPr>
        <p:txBody>
          <a:bodyPr wrap="square">
            <a:spAutoFit/>
          </a:bodyPr>
          <a:lstStyle/>
          <a:p>
            <a:pPr>
              <a:lnSpc>
                <a:spcPct val="107000"/>
              </a:lnSpc>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Distribution Survey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285750" lvl="0" indent="-285750">
              <a:buFont typeface="Arial" panose="020B0604020202020204" pitchFamily="34" charset="0"/>
              <a:buChar char="•"/>
            </a:pPr>
            <a:r>
              <a:rPr lang="en-US" altLang="en-US" sz="2400" dirty="0"/>
              <a:t>type, </a:t>
            </a:r>
          </a:p>
          <a:p>
            <a:pPr marL="285750" lvl="0" indent="-285750">
              <a:buFont typeface="Arial" panose="020B0604020202020204" pitchFamily="34" charset="0"/>
              <a:buChar char="•"/>
            </a:pPr>
            <a:r>
              <a:rPr lang="en-US" altLang="en-US" sz="2400" dirty="0"/>
              <a:t>quantity, </a:t>
            </a:r>
          </a:p>
          <a:p>
            <a:pPr marL="285750" lvl="0" indent="-285750">
              <a:buFont typeface="Arial" panose="020B0604020202020204" pitchFamily="34" charset="0"/>
              <a:buChar char="•"/>
            </a:pPr>
            <a:r>
              <a:rPr lang="en-US" altLang="en-US" sz="2400" dirty="0"/>
              <a:t>possession, </a:t>
            </a:r>
          </a:p>
          <a:p>
            <a:pPr marL="285750" lvl="0" indent="-285750">
              <a:buFont typeface="Arial" panose="020B0604020202020204" pitchFamily="34" charset="0"/>
              <a:buChar char="•"/>
            </a:pPr>
            <a:r>
              <a:rPr lang="en-US" altLang="en-US" sz="2400" dirty="0"/>
              <a:t>distribution and movement of SALW </a:t>
            </a:r>
          </a:p>
          <a:p>
            <a:pPr marL="285750" lvl="0" indent="-285750">
              <a:buFont typeface="Arial" panose="020B0604020202020204" pitchFamily="34" charset="0"/>
              <a:buChar char="•"/>
            </a:pPr>
            <a:r>
              <a:rPr lang="en-US" sz="2400" dirty="0"/>
              <a:t>Manufacture</a:t>
            </a:r>
          </a:p>
          <a:p>
            <a:pPr marL="285750" lvl="0" indent="-285750">
              <a:buFont typeface="Arial" panose="020B0604020202020204" pitchFamily="34" charset="0"/>
              <a:buChar char="•"/>
            </a:pPr>
            <a:r>
              <a:rPr lang="en-US" sz="2400" dirty="0"/>
              <a:t>Domestic trade</a:t>
            </a:r>
          </a:p>
          <a:p>
            <a:pPr marL="285750" lvl="0" indent="-285750">
              <a:buFont typeface="Arial" panose="020B0604020202020204" pitchFamily="34" charset="0"/>
              <a:buChar char="•"/>
            </a:pPr>
            <a:r>
              <a:rPr lang="en-US" sz="2400" dirty="0"/>
              <a:t>International transfers</a:t>
            </a:r>
          </a:p>
          <a:p>
            <a:pPr marL="285750" lvl="0" indent="-285750">
              <a:buFont typeface="Arial" panose="020B0604020202020204" pitchFamily="34" charset="0"/>
              <a:buChar char="•"/>
            </a:pPr>
            <a:r>
              <a:rPr lang="en-US" sz="2400" dirty="0"/>
              <a:t>Diversion</a:t>
            </a:r>
          </a:p>
          <a:p>
            <a:pPr marL="285750" lvl="0" indent="-285750">
              <a:buFont typeface="Arial" panose="020B0604020202020204" pitchFamily="34" charset="0"/>
              <a:buChar char="•"/>
            </a:pPr>
            <a:r>
              <a:rPr lang="en-US" sz="2400" dirty="0"/>
              <a:t>Collection and disposal</a:t>
            </a:r>
          </a:p>
          <a:p>
            <a:pPr marL="285750" indent="-285750">
              <a:buFont typeface="Arial" panose="020B0604020202020204" pitchFamily="34" charset="0"/>
              <a:buChar char="•"/>
            </a:pPr>
            <a:r>
              <a:rPr lang="en-US" sz="2400" dirty="0"/>
              <a:t>Other relevant issues related to SALW distribution</a:t>
            </a:r>
          </a:p>
        </p:txBody>
      </p:sp>
    </p:spTree>
    <p:extLst>
      <p:ext uri="{BB962C8B-B14F-4D97-AF65-F5344CB8AC3E}">
        <p14:creationId xmlns:p14="http://schemas.microsoft.com/office/powerpoint/2010/main" val="1236082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588644" y="1628677"/>
            <a:ext cx="7776503" cy="5229323"/>
          </a:xfrm>
          <a:prstGeom prst="rect">
            <a:avLst/>
          </a:prstGeom>
        </p:spPr>
        <p:txBody>
          <a:bodyPr wrap="square">
            <a:spAutoFit/>
          </a:bodyPr>
          <a:lstStyle/>
          <a:p>
            <a:pPr>
              <a:lnSpc>
                <a:spcPct val="107000"/>
              </a:lnSpc>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Impact Survey</a:t>
            </a:r>
          </a:p>
          <a:p>
            <a:pPr>
              <a:lnSpc>
                <a:spcPct val="107000"/>
              </a:lnSpc>
              <a:spcAft>
                <a:spcPts val="800"/>
              </a:spcAft>
            </a:pPr>
            <a:r>
              <a:rPr lang="en-US" b="1" dirty="0">
                <a:latin typeface="Calibri" panose="020F0502020204030204" pitchFamily="34" charset="0"/>
                <a:ea typeface="Calibri" panose="020F0502020204030204" pitchFamily="34" charset="0"/>
                <a:cs typeface="Times New Roman" panose="02020603050405020304" pitchFamily="18" charset="0"/>
              </a:rPr>
              <a:t> •	</a:t>
            </a:r>
            <a:r>
              <a:rPr lang="en-US" dirty="0">
                <a:ea typeface="Calibri" panose="020F0502020204030204" pitchFamily="34" charset="0"/>
                <a:cs typeface="Times New Roman" panose="02020603050405020304" pitchFamily="18" charset="0"/>
              </a:rPr>
              <a:t>Injuries, accidental deaths, suicides and homicides and particularly SALW related injuries, accidental deaths, suicides and homicides (by gender, age and other relevant characteristics of both victims and perpetrators),</a:t>
            </a:r>
          </a:p>
          <a:p>
            <a:pPr>
              <a:lnSpc>
                <a:spcPct val="107000"/>
              </a:lnSpc>
              <a:spcAft>
                <a:spcPts val="800"/>
              </a:spcAft>
            </a:pPr>
            <a:r>
              <a:rPr lang="en-US" dirty="0">
                <a:ea typeface="Calibri" panose="020F0502020204030204" pitchFamily="34" charset="0"/>
                <a:cs typeface="Times New Roman" panose="02020603050405020304" pitchFamily="18" charset="0"/>
              </a:rPr>
              <a:t>•	Data is disaggregated by: </a:t>
            </a:r>
            <a:r>
              <a:rPr lang="en-US" dirty="0"/>
              <a:t>inflicted intentionally vs.  unintentionally, lawfully vs. unlawfully, inflicted by state actors vs. opposed to private actors, related to criminal activity, related to intimate partner violence, family related violence, related to substance</a:t>
            </a:r>
            <a:endParaRPr lang="en-US" dirty="0">
              <a:ea typeface="Calibri" panose="020F0502020204030204" pitchFamily="34" charset="0"/>
              <a:cs typeface="Times New Roman" panose="02020603050405020304" pitchFamily="18" charset="0"/>
            </a:endParaRPr>
          </a:p>
          <a:p>
            <a:pPr>
              <a:lnSpc>
                <a:spcPct val="107000"/>
              </a:lnSpc>
              <a:spcAft>
                <a:spcPts val="800"/>
              </a:spcAft>
            </a:pPr>
            <a:r>
              <a:rPr lang="en-US" dirty="0">
                <a:ea typeface="Calibri" panose="020F0502020204030204" pitchFamily="34" charset="0"/>
                <a:cs typeface="Times New Roman" panose="02020603050405020304" pitchFamily="18" charset="0"/>
              </a:rPr>
              <a:t>•	Characteristics of firearms related incidents (types and ownership of SALW used to inflict most incidents, geographical distribution, type of locations, time of occurring, context)</a:t>
            </a:r>
          </a:p>
          <a:p>
            <a:pPr>
              <a:lnSpc>
                <a:spcPct val="107000"/>
              </a:lnSpc>
              <a:spcAft>
                <a:spcPts val="800"/>
              </a:spcAft>
            </a:pPr>
            <a:r>
              <a:rPr lang="en-US" dirty="0">
                <a:ea typeface="Calibri" panose="020F0502020204030204" pitchFamily="34" charset="0"/>
                <a:cs typeface="Times New Roman" panose="02020603050405020304" pitchFamily="18" charset="0"/>
              </a:rPr>
              <a:t>•	Estimated total cost of treating injuries inflicted using SALW and cost for prisoners.</a:t>
            </a:r>
          </a:p>
          <a:p>
            <a:pPr>
              <a:lnSpc>
                <a:spcPct val="107000"/>
              </a:lnSpc>
              <a:spcAft>
                <a:spcPts val="800"/>
              </a:spcAft>
            </a:pP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22998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817685" y="1997903"/>
            <a:ext cx="7552592" cy="4838504"/>
          </a:xfrm>
          <a:prstGeom prst="rect">
            <a:avLst/>
          </a:prstGeom>
        </p:spPr>
        <p:txBody>
          <a:bodyPr wrap="square">
            <a:spAutoFit/>
          </a:bodyPr>
          <a:lstStyle/>
          <a:p>
            <a:pPr>
              <a:lnSpc>
                <a:spcPct val="107000"/>
              </a:lnSpc>
              <a:spcAft>
                <a:spcPts val="800"/>
              </a:spcAft>
            </a:pPr>
            <a:r>
              <a:rPr lang="en-US" sz="3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Capacity Survey</a:t>
            </a:r>
          </a:p>
          <a:p>
            <a:pPr marL="285750" indent="-285750">
              <a:lnSpc>
                <a:spcPct val="107000"/>
              </a:lnSpc>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	</a:t>
            </a:r>
            <a:r>
              <a:rPr lang="en-US" sz="1600" dirty="0">
                <a:latin typeface="Calibri" panose="020F0502020204030204" pitchFamily="34" charset="0"/>
                <a:ea typeface="Calibri" panose="020F0502020204030204" pitchFamily="34" charset="0"/>
                <a:cs typeface="Times New Roman" panose="02020603050405020304" pitchFamily="18" charset="0"/>
              </a:rPr>
              <a:t>Legislative framework </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Customs authorities and border controls</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Stockpile security and management</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Licensing of exports, imports, transits, transshipments, and civilian possession; </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Interagency oversight and cooperation</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Export and possession criteria</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Penalties and enforcement</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Regional and international cooperative efforts</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Domestic and international transparency</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Civil society capacity and involvement</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Capacity of appropriate security agencies to conduct safe collection</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SALW destruction capacities for weapons and ammunition</a:t>
            </a:r>
          </a:p>
          <a:p>
            <a:pPr>
              <a:lnSpc>
                <a:spcPct val="107000"/>
              </a:lnSpc>
            </a:pPr>
            <a:r>
              <a:rPr lang="en-US" sz="1600" dirty="0">
                <a:latin typeface="Calibri" panose="020F0502020204030204" pitchFamily="34" charset="0"/>
                <a:ea typeface="Calibri" panose="020F0502020204030204" pitchFamily="34" charset="0"/>
                <a:cs typeface="Times New Roman" panose="02020603050405020304" pitchFamily="18" charset="0"/>
              </a:rPr>
              <a:t>•	SALW accounting system/SALW registration system/SALW information gathering system/ management of Information</a:t>
            </a:r>
          </a:p>
          <a:p>
            <a:pPr>
              <a:lnSpc>
                <a:spcPct val="107000"/>
              </a:lnSpc>
              <a:spcAft>
                <a:spcPts val="800"/>
              </a:spcAft>
            </a:pP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4647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039" y="187935"/>
            <a:ext cx="1571625" cy="13430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05650" y="340390"/>
            <a:ext cx="1543050" cy="1090868"/>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8644" y="562545"/>
            <a:ext cx="1753375" cy="646557"/>
          </a:xfrm>
          <a:prstGeom prst="rect">
            <a:avLst/>
          </a:prstGeom>
        </p:spPr>
      </p:pic>
      <p:sp>
        <p:nvSpPr>
          <p:cNvPr id="6" name="Title 5"/>
          <p:cNvSpPr>
            <a:spLocks noGrp="1"/>
          </p:cNvSpPr>
          <p:nvPr>
            <p:ph type="title"/>
          </p:nvPr>
        </p:nvSpPr>
        <p:spPr/>
        <p:txBody>
          <a:bodyPr anchor="t">
            <a:noAutofit/>
          </a:bodyPr>
          <a:lstStyle/>
          <a:p>
            <a:pPr>
              <a:defRPr/>
            </a:pPr>
            <a:br>
              <a:rPr lang="en-US" sz="2400" dirty="0"/>
            </a:br>
            <a:endParaRPr lang="en-US" sz="2400" dirty="0"/>
          </a:p>
        </p:txBody>
      </p:sp>
      <p:sp>
        <p:nvSpPr>
          <p:cNvPr id="4" name="Content Placeholder 3"/>
          <p:cNvSpPr>
            <a:spLocks noGrp="1"/>
          </p:cNvSpPr>
          <p:nvPr>
            <p:ph idx="1"/>
          </p:nvPr>
        </p:nvSpPr>
        <p:spPr/>
        <p:txBody>
          <a:bodyPr>
            <a:normAutofit/>
          </a:bodyPr>
          <a:lstStyle/>
          <a:p>
            <a:pPr>
              <a:lnSpc>
                <a:spcPct val="150000"/>
              </a:lnSpc>
            </a:pPr>
            <a:endParaRPr lang="en-US" altLang="en-US" sz="3000" dirty="0">
              <a:latin typeface="+mj-lt"/>
            </a:endParaRPr>
          </a:p>
          <a:p>
            <a:pPr marL="0" indent="0">
              <a:buNone/>
            </a:pPr>
            <a:endParaRPr lang="en-US" sz="3200" b="1" u="sng" dirty="0">
              <a:solidFill>
                <a:srgbClr val="FF0000"/>
              </a:solidFill>
            </a:endParaRPr>
          </a:p>
        </p:txBody>
      </p:sp>
      <p:sp>
        <p:nvSpPr>
          <p:cNvPr id="8" name="Rectangle 7"/>
          <p:cNvSpPr/>
          <p:nvPr/>
        </p:nvSpPr>
        <p:spPr>
          <a:xfrm>
            <a:off x="817685" y="1997903"/>
            <a:ext cx="7552592" cy="4580934"/>
          </a:xfrm>
          <a:prstGeom prst="rect">
            <a:avLst/>
          </a:prstGeom>
        </p:spPr>
        <p:txBody>
          <a:bodyPr wrap="square">
            <a:spAutoFit/>
          </a:bodyPr>
          <a:lstStyle/>
          <a:p>
            <a:r>
              <a:rPr lang="en-US" sz="3200" b="1" dirty="0">
                <a:solidFill>
                  <a:srgbClr val="FF0000"/>
                </a:solidFill>
              </a:rPr>
              <a:t>DATA COLLECTION PROCESS</a:t>
            </a:r>
            <a:endParaRPr lang="en-US" sz="3200" dirty="0">
              <a:solidFill>
                <a:srgbClr val="FF0000"/>
              </a:solidFill>
            </a:endParaRPr>
          </a:p>
          <a:p>
            <a:pPr marL="285750" lvl="0" indent="-285750">
              <a:buFont typeface="Arial" panose="020B0604020202020204" pitchFamily="34" charset="0"/>
              <a:buChar char="•"/>
            </a:pPr>
            <a:r>
              <a:rPr lang="en-US" dirty="0"/>
              <a:t>Working group: SEESAC will convene and facilitate the work of a Working Group. </a:t>
            </a:r>
          </a:p>
          <a:p>
            <a:pPr lvl="0"/>
            <a:endParaRPr lang="en-US" dirty="0"/>
          </a:p>
          <a:p>
            <a:pPr marL="285750" lvl="0" indent="-285750">
              <a:buFont typeface="Arial" panose="020B0604020202020204" pitchFamily="34" charset="0"/>
              <a:buChar char="•"/>
            </a:pPr>
            <a:r>
              <a:rPr lang="en-US" dirty="0"/>
              <a:t>The Working Group will be composed of 1-2 members of each SALW Commission, who would oversee and coordinate data collection. </a:t>
            </a:r>
          </a:p>
          <a:p>
            <a:pPr lvl="0"/>
            <a:endParaRPr lang="en-US" dirty="0"/>
          </a:p>
          <a:p>
            <a:pPr marL="285750" lvl="0" indent="-285750">
              <a:buFont typeface="Arial" panose="020B0604020202020204" pitchFamily="34" charset="0"/>
              <a:buChar char="•"/>
            </a:pPr>
            <a:r>
              <a:rPr lang="en-US" dirty="0"/>
              <a:t>The main task of the Working Group will be to discuss, review and adopt the methodology that will be initially drafted by SEESAC to collect the necessary data for the Survey. </a:t>
            </a:r>
          </a:p>
          <a:p>
            <a:pPr lvl="0"/>
            <a:endParaRPr lang="en-US" dirty="0"/>
          </a:p>
          <a:p>
            <a:pPr marL="285750" lvl="0" indent="-285750">
              <a:buFont typeface="Arial" panose="020B0604020202020204" pitchFamily="34" charset="0"/>
              <a:buChar char="•"/>
            </a:pPr>
            <a:r>
              <a:rPr lang="en-US" dirty="0"/>
              <a:t>SEESAC will assist and provide the required consultation and advice in facilitating the data collection by the relevant institutions throughout this process.</a:t>
            </a:r>
          </a:p>
          <a:p>
            <a:pPr>
              <a:lnSpc>
                <a:spcPct val="107000"/>
              </a:lnSpc>
              <a:spcAft>
                <a:spcPts val="800"/>
              </a:spcAft>
            </a:pPr>
            <a:endParaRPr lang="en-US"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904455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657</TotalTime>
  <Words>1095</Words>
  <Application>Microsoft Office PowerPoint</Application>
  <PresentationFormat>On-screen Show (4:3)</PresentationFormat>
  <Paragraphs>193</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Office Theme</vt:lpstr>
      <vt:lpstr> Panoramic Overview of SALW Survey Methodologies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Distribution Survey covers the type, quantity, possession, distribution and movement of SALW within the geographical area being surveyed.</vt:lpstr>
      <vt:lpstr>PowerPoint Presentation</vt:lpstr>
      <vt:lpstr>PowerPoint Presentation</vt:lpstr>
      <vt:lpstr>PowerPoint Presentation</vt:lpstr>
      <vt:lpstr>PowerPoint Presentation</vt:lpstr>
      <vt:lpstr>PowerPoint Presentation</vt:lpstr>
      <vt:lpstr> </vt:lpstr>
      <vt:lpstr>PowerPoint Presentation</vt:lpstr>
      <vt:lpstr> </vt:lpstr>
      <vt:lpstr> </vt:lpstr>
      <vt:lpstr>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Monika Lajhner</dc:creator>
  <cp:lastModifiedBy>Dragan Bozanic</cp:lastModifiedBy>
  <cp:revision>60</cp:revision>
  <dcterms:created xsi:type="dcterms:W3CDTF">2017-04-24T06:31:02Z</dcterms:created>
  <dcterms:modified xsi:type="dcterms:W3CDTF">2017-05-16T07:28:22Z</dcterms:modified>
</cp:coreProperties>
</file>