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
  </p:handoutMasterIdLst>
  <p:sldIdLst>
    <p:sldId id="256" r:id="rId2"/>
    <p:sldId id="258" r:id="rId3"/>
    <p:sldId id="259" r:id="rId4"/>
    <p:sldId id="260" r:id="rId5"/>
    <p:sldId id="266" r:id="rId6"/>
    <p:sldId id="262" r:id="rId7"/>
    <p:sldId id="263" r:id="rId8"/>
    <p:sldId id="264" r:id="rId9"/>
    <p:sldId id="267" r:id="rId10"/>
    <p:sldId id="268" r:id="rId11"/>
    <p:sldId id="261" r:id="rId12"/>
    <p:sldId id="269" r:id="rId13"/>
    <p:sldId id="270" r:id="rId14"/>
    <p:sldId id="271" r:id="rId15"/>
  </p:sldIdLst>
  <p:sldSz cx="12192000" cy="6858000"/>
  <p:notesSz cx="6805613" cy="9939338"/>
  <p:defaultTextStyle>
    <a:defPPr>
      <a:defRPr lang="sq-A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60" d="100"/>
          <a:sy n="60" d="100"/>
        </p:scale>
        <p:origin x="252" y="366"/>
      </p:cViewPr>
      <p:guideLst/>
    </p:cSldViewPr>
  </p:slideViewPr>
  <p:notesTextViewPr>
    <p:cViewPr>
      <p:scale>
        <a:sx n="1" d="1"/>
        <a:sy n="1" d="1"/>
      </p:scale>
      <p:origin x="0" y="0"/>
    </p:cViewPr>
  </p:notesTextViewPr>
  <p:notesViewPr>
    <p:cSldViewPr snapToGrid="0">
      <p:cViewPr varScale="1">
        <p:scale>
          <a:sx n="83" d="100"/>
          <a:sy n="83" d="100"/>
        </p:scale>
        <p:origin x="201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8025417815300924E-2"/>
          <c:y val="0.10320668540570199"/>
          <c:w val="0.87753018372703417"/>
          <c:h val="0.73577136191309422"/>
        </c:manualLayout>
      </c:layout>
      <c:barChart>
        <c:barDir val="col"/>
        <c:grouping val="clustered"/>
        <c:varyColors val="0"/>
        <c:ser>
          <c:idx val="0"/>
          <c:order val="0"/>
          <c:spPr>
            <a:solidFill>
              <a:schemeClr val="accent1"/>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EB5E-4992-BB7B-8AEADB9E2F11}"/>
                </c:ext>
              </c:extLst>
            </c:dLbl>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EB5E-4992-BB7B-8AEADB9E2F11}"/>
                </c:ext>
              </c:extLst>
            </c:dLbl>
            <c:dLbl>
              <c:idx val="2"/>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EB5E-4992-BB7B-8AEADB9E2F1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Sheet2!$B$3:$D$3</c:f>
              <c:numCache>
                <c:formatCode>General</c:formatCode>
                <c:ptCount val="3"/>
                <c:pt idx="0">
                  <c:v>2015</c:v>
                </c:pt>
                <c:pt idx="1">
                  <c:v>2016</c:v>
                </c:pt>
              </c:numCache>
            </c:numRef>
          </c:cat>
          <c:val>
            <c:numRef>
              <c:f>Sheet2!$B$4:$D$4</c:f>
              <c:numCache>
                <c:formatCode>General</c:formatCode>
                <c:ptCount val="3"/>
                <c:pt idx="0">
                  <c:v>1362</c:v>
                </c:pt>
                <c:pt idx="1">
                  <c:v>1292</c:v>
                </c:pt>
                <c:pt idx="2">
                  <c:v>0</c:v>
                </c:pt>
              </c:numCache>
            </c:numRef>
          </c:val>
          <c:extLst>
            <c:ext xmlns:c16="http://schemas.microsoft.com/office/drawing/2014/chart" uri="{C3380CC4-5D6E-409C-BE32-E72D297353CC}">
              <c16:uniqueId val="{00000000-EB5E-4992-BB7B-8AEADB9E2F11}"/>
            </c:ext>
          </c:extLst>
        </c:ser>
        <c:dLbls>
          <c:showLegendKey val="0"/>
          <c:showVal val="0"/>
          <c:showCatName val="0"/>
          <c:showSerName val="0"/>
          <c:showPercent val="0"/>
          <c:showBubbleSize val="0"/>
        </c:dLbls>
        <c:gapWidth val="219"/>
        <c:overlap val="-27"/>
        <c:axId val="376772832"/>
        <c:axId val="376773160"/>
      </c:barChart>
      <c:catAx>
        <c:axId val="376772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76773160"/>
        <c:crosses val="autoZero"/>
        <c:auto val="1"/>
        <c:lblAlgn val="ctr"/>
        <c:lblOffset val="100"/>
        <c:noMultiLvlLbl val="0"/>
      </c:catAx>
      <c:valAx>
        <c:axId val="376773160"/>
        <c:scaling>
          <c:orientation val="minMax"/>
        </c:scaling>
        <c:delete val="1"/>
        <c:axPos val="l"/>
        <c:numFmt formatCode="General" sourceLinked="1"/>
        <c:majorTickMark val="none"/>
        <c:minorTickMark val="none"/>
        <c:tickLblPos val="nextTo"/>
        <c:crossAx val="3767728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dLbls>
          <c:dLblPos val="inEnd"/>
          <c:showLegendKey val="0"/>
          <c:showVal val="1"/>
          <c:showCatName val="0"/>
          <c:showSerName val="0"/>
          <c:showPercent val="0"/>
          <c:showBubbleSize val="0"/>
        </c:dLbls>
        <c:gapWidth val="164"/>
        <c:overlap val="-22"/>
        <c:axId val="55229232"/>
        <c:axId val="92287136"/>
      </c:barChart>
      <c:catAx>
        <c:axId val="55229232"/>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92287136"/>
        <c:crosses val="autoZero"/>
        <c:auto val="1"/>
        <c:lblAlgn val="ctr"/>
        <c:lblOffset val="100"/>
        <c:noMultiLvlLbl val="0"/>
      </c:catAx>
      <c:valAx>
        <c:axId val="92287136"/>
        <c:scaling>
          <c:orientation val="minMax"/>
        </c:scaling>
        <c:delete val="1"/>
        <c:axPos val="l"/>
        <c:numFmt formatCode="General" sourceLinked="1"/>
        <c:majorTickMark val="none"/>
        <c:minorTickMark val="none"/>
        <c:tickLblPos val="nextTo"/>
        <c:crossAx val="552292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4488453774239126E-2"/>
          <c:y val="1.5873015873015872E-2"/>
          <c:w val="0.96551154622576085"/>
          <c:h val="0.87516727075782197"/>
        </c:manualLayout>
      </c:layout>
      <c:barChart>
        <c:barDir val="col"/>
        <c:grouping val="clustered"/>
        <c:varyColors val="0"/>
        <c:ser>
          <c:idx val="0"/>
          <c:order val="0"/>
          <c:spPr>
            <a:solidFill>
              <a:schemeClr val="accent1"/>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0F96-4A2C-8515-263FCBF88095}"/>
                </c:ext>
              </c:extLst>
            </c:dLbl>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0F96-4A2C-8515-263FCBF88095}"/>
                </c:ext>
              </c:extLst>
            </c:dLbl>
            <c:dLbl>
              <c:idx val="2"/>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0F96-4A2C-8515-263FCBF8809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Sheet3!$B$3:$D$3</c:f>
              <c:numCache>
                <c:formatCode>General</c:formatCode>
                <c:ptCount val="3"/>
                <c:pt idx="0">
                  <c:v>2015</c:v>
                </c:pt>
                <c:pt idx="1">
                  <c:v>2016</c:v>
                </c:pt>
              </c:numCache>
            </c:numRef>
          </c:cat>
          <c:val>
            <c:numRef>
              <c:f>Sheet3!$B$4:$D$4</c:f>
              <c:numCache>
                <c:formatCode>General</c:formatCode>
                <c:ptCount val="3"/>
                <c:pt idx="0">
                  <c:v>1178</c:v>
                </c:pt>
                <c:pt idx="1">
                  <c:v>1149</c:v>
                </c:pt>
                <c:pt idx="2">
                  <c:v>0</c:v>
                </c:pt>
              </c:numCache>
            </c:numRef>
          </c:val>
          <c:extLst>
            <c:ext xmlns:c16="http://schemas.microsoft.com/office/drawing/2014/chart" uri="{C3380CC4-5D6E-409C-BE32-E72D297353CC}">
              <c16:uniqueId val="{00000000-0F96-4A2C-8515-263FCBF88095}"/>
            </c:ext>
          </c:extLst>
        </c:ser>
        <c:dLbls>
          <c:showLegendKey val="0"/>
          <c:showVal val="0"/>
          <c:showCatName val="0"/>
          <c:showSerName val="0"/>
          <c:showPercent val="0"/>
          <c:showBubbleSize val="0"/>
        </c:dLbls>
        <c:gapWidth val="219"/>
        <c:overlap val="-27"/>
        <c:axId val="381620552"/>
        <c:axId val="381620880"/>
      </c:barChart>
      <c:catAx>
        <c:axId val="381620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81620880"/>
        <c:crosses val="autoZero"/>
        <c:auto val="1"/>
        <c:lblAlgn val="ctr"/>
        <c:lblOffset val="100"/>
        <c:noMultiLvlLbl val="0"/>
      </c:catAx>
      <c:valAx>
        <c:axId val="381620880"/>
        <c:scaling>
          <c:orientation val="minMax"/>
        </c:scaling>
        <c:delete val="1"/>
        <c:axPos val="l"/>
        <c:numFmt formatCode="General" sourceLinked="1"/>
        <c:majorTickMark val="none"/>
        <c:minorTickMark val="none"/>
        <c:tickLblPos val="nextTo"/>
        <c:crossAx val="3816205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5.1800051800051802E-2"/>
          <c:w val="0.95704467353951894"/>
          <c:h val="0.83520573185927516"/>
        </c:manualLayout>
      </c:layout>
      <c:barChart>
        <c:barDir val="col"/>
        <c:grouping val="clustered"/>
        <c:varyColors val="0"/>
        <c:dLbls>
          <c:dLblPos val="inEnd"/>
          <c:showLegendKey val="0"/>
          <c:showVal val="1"/>
          <c:showCatName val="0"/>
          <c:showSerName val="0"/>
          <c:showPercent val="0"/>
          <c:showBubbleSize val="0"/>
        </c:dLbls>
        <c:gapWidth val="164"/>
        <c:overlap val="-22"/>
        <c:axId val="55227696"/>
        <c:axId val="55848320"/>
      </c:barChart>
      <c:catAx>
        <c:axId val="55227696"/>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55848320"/>
        <c:crosses val="autoZero"/>
        <c:auto val="1"/>
        <c:lblAlgn val="ctr"/>
        <c:lblOffset val="100"/>
        <c:noMultiLvlLbl val="0"/>
      </c:catAx>
      <c:valAx>
        <c:axId val="55848320"/>
        <c:scaling>
          <c:orientation val="minMax"/>
        </c:scaling>
        <c:delete val="1"/>
        <c:axPos val="l"/>
        <c:numFmt formatCode="General" sourceLinked="1"/>
        <c:majorTickMark val="none"/>
        <c:minorTickMark val="none"/>
        <c:tickLblPos val="nextTo"/>
        <c:crossAx val="552276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914260717410323E-2"/>
          <c:y val="5.0925925925925923E-2"/>
          <c:w val="0.85253018372703415"/>
          <c:h val="0.8416746864975212"/>
        </c:manualLayout>
      </c:layout>
      <c:barChart>
        <c:barDir val="col"/>
        <c:grouping val="clustered"/>
        <c:varyColors val="0"/>
        <c:ser>
          <c:idx val="0"/>
          <c:order val="0"/>
          <c:spPr>
            <a:solidFill>
              <a:schemeClr val="accent1"/>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DE8D-42E4-99F7-3F3D717C27C2}"/>
                </c:ext>
              </c:extLst>
            </c:dLbl>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2-DE8D-42E4-99F7-3F3D717C27C2}"/>
                </c:ext>
              </c:extLst>
            </c:dLbl>
            <c:dLbl>
              <c:idx val="2"/>
              <c:spPr>
                <a:solidFill>
                  <a:schemeClr val="bg1"/>
                </a:solid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0-DE8D-42E4-99F7-3F3D717C27C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Sheet1!$B$2:$D$2</c:f>
              <c:numCache>
                <c:formatCode>General</c:formatCode>
                <c:ptCount val="3"/>
                <c:pt idx="0">
                  <c:v>2015</c:v>
                </c:pt>
                <c:pt idx="1">
                  <c:v>2016</c:v>
                </c:pt>
              </c:numCache>
            </c:numRef>
          </c:cat>
          <c:val>
            <c:numRef>
              <c:f>Sheet1!$B$3:$D$3</c:f>
              <c:numCache>
                <c:formatCode>General</c:formatCode>
                <c:ptCount val="3"/>
                <c:pt idx="0">
                  <c:v>20</c:v>
                </c:pt>
                <c:pt idx="1">
                  <c:v>35</c:v>
                </c:pt>
                <c:pt idx="2">
                  <c:v>0</c:v>
                </c:pt>
              </c:numCache>
            </c:numRef>
          </c:val>
          <c:extLst>
            <c:ext xmlns:c16="http://schemas.microsoft.com/office/drawing/2014/chart" uri="{C3380CC4-5D6E-409C-BE32-E72D297353CC}">
              <c16:uniqueId val="{00000001-DE8D-42E4-99F7-3F3D717C27C2}"/>
            </c:ext>
          </c:extLst>
        </c:ser>
        <c:dLbls>
          <c:showLegendKey val="0"/>
          <c:showVal val="0"/>
          <c:showCatName val="0"/>
          <c:showSerName val="0"/>
          <c:showPercent val="0"/>
          <c:showBubbleSize val="0"/>
        </c:dLbls>
        <c:gapWidth val="219"/>
        <c:overlap val="-27"/>
        <c:axId val="376797432"/>
        <c:axId val="376797760"/>
      </c:barChart>
      <c:catAx>
        <c:axId val="376797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376797760"/>
        <c:crosses val="autoZero"/>
        <c:auto val="1"/>
        <c:lblAlgn val="ctr"/>
        <c:lblOffset val="100"/>
        <c:noMultiLvlLbl val="0"/>
      </c:catAx>
      <c:valAx>
        <c:axId val="376797760"/>
        <c:scaling>
          <c:orientation val="minMax"/>
        </c:scaling>
        <c:delete val="1"/>
        <c:axPos val="l"/>
        <c:numFmt formatCode="General" sourceLinked="1"/>
        <c:majorTickMark val="none"/>
        <c:minorTickMark val="none"/>
        <c:tickLblPos val="nextTo"/>
        <c:crossAx val="3767974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900"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900"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sq-AL"/>
          </a:p>
        </p:txBody>
      </p:sp>
      <p:sp>
        <p:nvSpPr>
          <p:cNvPr id="3" name="Date Placeholder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8A2C4553-DD05-4194-B119-D602F6838A70}" type="datetimeFigureOut">
              <a:rPr lang="sq-AL" smtClean="0"/>
              <a:t>14.5.2017</a:t>
            </a:fld>
            <a:endParaRPr lang="sq-AL"/>
          </a:p>
        </p:txBody>
      </p:sp>
      <p:sp>
        <p:nvSpPr>
          <p:cNvPr id="4" name="Footer Placeholder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sq-AL"/>
          </a:p>
        </p:txBody>
      </p:sp>
      <p:sp>
        <p:nvSpPr>
          <p:cNvPr id="5" name="Slide Number Placeholder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EC9B8931-DD08-4BB2-BE26-EC26D5699FD6}" type="slidenum">
              <a:rPr lang="sq-AL" smtClean="0"/>
              <a:t>‹#›</a:t>
            </a:fld>
            <a:endParaRPr lang="sq-AL"/>
          </a:p>
        </p:txBody>
      </p:sp>
    </p:spTree>
    <p:extLst>
      <p:ext uri="{BB962C8B-B14F-4D97-AF65-F5344CB8AC3E}">
        <p14:creationId xmlns:p14="http://schemas.microsoft.com/office/powerpoint/2010/main" val="20058190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sq-AL"/>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sq-AL"/>
          </a:p>
        </p:txBody>
      </p:sp>
      <p:sp>
        <p:nvSpPr>
          <p:cNvPr id="4" name="Date Placeholder 3"/>
          <p:cNvSpPr>
            <a:spLocks noGrp="1"/>
          </p:cNvSpPr>
          <p:nvPr>
            <p:ph type="dt" sz="half" idx="10"/>
          </p:nvPr>
        </p:nvSpPr>
        <p:spPr/>
        <p:txBody>
          <a:bodyPr/>
          <a:lstStyle/>
          <a:p>
            <a:fld id="{E4ED6E17-70D0-44CA-A057-99BB089F70AA}" type="datetimeFigureOut">
              <a:rPr lang="sq-AL" smtClean="0"/>
              <a:t>14.5.2017</a:t>
            </a:fld>
            <a:endParaRPr lang="sq-AL"/>
          </a:p>
        </p:txBody>
      </p:sp>
      <p:sp>
        <p:nvSpPr>
          <p:cNvPr id="5" name="Footer Placeholder 4"/>
          <p:cNvSpPr>
            <a:spLocks noGrp="1"/>
          </p:cNvSpPr>
          <p:nvPr>
            <p:ph type="ftr" sz="quarter" idx="11"/>
          </p:nvPr>
        </p:nvSpPr>
        <p:spPr/>
        <p:txBody>
          <a:bodyPr/>
          <a:lstStyle/>
          <a:p>
            <a:endParaRPr lang="sq-AL"/>
          </a:p>
        </p:txBody>
      </p:sp>
      <p:sp>
        <p:nvSpPr>
          <p:cNvPr id="6" name="Slide Number Placeholder 5"/>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4044488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q-A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q-AL"/>
          </a:p>
        </p:txBody>
      </p:sp>
      <p:sp>
        <p:nvSpPr>
          <p:cNvPr id="4" name="Date Placeholder 3"/>
          <p:cNvSpPr>
            <a:spLocks noGrp="1"/>
          </p:cNvSpPr>
          <p:nvPr>
            <p:ph type="dt" sz="half" idx="10"/>
          </p:nvPr>
        </p:nvSpPr>
        <p:spPr/>
        <p:txBody>
          <a:bodyPr/>
          <a:lstStyle/>
          <a:p>
            <a:fld id="{E4ED6E17-70D0-44CA-A057-99BB089F70AA}" type="datetimeFigureOut">
              <a:rPr lang="sq-AL" smtClean="0"/>
              <a:t>14.5.2017</a:t>
            </a:fld>
            <a:endParaRPr lang="sq-AL"/>
          </a:p>
        </p:txBody>
      </p:sp>
      <p:sp>
        <p:nvSpPr>
          <p:cNvPr id="5" name="Footer Placeholder 4"/>
          <p:cNvSpPr>
            <a:spLocks noGrp="1"/>
          </p:cNvSpPr>
          <p:nvPr>
            <p:ph type="ftr" sz="quarter" idx="11"/>
          </p:nvPr>
        </p:nvSpPr>
        <p:spPr/>
        <p:txBody>
          <a:bodyPr/>
          <a:lstStyle/>
          <a:p>
            <a:endParaRPr lang="sq-AL"/>
          </a:p>
        </p:txBody>
      </p:sp>
      <p:sp>
        <p:nvSpPr>
          <p:cNvPr id="6" name="Slide Number Placeholder 5"/>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1983789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sq-AL"/>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q-AL"/>
          </a:p>
        </p:txBody>
      </p:sp>
      <p:sp>
        <p:nvSpPr>
          <p:cNvPr id="4" name="Date Placeholder 3"/>
          <p:cNvSpPr>
            <a:spLocks noGrp="1"/>
          </p:cNvSpPr>
          <p:nvPr>
            <p:ph type="dt" sz="half" idx="10"/>
          </p:nvPr>
        </p:nvSpPr>
        <p:spPr/>
        <p:txBody>
          <a:bodyPr/>
          <a:lstStyle/>
          <a:p>
            <a:fld id="{E4ED6E17-70D0-44CA-A057-99BB089F70AA}" type="datetimeFigureOut">
              <a:rPr lang="sq-AL" smtClean="0"/>
              <a:t>14.5.2017</a:t>
            </a:fld>
            <a:endParaRPr lang="sq-AL"/>
          </a:p>
        </p:txBody>
      </p:sp>
      <p:sp>
        <p:nvSpPr>
          <p:cNvPr id="5" name="Footer Placeholder 4"/>
          <p:cNvSpPr>
            <a:spLocks noGrp="1"/>
          </p:cNvSpPr>
          <p:nvPr>
            <p:ph type="ftr" sz="quarter" idx="11"/>
          </p:nvPr>
        </p:nvSpPr>
        <p:spPr/>
        <p:txBody>
          <a:bodyPr/>
          <a:lstStyle/>
          <a:p>
            <a:endParaRPr lang="sq-AL"/>
          </a:p>
        </p:txBody>
      </p:sp>
      <p:sp>
        <p:nvSpPr>
          <p:cNvPr id="6" name="Slide Number Placeholder 5"/>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580671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q-A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q-AL"/>
          </a:p>
        </p:txBody>
      </p:sp>
      <p:sp>
        <p:nvSpPr>
          <p:cNvPr id="4" name="Date Placeholder 3"/>
          <p:cNvSpPr>
            <a:spLocks noGrp="1"/>
          </p:cNvSpPr>
          <p:nvPr>
            <p:ph type="dt" sz="half" idx="10"/>
          </p:nvPr>
        </p:nvSpPr>
        <p:spPr/>
        <p:txBody>
          <a:bodyPr/>
          <a:lstStyle/>
          <a:p>
            <a:fld id="{E4ED6E17-70D0-44CA-A057-99BB089F70AA}" type="datetimeFigureOut">
              <a:rPr lang="sq-AL" smtClean="0"/>
              <a:t>14.5.2017</a:t>
            </a:fld>
            <a:endParaRPr lang="sq-AL"/>
          </a:p>
        </p:txBody>
      </p:sp>
      <p:sp>
        <p:nvSpPr>
          <p:cNvPr id="5" name="Footer Placeholder 4"/>
          <p:cNvSpPr>
            <a:spLocks noGrp="1"/>
          </p:cNvSpPr>
          <p:nvPr>
            <p:ph type="ftr" sz="quarter" idx="11"/>
          </p:nvPr>
        </p:nvSpPr>
        <p:spPr/>
        <p:txBody>
          <a:bodyPr/>
          <a:lstStyle/>
          <a:p>
            <a:endParaRPr lang="sq-AL"/>
          </a:p>
        </p:txBody>
      </p:sp>
      <p:sp>
        <p:nvSpPr>
          <p:cNvPr id="6" name="Slide Number Placeholder 5"/>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3901579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sq-AL"/>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ED6E17-70D0-44CA-A057-99BB089F70AA}" type="datetimeFigureOut">
              <a:rPr lang="sq-AL" smtClean="0"/>
              <a:t>14.5.2017</a:t>
            </a:fld>
            <a:endParaRPr lang="sq-AL"/>
          </a:p>
        </p:txBody>
      </p:sp>
      <p:sp>
        <p:nvSpPr>
          <p:cNvPr id="5" name="Footer Placeholder 4"/>
          <p:cNvSpPr>
            <a:spLocks noGrp="1"/>
          </p:cNvSpPr>
          <p:nvPr>
            <p:ph type="ftr" sz="quarter" idx="11"/>
          </p:nvPr>
        </p:nvSpPr>
        <p:spPr/>
        <p:txBody>
          <a:bodyPr/>
          <a:lstStyle/>
          <a:p>
            <a:endParaRPr lang="sq-AL"/>
          </a:p>
        </p:txBody>
      </p:sp>
      <p:sp>
        <p:nvSpPr>
          <p:cNvPr id="6" name="Slide Number Placeholder 5"/>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3945644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q-AL"/>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q-AL"/>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q-AL"/>
          </a:p>
        </p:txBody>
      </p:sp>
      <p:sp>
        <p:nvSpPr>
          <p:cNvPr id="5" name="Date Placeholder 4"/>
          <p:cNvSpPr>
            <a:spLocks noGrp="1"/>
          </p:cNvSpPr>
          <p:nvPr>
            <p:ph type="dt" sz="half" idx="10"/>
          </p:nvPr>
        </p:nvSpPr>
        <p:spPr/>
        <p:txBody>
          <a:bodyPr/>
          <a:lstStyle/>
          <a:p>
            <a:fld id="{E4ED6E17-70D0-44CA-A057-99BB089F70AA}" type="datetimeFigureOut">
              <a:rPr lang="sq-AL" smtClean="0"/>
              <a:t>14.5.2017</a:t>
            </a:fld>
            <a:endParaRPr lang="sq-AL"/>
          </a:p>
        </p:txBody>
      </p:sp>
      <p:sp>
        <p:nvSpPr>
          <p:cNvPr id="6" name="Footer Placeholder 5"/>
          <p:cNvSpPr>
            <a:spLocks noGrp="1"/>
          </p:cNvSpPr>
          <p:nvPr>
            <p:ph type="ftr" sz="quarter" idx="11"/>
          </p:nvPr>
        </p:nvSpPr>
        <p:spPr/>
        <p:txBody>
          <a:bodyPr/>
          <a:lstStyle/>
          <a:p>
            <a:endParaRPr lang="sq-AL"/>
          </a:p>
        </p:txBody>
      </p:sp>
      <p:sp>
        <p:nvSpPr>
          <p:cNvPr id="7" name="Slide Number Placeholder 6"/>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227127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sq-AL"/>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q-AL"/>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q-AL"/>
          </a:p>
        </p:txBody>
      </p:sp>
      <p:sp>
        <p:nvSpPr>
          <p:cNvPr id="7" name="Date Placeholder 6"/>
          <p:cNvSpPr>
            <a:spLocks noGrp="1"/>
          </p:cNvSpPr>
          <p:nvPr>
            <p:ph type="dt" sz="half" idx="10"/>
          </p:nvPr>
        </p:nvSpPr>
        <p:spPr/>
        <p:txBody>
          <a:bodyPr/>
          <a:lstStyle/>
          <a:p>
            <a:fld id="{E4ED6E17-70D0-44CA-A057-99BB089F70AA}" type="datetimeFigureOut">
              <a:rPr lang="sq-AL" smtClean="0"/>
              <a:t>14.5.2017</a:t>
            </a:fld>
            <a:endParaRPr lang="sq-AL"/>
          </a:p>
        </p:txBody>
      </p:sp>
      <p:sp>
        <p:nvSpPr>
          <p:cNvPr id="8" name="Footer Placeholder 7"/>
          <p:cNvSpPr>
            <a:spLocks noGrp="1"/>
          </p:cNvSpPr>
          <p:nvPr>
            <p:ph type="ftr" sz="quarter" idx="11"/>
          </p:nvPr>
        </p:nvSpPr>
        <p:spPr/>
        <p:txBody>
          <a:bodyPr/>
          <a:lstStyle/>
          <a:p>
            <a:endParaRPr lang="sq-AL"/>
          </a:p>
        </p:txBody>
      </p:sp>
      <p:sp>
        <p:nvSpPr>
          <p:cNvPr id="9" name="Slide Number Placeholder 8"/>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4195500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q-AL"/>
          </a:p>
        </p:txBody>
      </p:sp>
      <p:sp>
        <p:nvSpPr>
          <p:cNvPr id="3" name="Date Placeholder 2"/>
          <p:cNvSpPr>
            <a:spLocks noGrp="1"/>
          </p:cNvSpPr>
          <p:nvPr>
            <p:ph type="dt" sz="half" idx="10"/>
          </p:nvPr>
        </p:nvSpPr>
        <p:spPr/>
        <p:txBody>
          <a:bodyPr/>
          <a:lstStyle/>
          <a:p>
            <a:fld id="{E4ED6E17-70D0-44CA-A057-99BB089F70AA}" type="datetimeFigureOut">
              <a:rPr lang="sq-AL" smtClean="0"/>
              <a:t>14.5.2017</a:t>
            </a:fld>
            <a:endParaRPr lang="sq-AL"/>
          </a:p>
        </p:txBody>
      </p:sp>
      <p:sp>
        <p:nvSpPr>
          <p:cNvPr id="4" name="Footer Placeholder 3"/>
          <p:cNvSpPr>
            <a:spLocks noGrp="1"/>
          </p:cNvSpPr>
          <p:nvPr>
            <p:ph type="ftr" sz="quarter" idx="11"/>
          </p:nvPr>
        </p:nvSpPr>
        <p:spPr/>
        <p:txBody>
          <a:bodyPr/>
          <a:lstStyle/>
          <a:p>
            <a:endParaRPr lang="sq-AL"/>
          </a:p>
        </p:txBody>
      </p:sp>
      <p:sp>
        <p:nvSpPr>
          <p:cNvPr id="5" name="Slide Number Placeholder 4"/>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2079767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ED6E17-70D0-44CA-A057-99BB089F70AA}" type="datetimeFigureOut">
              <a:rPr lang="sq-AL" smtClean="0"/>
              <a:t>14.5.2017</a:t>
            </a:fld>
            <a:endParaRPr lang="sq-AL"/>
          </a:p>
        </p:txBody>
      </p:sp>
      <p:sp>
        <p:nvSpPr>
          <p:cNvPr id="3" name="Footer Placeholder 2"/>
          <p:cNvSpPr>
            <a:spLocks noGrp="1"/>
          </p:cNvSpPr>
          <p:nvPr>
            <p:ph type="ftr" sz="quarter" idx="11"/>
          </p:nvPr>
        </p:nvSpPr>
        <p:spPr/>
        <p:txBody>
          <a:bodyPr/>
          <a:lstStyle/>
          <a:p>
            <a:endParaRPr lang="sq-AL"/>
          </a:p>
        </p:txBody>
      </p:sp>
      <p:sp>
        <p:nvSpPr>
          <p:cNvPr id="4" name="Slide Number Placeholder 3"/>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1106008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sq-AL"/>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q-A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ED6E17-70D0-44CA-A057-99BB089F70AA}" type="datetimeFigureOut">
              <a:rPr lang="sq-AL" smtClean="0"/>
              <a:t>14.5.2017</a:t>
            </a:fld>
            <a:endParaRPr lang="sq-AL"/>
          </a:p>
        </p:txBody>
      </p:sp>
      <p:sp>
        <p:nvSpPr>
          <p:cNvPr id="6" name="Footer Placeholder 5"/>
          <p:cNvSpPr>
            <a:spLocks noGrp="1"/>
          </p:cNvSpPr>
          <p:nvPr>
            <p:ph type="ftr" sz="quarter" idx="11"/>
          </p:nvPr>
        </p:nvSpPr>
        <p:spPr/>
        <p:txBody>
          <a:bodyPr/>
          <a:lstStyle/>
          <a:p>
            <a:endParaRPr lang="sq-AL"/>
          </a:p>
        </p:txBody>
      </p:sp>
      <p:sp>
        <p:nvSpPr>
          <p:cNvPr id="7" name="Slide Number Placeholder 6"/>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1177413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sq-AL"/>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q-A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ED6E17-70D0-44CA-A057-99BB089F70AA}" type="datetimeFigureOut">
              <a:rPr lang="sq-AL" smtClean="0"/>
              <a:t>14.5.2017</a:t>
            </a:fld>
            <a:endParaRPr lang="sq-AL"/>
          </a:p>
        </p:txBody>
      </p:sp>
      <p:sp>
        <p:nvSpPr>
          <p:cNvPr id="6" name="Footer Placeholder 5"/>
          <p:cNvSpPr>
            <a:spLocks noGrp="1"/>
          </p:cNvSpPr>
          <p:nvPr>
            <p:ph type="ftr" sz="quarter" idx="11"/>
          </p:nvPr>
        </p:nvSpPr>
        <p:spPr/>
        <p:txBody>
          <a:bodyPr/>
          <a:lstStyle/>
          <a:p>
            <a:endParaRPr lang="sq-AL"/>
          </a:p>
        </p:txBody>
      </p:sp>
      <p:sp>
        <p:nvSpPr>
          <p:cNvPr id="7" name="Slide Number Placeholder 6"/>
          <p:cNvSpPr>
            <a:spLocks noGrp="1"/>
          </p:cNvSpPr>
          <p:nvPr>
            <p:ph type="sldNum" sz="quarter" idx="12"/>
          </p:nvPr>
        </p:nvSpPr>
        <p:spPr/>
        <p:txBody>
          <a:bodyPr/>
          <a:lstStyle/>
          <a:p>
            <a:fld id="{3D8BC7AB-8040-47A7-B9DB-7D1FCA7C4C6C}" type="slidenum">
              <a:rPr lang="sq-AL" smtClean="0"/>
              <a:t>‹#›</a:t>
            </a:fld>
            <a:endParaRPr lang="sq-AL"/>
          </a:p>
        </p:txBody>
      </p:sp>
    </p:spTree>
    <p:extLst>
      <p:ext uri="{BB962C8B-B14F-4D97-AF65-F5344CB8AC3E}">
        <p14:creationId xmlns:p14="http://schemas.microsoft.com/office/powerpoint/2010/main" val="3388607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40390"/>
            <a:ext cx="10515600" cy="888398"/>
          </a:xfrm>
          <a:prstGeom prst="rect">
            <a:avLst/>
          </a:prstGeom>
        </p:spPr>
        <p:txBody>
          <a:bodyPr vert="horz" lIns="91440" tIns="45720" rIns="91440" bIns="45720" rtlCol="0" anchor="ctr">
            <a:normAutofit/>
          </a:bodyPr>
          <a:lstStyle/>
          <a:p>
            <a:r>
              <a:rPr lang="en-US" dirty="0" smtClean="0"/>
              <a:t>Click to edit Master title style</a:t>
            </a:r>
            <a:endParaRPr lang="sq-AL" dirty="0"/>
          </a:p>
        </p:txBody>
      </p:sp>
      <p:sp>
        <p:nvSpPr>
          <p:cNvPr id="3" name="Text Placeholder 2"/>
          <p:cNvSpPr>
            <a:spLocks noGrp="1"/>
          </p:cNvSpPr>
          <p:nvPr>
            <p:ph type="body" idx="1"/>
          </p:nvPr>
        </p:nvSpPr>
        <p:spPr>
          <a:xfrm>
            <a:off x="838200" y="18764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q-AL"/>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ED6E17-70D0-44CA-A057-99BB089F70AA}" type="datetimeFigureOut">
              <a:rPr lang="sq-AL" smtClean="0"/>
              <a:t>14.5.2017</a:t>
            </a:fld>
            <a:endParaRPr lang="sq-A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q-A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8BC7AB-8040-47A7-B9DB-7D1FCA7C4C6C}" type="slidenum">
              <a:rPr lang="sq-AL" smtClean="0"/>
              <a:t>‹#›</a:t>
            </a:fld>
            <a:endParaRPr lang="sq-AL"/>
          </a:p>
        </p:txBody>
      </p:sp>
      <p:sp>
        <p:nvSpPr>
          <p:cNvPr id="7" name="Rectangle 6"/>
          <p:cNvSpPr/>
          <p:nvPr userDrawn="1"/>
        </p:nvSpPr>
        <p:spPr>
          <a:xfrm>
            <a:off x="0" y="-1"/>
            <a:ext cx="12192000" cy="802291"/>
          </a:xfrm>
          <a:prstGeom prst="rect">
            <a:avLst/>
          </a:prstGeom>
          <a:solidFill>
            <a:srgbClr val="183883"/>
          </a:solidFill>
        </p:spPr>
        <p:style>
          <a:lnRef idx="1">
            <a:schemeClr val="accent5"/>
          </a:lnRef>
          <a:fillRef idx="3">
            <a:schemeClr val="accent5"/>
          </a:fillRef>
          <a:effectRef idx="2">
            <a:schemeClr val="accent5"/>
          </a:effectRef>
          <a:fontRef idx="minor">
            <a:schemeClr val="lt1"/>
          </a:fontRef>
        </p:style>
        <p:txBody>
          <a:bodyPr rtlCol="0" anchor="ctr"/>
          <a:lstStyle/>
          <a:p>
            <a:r>
              <a:rPr lang="en-US" sz="1400" dirty="0" smtClean="0"/>
              <a:t>                 Ministry of Internal Affairs</a:t>
            </a:r>
          </a:p>
          <a:p>
            <a:r>
              <a:rPr lang="en-US" sz="1400" dirty="0" smtClean="0"/>
              <a:t>                 Government of the Republic of Kosovo</a:t>
            </a:r>
            <a:endParaRPr lang="sq-AL" sz="1400" dirty="0"/>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724395" cy="802291"/>
          </a:xfrm>
          <a:prstGeom prst="rect">
            <a:avLst/>
          </a:prstGeom>
          <a:effectLst>
            <a:innerShdw blurRad="63500" dist="50800" dir="18900000">
              <a:prstClr val="black">
                <a:alpha val="50000"/>
              </a:prstClr>
            </a:innerShdw>
          </a:effectLst>
        </p:spPr>
      </p:pic>
    </p:spTree>
    <p:extLst>
      <p:ext uri="{BB962C8B-B14F-4D97-AF65-F5344CB8AC3E}">
        <p14:creationId xmlns:p14="http://schemas.microsoft.com/office/powerpoint/2010/main" val="1267497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q-A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1100" y="2262569"/>
            <a:ext cx="9486900" cy="2387600"/>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sz="4400" dirty="0" smtClean="0"/>
              <a:t>Kosovo SALW </a:t>
            </a:r>
            <a:r>
              <a:rPr lang="en-US" sz="4400" dirty="0"/>
              <a:t>Control and Collection Strategy</a:t>
            </a:r>
            <a:br>
              <a:rPr lang="en-US" sz="4400" dirty="0"/>
            </a:br>
            <a:r>
              <a:rPr lang="en-US" sz="4400" dirty="0"/>
              <a:t>Progress and Challenges</a:t>
            </a:r>
            <a:r>
              <a:rPr lang="en-US" dirty="0"/>
              <a:t/>
            </a:r>
            <a:br>
              <a:rPr lang="en-US" dirty="0"/>
            </a:br>
            <a:r>
              <a:rPr lang="en-US" dirty="0"/>
              <a:t/>
            </a:r>
            <a:br>
              <a:rPr lang="en-US" dirty="0"/>
            </a:br>
            <a:endParaRPr lang="sq-AL" sz="2400" dirty="0"/>
          </a:p>
        </p:txBody>
      </p:sp>
      <p:sp>
        <p:nvSpPr>
          <p:cNvPr id="3" name="Subtitle 2"/>
          <p:cNvSpPr>
            <a:spLocks noGrp="1"/>
          </p:cNvSpPr>
          <p:nvPr>
            <p:ph type="subTitle" idx="1"/>
          </p:nvPr>
        </p:nvSpPr>
        <p:spPr>
          <a:xfrm>
            <a:off x="1524000" y="4469988"/>
            <a:ext cx="9144000" cy="1655762"/>
          </a:xfrm>
        </p:spPr>
        <p:txBody>
          <a:bodyPr>
            <a:normAutofit/>
          </a:bodyPr>
          <a:lstStyle/>
          <a:p>
            <a:r>
              <a:rPr lang="en-US" b="1" dirty="0" smtClean="0"/>
              <a:t>Dardan Kocani</a:t>
            </a:r>
          </a:p>
          <a:p>
            <a:r>
              <a:rPr lang="en-US" dirty="0" smtClean="0"/>
              <a:t>Acting Director</a:t>
            </a:r>
          </a:p>
          <a:p>
            <a:r>
              <a:rPr lang="en-US" sz="2000" dirty="0" smtClean="0"/>
              <a:t>Department for European Integration and Policy Coordination</a:t>
            </a:r>
          </a:p>
          <a:p>
            <a:endParaRPr lang="sq-AL" dirty="0"/>
          </a:p>
        </p:txBody>
      </p:sp>
      <p:sp>
        <p:nvSpPr>
          <p:cNvPr id="4" name="Rectangle 3"/>
          <p:cNvSpPr/>
          <p:nvPr/>
        </p:nvSpPr>
        <p:spPr>
          <a:xfrm>
            <a:off x="0" y="6264875"/>
            <a:ext cx="12192000" cy="584775"/>
          </a:xfrm>
          <a:prstGeom prst="rect">
            <a:avLst/>
          </a:prstGeom>
        </p:spPr>
        <p:txBody>
          <a:bodyPr wrap="square">
            <a:spAutoFit/>
          </a:bodyPr>
          <a:lstStyle/>
          <a:p>
            <a:pPr algn="ctr"/>
            <a:r>
              <a:rPr lang="en-US" sz="1600" dirty="0"/>
              <a:t>7</a:t>
            </a:r>
            <a:r>
              <a:rPr lang="en-US" sz="1600" baseline="30000" dirty="0"/>
              <a:t>th</a:t>
            </a:r>
            <a:r>
              <a:rPr lang="en-US" sz="1600" dirty="0"/>
              <a:t> </a:t>
            </a:r>
            <a:r>
              <a:rPr lang="en-US" sz="1600" dirty="0" smtClean="0"/>
              <a:t>Regional Meeting of SALW Commissions</a:t>
            </a:r>
            <a:r>
              <a:rPr lang="en-US" sz="1600" dirty="0"/>
              <a:t/>
            </a:r>
            <a:br>
              <a:rPr lang="en-US" sz="1600" dirty="0"/>
            </a:br>
            <a:r>
              <a:rPr lang="en-US" sz="1600" dirty="0"/>
              <a:t>15-16 May </a:t>
            </a:r>
            <a:r>
              <a:rPr lang="en-US" sz="1600" dirty="0" smtClean="0"/>
              <a:t>2017, </a:t>
            </a:r>
            <a:r>
              <a:rPr lang="en-US" sz="1600" dirty="0" err="1" smtClean="0"/>
              <a:t>Jahorina</a:t>
            </a:r>
            <a:r>
              <a:rPr lang="en-US" sz="1600" dirty="0" smtClean="0"/>
              <a:t> </a:t>
            </a:r>
            <a:endParaRPr lang="en-US" sz="1600" dirty="0"/>
          </a:p>
        </p:txBody>
      </p:sp>
    </p:spTree>
    <p:extLst>
      <p:ext uri="{BB962C8B-B14F-4D97-AF65-F5344CB8AC3E}">
        <p14:creationId xmlns:p14="http://schemas.microsoft.com/office/powerpoint/2010/main" val="521343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5358"/>
            <a:ext cx="10515600" cy="888398"/>
          </a:xfrm>
        </p:spPr>
        <p:txBody>
          <a:bodyPr>
            <a:normAutofit fontScale="90000"/>
          </a:bodyPr>
          <a:lstStyle/>
          <a:p>
            <a:r>
              <a:rPr lang="en-US" dirty="0"/>
              <a:t>Small Arms, Light Weapons and Explosive Control Strategy and Action Plan 2017 – 2021</a:t>
            </a:r>
          </a:p>
        </p:txBody>
      </p:sp>
      <p:sp>
        <p:nvSpPr>
          <p:cNvPr id="3" name="Content Placeholder 2"/>
          <p:cNvSpPr>
            <a:spLocks noGrp="1"/>
          </p:cNvSpPr>
          <p:nvPr>
            <p:ph idx="1"/>
          </p:nvPr>
        </p:nvSpPr>
        <p:spPr>
          <a:xfrm>
            <a:off x="838200" y="2308225"/>
            <a:ext cx="10515600" cy="4351338"/>
          </a:xfrm>
        </p:spPr>
        <p:txBody>
          <a:bodyPr/>
          <a:lstStyle/>
          <a:p>
            <a:r>
              <a:rPr lang="en-GB" dirty="0" smtClean="0"/>
              <a:t>Part of the National Plan for the Implementation of Stabilisation and Association Agreement</a:t>
            </a:r>
          </a:p>
          <a:p>
            <a:r>
              <a:rPr lang="en-GB" dirty="0" smtClean="0"/>
              <a:t>Linked with other Strategies: Community Safety, IBM, ILP, etc.</a:t>
            </a:r>
          </a:p>
          <a:p>
            <a:r>
              <a:rPr lang="en-GB" dirty="0" smtClean="0"/>
              <a:t>Full </a:t>
            </a:r>
            <a:r>
              <a:rPr lang="en-GB" dirty="0"/>
              <a:t>control over small arms and light weapons and explosives, based on internal needs, and EU, UN and OSCE </a:t>
            </a:r>
            <a:r>
              <a:rPr lang="en-GB" dirty="0" smtClean="0"/>
              <a:t>standards</a:t>
            </a:r>
          </a:p>
          <a:p>
            <a:r>
              <a:rPr lang="en-US" dirty="0" smtClean="0"/>
              <a:t>Based </a:t>
            </a:r>
            <a:r>
              <a:rPr lang="en-US" dirty="0"/>
              <a:t>on the requirements of European Union that derive from “EU action plan against illicit trafficking in and use of firearms and explosives</a:t>
            </a:r>
            <a:r>
              <a:rPr lang="en-US" dirty="0" smtClean="0"/>
              <a:t>” </a:t>
            </a:r>
            <a:r>
              <a:rPr lang="en-US" dirty="0"/>
              <a:t>and Council Decision </a:t>
            </a:r>
            <a:r>
              <a:rPr lang="en-US" dirty="0" smtClean="0"/>
              <a:t>2013/730/CFSP</a:t>
            </a:r>
          </a:p>
          <a:p>
            <a:endParaRPr lang="en-US" dirty="0"/>
          </a:p>
        </p:txBody>
      </p:sp>
    </p:spTree>
    <p:extLst>
      <p:ext uri="{BB962C8B-B14F-4D97-AF65-F5344CB8AC3E}">
        <p14:creationId xmlns:p14="http://schemas.microsoft.com/office/powerpoint/2010/main" val="35394326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39450"/>
            <a:ext cx="10515600" cy="888398"/>
          </a:xfrm>
        </p:spPr>
        <p:txBody>
          <a:bodyPr>
            <a:normAutofit fontScale="90000"/>
          </a:bodyPr>
          <a:lstStyle/>
          <a:p>
            <a:r>
              <a:rPr lang="en-US" dirty="0" smtClean="0"/>
              <a:t>Strategic Objectives of SALW and Explosive Control Strategy and Action Plan 2017 – 2021</a:t>
            </a:r>
            <a:endParaRPr lang="en-US" dirty="0"/>
          </a:p>
        </p:txBody>
      </p:sp>
      <p:sp>
        <p:nvSpPr>
          <p:cNvPr id="3" name="Content Placeholder 2"/>
          <p:cNvSpPr>
            <a:spLocks noGrp="1"/>
          </p:cNvSpPr>
          <p:nvPr>
            <p:ph idx="1"/>
          </p:nvPr>
        </p:nvSpPr>
        <p:spPr>
          <a:xfrm>
            <a:off x="838200" y="2086737"/>
            <a:ext cx="10515600" cy="4351338"/>
          </a:xfrm>
        </p:spPr>
        <p:txBody>
          <a:bodyPr>
            <a:normAutofit/>
          </a:bodyPr>
          <a:lstStyle/>
          <a:p>
            <a:pPr marL="514350" lvl="0" indent="-514350">
              <a:buFont typeface="+mj-lt"/>
              <a:buAutoNum type="arabicPeriod"/>
            </a:pPr>
            <a:r>
              <a:rPr lang="sq-AL" dirty="0" err="1" smtClean="0"/>
              <a:t>Further</a:t>
            </a:r>
            <a:r>
              <a:rPr lang="sq-AL" dirty="0" smtClean="0"/>
              <a:t> </a:t>
            </a:r>
            <a:r>
              <a:rPr lang="sq-AL" dirty="0" err="1"/>
              <a:t>legislation</a:t>
            </a:r>
            <a:r>
              <a:rPr lang="sq-AL" dirty="0"/>
              <a:t> </a:t>
            </a:r>
            <a:r>
              <a:rPr lang="sq-AL" dirty="0" err="1"/>
              <a:t>and</a:t>
            </a:r>
            <a:r>
              <a:rPr lang="sq-AL" dirty="0"/>
              <a:t> </a:t>
            </a:r>
            <a:r>
              <a:rPr lang="sq-AL" dirty="0" err="1"/>
              <a:t>policy</a:t>
            </a:r>
            <a:r>
              <a:rPr lang="sq-AL" dirty="0"/>
              <a:t> </a:t>
            </a:r>
            <a:r>
              <a:rPr lang="sq-AL" dirty="0" err="1" smtClean="0"/>
              <a:t>development</a:t>
            </a:r>
            <a:endParaRPr lang="en-US" dirty="0"/>
          </a:p>
          <a:p>
            <a:pPr marL="514350" lvl="0" indent="-514350">
              <a:buFont typeface="+mj-lt"/>
              <a:buAutoNum type="arabicPeriod"/>
            </a:pPr>
            <a:r>
              <a:rPr lang="sq-AL" dirty="0" err="1" smtClean="0"/>
              <a:t>Comprehensive</a:t>
            </a:r>
            <a:r>
              <a:rPr lang="sq-AL" dirty="0" smtClean="0"/>
              <a:t> </a:t>
            </a:r>
            <a:r>
              <a:rPr lang="sq-AL" dirty="0" err="1"/>
              <a:t>approach</a:t>
            </a:r>
            <a:r>
              <a:rPr lang="sq-AL" dirty="0"/>
              <a:t> in </a:t>
            </a:r>
            <a:r>
              <a:rPr lang="sq-AL" dirty="0" err="1"/>
              <a:t>reduction</a:t>
            </a:r>
            <a:r>
              <a:rPr lang="sq-AL" dirty="0"/>
              <a:t> </a:t>
            </a:r>
            <a:r>
              <a:rPr lang="sq-AL" dirty="0" err="1"/>
              <a:t>of</a:t>
            </a:r>
            <a:r>
              <a:rPr lang="sq-AL" dirty="0"/>
              <a:t> </a:t>
            </a:r>
            <a:r>
              <a:rPr lang="sq-AL" dirty="0" err="1"/>
              <a:t>risks</a:t>
            </a:r>
            <a:r>
              <a:rPr lang="sq-AL" dirty="0"/>
              <a:t> </a:t>
            </a:r>
            <a:r>
              <a:rPr lang="sq-AL" dirty="0" err="1"/>
              <a:t>from</a:t>
            </a:r>
            <a:r>
              <a:rPr lang="sq-AL" dirty="0"/>
              <a:t> </a:t>
            </a:r>
            <a:r>
              <a:rPr lang="sq-AL" dirty="0" err="1"/>
              <a:t>weapons</a:t>
            </a:r>
            <a:r>
              <a:rPr lang="sq-AL" dirty="0"/>
              <a:t> </a:t>
            </a:r>
            <a:r>
              <a:rPr lang="sq-AL" dirty="0" err="1"/>
              <a:t>and</a:t>
            </a:r>
            <a:r>
              <a:rPr lang="sq-AL" dirty="0"/>
              <a:t> </a:t>
            </a:r>
            <a:r>
              <a:rPr lang="sq-AL" dirty="0" err="1"/>
              <a:t>explosives</a:t>
            </a:r>
            <a:r>
              <a:rPr lang="sq-AL" dirty="0"/>
              <a:t> </a:t>
            </a:r>
            <a:r>
              <a:rPr lang="sq-AL" dirty="0" err="1"/>
              <a:t>posing</a:t>
            </a:r>
            <a:r>
              <a:rPr lang="sq-AL" dirty="0"/>
              <a:t> </a:t>
            </a:r>
            <a:r>
              <a:rPr lang="sq-AL" dirty="0" err="1"/>
              <a:t>threats</a:t>
            </a:r>
            <a:r>
              <a:rPr lang="sq-AL" dirty="0"/>
              <a:t> to the </a:t>
            </a:r>
            <a:r>
              <a:rPr lang="sq-AL" dirty="0" err="1"/>
              <a:t>public</a:t>
            </a:r>
            <a:r>
              <a:rPr lang="sq-AL" dirty="0"/>
              <a:t> </a:t>
            </a:r>
            <a:r>
              <a:rPr lang="sq-AL" dirty="0" err="1"/>
              <a:t>order</a:t>
            </a:r>
            <a:r>
              <a:rPr lang="sq-AL" dirty="0"/>
              <a:t> </a:t>
            </a:r>
            <a:r>
              <a:rPr lang="sq-AL" dirty="0" err="1"/>
              <a:t>and</a:t>
            </a:r>
            <a:r>
              <a:rPr lang="sq-AL" dirty="0"/>
              <a:t> </a:t>
            </a:r>
            <a:r>
              <a:rPr lang="sq-AL" dirty="0" err="1" smtClean="0"/>
              <a:t>security</a:t>
            </a:r>
            <a:endParaRPr lang="en-US" dirty="0"/>
          </a:p>
          <a:p>
            <a:pPr marL="514350" lvl="0" indent="-514350">
              <a:buFont typeface="+mj-lt"/>
              <a:buAutoNum type="arabicPeriod"/>
            </a:pPr>
            <a:r>
              <a:rPr lang="sq-AL" dirty="0" err="1" smtClean="0"/>
              <a:t>Further</a:t>
            </a:r>
            <a:r>
              <a:rPr lang="sq-AL" dirty="0" smtClean="0"/>
              <a:t> </a:t>
            </a:r>
            <a:r>
              <a:rPr lang="sq-AL" dirty="0" err="1"/>
              <a:t>development</a:t>
            </a:r>
            <a:r>
              <a:rPr lang="sq-AL" dirty="0"/>
              <a:t> </a:t>
            </a:r>
            <a:r>
              <a:rPr lang="sq-AL" dirty="0" err="1"/>
              <a:t>of</a:t>
            </a:r>
            <a:r>
              <a:rPr lang="sq-AL" dirty="0"/>
              <a:t> </a:t>
            </a:r>
            <a:r>
              <a:rPr lang="sq-AL" dirty="0" err="1"/>
              <a:t>institutional</a:t>
            </a:r>
            <a:r>
              <a:rPr lang="sq-AL" dirty="0"/>
              <a:t> </a:t>
            </a:r>
            <a:r>
              <a:rPr lang="sq-AL" dirty="0" err="1"/>
              <a:t>and</a:t>
            </a:r>
            <a:r>
              <a:rPr lang="sq-AL" dirty="0"/>
              <a:t> </a:t>
            </a:r>
            <a:r>
              <a:rPr lang="sq-AL" dirty="0" err="1"/>
              <a:t>investigative</a:t>
            </a:r>
            <a:r>
              <a:rPr lang="sq-AL" dirty="0"/>
              <a:t> </a:t>
            </a:r>
            <a:r>
              <a:rPr lang="sq-AL" dirty="0" err="1" smtClean="0"/>
              <a:t>capacities</a:t>
            </a:r>
            <a:endParaRPr lang="en-US" dirty="0"/>
          </a:p>
          <a:p>
            <a:pPr marL="514350" lvl="0" indent="-514350">
              <a:buFont typeface="+mj-lt"/>
              <a:buAutoNum type="arabicPeriod"/>
            </a:pPr>
            <a:r>
              <a:rPr lang="sq-AL" dirty="0" err="1" smtClean="0"/>
              <a:t>Inter-institutional</a:t>
            </a:r>
            <a:r>
              <a:rPr lang="sq-AL" dirty="0" smtClean="0"/>
              <a:t> </a:t>
            </a:r>
            <a:r>
              <a:rPr lang="sq-AL" dirty="0" err="1"/>
              <a:t>coordination</a:t>
            </a:r>
            <a:r>
              <a:rPr lang="sq-AL" dirty="0"/>
              <a:t> </a:t>
            </a:r>
            <a:r>
              <a:rPr lang="sq-AL" dirty="0" err="1"/>
              <a:t>and</a:t>
            </a:r>
            <a:r>
              <a:rPr lang="sq-AL" dirty="0"/>
              <a:t> </a:t>
            </a:r>
            <a:r>
              <a:rPr lang="sq-AL" dirty="0" err="1"/>
              <a:t>further</a:t>
            </a:r>
            <a:r>
              <a:rPr lang="sq-AL" dirty="0"/>
              <a:t> </a:t>
            </a:r>
            <a:r>
              <a:rPr lang="sq-AL" dirty="0" err="1"/>
              <a:t>enhancement</a:t>
            </a:r>
            <a:r>
              <a:rPr lang="sq-AL" dirty="0"/>
              <a:t> </a:t>
            </a:r>
            <a:r>
              <a:rPr lang="sq-AL" dirty="0" err="1"/>
              <a:t>of</a:t>
            </a:r>
            <a:r>
              <a:rPr lang="sq-AL" dirty="0"/>
              <a:t> </a:t>
            </a:r>
            <a:r>
              <a:rPr lang="sq-AL" dirty="0" err="1"/>
              <a:t>international</a:t>
            </a:r>
            <a:r>
              <a:rPr lang="sq-AL" dirty="0"/>
              <a:t> </a:t>
            </a:r>
            <a:r>
              <a:rPr lang="sq-AL" dirty="0" err="1" smtClean="0"/>
              <a:t>cooperation</a:t>
            </a:r>
            <a:endParaRPr lang="en-US" dirty="0"/>
          </a:p>
          <a:p>
            <a:endParaRPr lang="en-US" dirty="0"/>
          </a:p>
        </p:txBody>
      </p:sp>
    </p:spTree>
    <p:extLst>
      <p:ext uri="{BB962C8B-B14F-4D97-AF65-F5344CB8AC3E}">
        <p14:creationId xmlns:p14="http://schemas.microsoft.com/office/powerpoint/2010/main" val="34376754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03686"/>
            <a:ext cx="10515600" cy="888398"/>
          </a:xfrm>
        </p:spPr>
        <p:txBody>
          <a:bodyPr>
            <a:normAutofit fontScale="90000"/>
          </a:bodyPr>
          <a:lstStyle/>
          <a:p>
            <a:r>
              <a:rPr lang="en-US" dirty="0"/>
              <a:t>LAW No. 05/L –</a:t>
            </a:r>
            <a:r>
              <a:rPr lang="en-US" dirty="0" smtClean="0"/>
              <a:t>134 on </a:t>
            </a:r>
            <a:r>
              <a:rPr lang="en-US" dirty="0"/>
              <a:t>Legalization and Surrender of Weapons, Ammunition and Explosive devices</a:t>
            </a:r>
            <a:br>
              <a:rPr lang="en-US" dirty="0"/>
            </a:br>
            <a:endParaRPr lang="en-US" dirty="0"/>
          </a:p>
        </p:txBody>
      </p:sp>
      <p:sp>
        <p:nvSpPr>
          <p:cNvPr id="3" name="Content Placeholder 2"/>
          <p:cNvSpPr>
            <a:spLocks noGrp="1"/>
          </p:cNvSpPr>
          <p:nvPr>
            <p:ph idx="1"/>
          </p:nvPr>
        </p:nvSpPr>
        <p:spPr>
          <a:xfrm>
            <a:off x="838200" y="2717673"/>
            <a:ext cx="10515600" cy="4351338"/>
          </a:xfrm>
        </p:spPr>
        <p:txBody>
          <a:bodyPr/>
          <a:lstStyle/>
          <a:p>
            <a:r>
              <a:rPr lang="en-US" dirty="0" smtClean="0"/>
              <a:t>Published in Official Gazette on April 21, 2017</a:t>
            </a:r>
          </a:p>
          <a:p>
            <a:pPr algn="just"/>
            <a:r>
              <a:rPr lang="en-US" dirty="0" smtClean="0"/>
              <a:t>The purpose of the law is to determine the </a:t>
            </a:r>
            <a:r>
              <a:rPr lang="en-US" dirty="0"/>
              <a:t>right for natural and legal persons for legalization of weapons or voluntary surrender of weapons, ammunition and explosive devices, which have been in illegal possession during the timeframe of legalization and surrender determined according to the provisions of this law, with the aim of creating a safer environment for all citizens. </a:t>
            </a:r>
          </a:p>
        </p:txBody>
      </p:sp>
    </p:spTree>
    <p:extLst>
      <p:ext uri="{BB962C8B-B14F-4D97-AF65-F5344CB8AC3E}">
        <p14:creationId xmlns:p14="http://schemas.microsoft.com/office/powerpoint/2010/main" val="20390726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83290"/>
            <a:ext cx="10515600" cy="888398"/>
          </a:xfrm>
        </p:spPr>
        <p:txBody>
          <a:bodyPr>
            <a:normAutofit fontScale="90000"/>
          </a:bodyPr>
          <a:lstStyle/>
          <a:p>
            <a:r>
              <a:rPr lang="en-US" dirty="0" smtClean="0"/>
              <a:t>Content of the Law on Legalization </a:t>
            </a:r>
            <a:r>
              <a:rPr lang="en-US" dirty="0"/>
              <a:t>and Surrender of Weapons, Ammunition and Explosive devices</a:t>
            </a:r>
            <a:br>
              <a:rPr lang="en-US" dirty="0"/>
            </a:br>
            <a:endParaRPr lang="en-US" dirty="0"/>
          </a:p>
        </p:txBody>
      </p:sp>
      <p:sp>
        <p:nvSpPr>
          <p:cNvPr id="3" name="Content Placeholder 2"/>
          <p:cNvSpPr>
            <a:spLocks noGrp="1"/>
          </p:cNvSpPr>
          <p:nvPr>
            <p:ph idx="1"/>
          </p:nvPr>
        </p:nvSpPr>
        <p:spPr>
          <a:xfrm>
            <a:off x="838200" y="1876424"/>
            <a:ext cx="10515600" cy="4981575"/>
          </a:xfrm>
        </p:spPr>
        <p:txBody>
          <a:bodyPr>
            <a:normAutofit/>
          </a:bodyPr>
          <a:lstStyle/>
          <a:p>
            <a:r>
              <a:rPr lang="en-US" dirty="0"/>
              <a:t>Timeframe for legalization and voluntary surrender </a:t>
            </a:r>
            <a:endParaRPr lang="en-US" dirty="0" smtClean="0"/>
          </a:p>
          <a:p>
            <a:r>
              <a:rPr lang="en-US" dirty="0"/>
              <a:t>Legalization of </a:t>
            </a:r>
            <a:r>
              <a:rPr lang="en-US" dirty="0" smtClean="0"/>
              <a:t>weapons</a:t>
            </a:r>
          </a:p>
          <a:p>
            <a:r>
              <a:rPr lang="en-US" dirty="0"/>
              <a:t>Conditions of the agreement of </a:t>
            </a:r>
            <a:r>
              <a:rPr lang="en-US" dirty="0" smtClean="0"/>
              <a:t>compliance</a:t>
            </a:r>
          </a:p>
          <a:p>
            <a:r>
              <a:rPr lang="en-US" dirty="0"/>
              <a:t>Review of request and right to </a:t>
            </a:r>
            <a:r>
              <a:rPr lang="en-US" dirty="0" smtClean="0"/>
              <a:t>appeal</a:t>
            </a:r>
          </a:p>
          <a:p>
            <a:r>
              <a:rPr lang="en-US" dirty="0"/>
              <a:t>Surrender of weapons, ammunition and explosive </a:t>
            </a:r>
            <a:r>
              <a:rPr lang="en-US" dirty="0" smtClean="0"/>
              <a:t>devices</a:t>
            </a:r>
          </a:p>
          <a:p>
            <a:r>
              <a:rPr lang="en-US" dirty="0"/>
              <a:t>Suspension of Article 374 of the Criminal Code of the Republic of </a:t>
            </a:r>
            <a:r>
              <a:rPr lang="en-US" dirty="0" smtClean="0"/>
              <a:t>Kosovo</a:t>
            </a:r>
          </a:p>
          <a:p>
            <a:r>
              <a:rPr lang="en-US" dirty="0"/>
              <a:t>State Coordination </a:t>
            </a:r>
            <a:r>
              <a:rPr lang="en-US" dirty="0" smtClean="0"/>
              <a:t>Centre</a:t>
            </a:r>
          </a:p>
          <a:p>
            <a:r>
              <a:rPr lang="en-US" dirty="0"/>
              <a:t>Penalty </a:t>
            </a:r>
            <a:r>
              <a:rPr lang="en-US" dirty="0" smtClean="0"/>
              <a:t>provisions</a:t>
            </a:r>
          </a:p>
          <a:p>
            <a:r>
              <a:rPr lang="en-US" dirty="0"/>
              <a:t>Issuance of sub-legal acts</a:t>
            </a:r>
          </a:p>
        </p:txBody>
      </p:sp>
    </p:spTree>
    <p:extLst>
      <p:ext uri="{BB962C8B-B14F-4D97-AF65-F5344CB8AC3E}">
        <p14:creationId xmlns:p14="http://schemas.microsoft.com/office/powerpoint/2010/main" val="27056539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524125"/>
            <a:ext cx="10515600" cy="790575"/>
          </a:xfrm>
        </p:spPr>
        <p:txBody>
          <a:bodyPr>
            <a:normAutofit/>
          </a:bodyPr>
          <a:lstStyle/>
          <a:p>
            <a:pPr marL="0" indent="0" algn="ctr">
              <a:buNone/>
            </a:pPr>
            <a:r>
              <a:rPr lang="en-US" sz="4000" dirty="0" smtClean="0"/>
              <a:t>THANK YOU!</a:t>
            </a:r>
            <a:endParaRPr lang="en-US" sz="4000" dirty="0"/>
          </a:p>
        </p:txBody>
      </p:sp>
      <p:pic>
        <p:nvPicPr>
          <p:cNvPr id="3074" name="Picture 2" descr="http://www.jobinterviewtools.com/blog/wp-content/uploads/2010/01/dreamstimemedium_19473030-300x3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8650" y="3136900"/>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770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Background information</a:t>
            </a:r>
          </a:p>
          <a:p>
            <a:r>
              <a:rPr lang="en-US" dirty="0" smtClean="0"/>
              <a:t>Implementation of Small Arms and Light Weapons Control and Collection Strategy 2013 – 2016</a:t>
            </a:r>
          </a:p>
          <a:p>
            <a:r>
              <a:rPr lang="sq-AL" dirty="0" err="1"/>
              <a:t>Small</a:t>
            </a:r>
            <a:r>
              <a:rPr lang="sq-AL" dirty="0"/>
              <a:t> </a:t>
            </a:r>
            <a:r>
              <a:rPr lang="sq-AL" dirty="0" err="1"/>
              <a:t>Arms</a:t>
            </a:r>
            <a:r>
              <a:rPr lang="sq-AL" dirty="0"/>
              <a:t>, </a:t>
            </a:r>
            <a:r>
              <a:rPr lang="sq-AL" dirty="0" err="1"/>
              <a:t>Light</a:t>
            </a:r>
            <a:r>
              <a:rPr lang="sq-AL" dirty="0"/>
              <a:t> </a:t>
            </a:r>
            <a:r>
              <a:rPr lang="sq-AL" dirty="0" err="1"/>
              <a:t>Weapons</a:t>
            </a:r>
            <a:r>
              <a:rPr lang="sq-AL" dirty="0"/>
              <a:t> </a:t>
            </a:r>
            <a:r>
              <a:rPr lang="sq-AL" dirty="0" err="1"/>
              <a:t>and</a:t>
            </a:r>
            <a:r>
              <a:rPr lang="sq-AL" dirty="0"/>
              <a:t> </a:t>
            </a:r>
            <a:r>
              <a:rPr lang="sq-AL" dirty="0" err="1"/>
              <a:t>Explosive</a:t>
            </a:r>
            <a:r>
              <a:rPr lang="sq-AL" dirty="0"/>
              <a:t> </a:t>
            </a:r>
            <a:r>
              <a:rPr lang="sq-AL" dirty="0" err="1"/>
              <a:t>Control</a:t>
            </a:r>
            <a:r>
              <a:rPr lang="sq-AL" dirty="0"/>
              <a:t> </a:t>
            </a:r>
            <a:r>
              <a:rPr lang="sq-AL" dirty="0" err="1"/>
              <a:t>Strategy</a:t>
            </a:r>
            <a:r>
              <a:rPr lang="sq-AL" dirty="0"/>
              <a:t> </a:t>
            </a:r>
            <a:r>
              <a:rPr lang="sq-AL" dirty="0" err="1"/>
              <a:t>and</a:t>
            </a:r>
            <a:r>
              <a:rPr lang="sq-AL" dirty="0"/>
              <a:t> </a:t>
            </a:r>
            <a:r>
              <a:rPr lang="sq-AL" dirty="0" err="1"/>
              <a:t>Action</a:t>
            </a:r>
            <a:r>
              <a:rPr lang="sq-AL" dirty="0"/>
              <a:t> Plan 2017 – </a:t>
            </a:r>
            <a:r>
              <a:rPr lang="sq-AL" dirty="0" smtClean="0"/>
              <a:t>2021</a:t>
            </a:r>
            <a:endParaRPr lang="en-US" dirty="0" smtClean="0"/>
          </a:p>
          <a:p>
            <a:r>
              <a:rPr lang="en-US" dirty="0" smtClean="0"/>
              <a:t>Law on Legalization and Surrender of Weapons, Ammunition and Explosive </a:t>
            </a:r>
            <a:r>
              <a:rPr lang="en-US" dirty="0"/>
              <a:t>D</a:t>
            </a:r>
            <a:r>
              <a:rPr lang="en-US" dirty="0" smtClean="0"/>
              <a:t>evices</a:t>
            </a:r>
          </a:p>
          <a:p>
            <a:endParaRPr lang="en-US" dirty="0"/>
          </a:p>
        </p:txBody>
      </p:sp>
    </p:spTree>
    <p:extLst>
      <p:ext uri="{BB962C8B-B14F-4D97-AF65-F5344CB8AC3E}">
        <p14:creationId xmlns:p14="http://schemas.microsoft.com/office/powerpoint/2010/main" val="3612131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information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2014 Small </a:t>
            </a:r>
            <a:r>
              <a:rPr lang="en-US" dirty="0"/>
              <a:t>Arms Survey estimated that there were around 250,000 illicit weapons </a:t>
            </a:r>
            <a:r>
              <a:rPr lang="en-US" dirty="0" smtClean="0"/>
              <a:t>compared 300,000 weapons in 2007</a:t>
            </a:r>
          </a:p>
          <a:p>
            <a:r>
              <a:rPr lang="en-US" dirty="0"/>
              <a:t>SALW control and collection strategy and action plans 2008-2013 &amp; 2013-2016 </a:t>
            </a:r>
            <a:endParaRPr lang="en-US" dirty="0" smtClean="0"/>
          </a:p>
          <a:p>
            <a:r>
              <a:rPr lang="en-US" dirty="0" smtClean="0"/>
              <a:t>Since 2008 </a:t>
            </a:r>
            <a:r>
              <a:rPr lang="en-US" dirty="0"/>
              <a:t>t</a:t>
            </a:r>
            <a:r>
              <a:rPr lang="sq-AL" dirty="0" err="1" smtClean="0"/>
              <a:t>wo</a:t>
            </a:r>
            <a:r>
              <a:rPr lang="sq-AL" dirty="0" smtClean="0"/>
              <a:t> </a:t>
            </a:r>
            <a:r>
              <a:rPr lang="sq-AL" dirty="0" err="1"/>
              <a:t>new</a:t>
            </a:r>
            <a:r>
              <a:rPr lang="sq-AL" dirty="0"/>
              <a:t> </a:t>
            </a:r>
            <a:r>
              <a:rPr lang="sq-AL" dirty="0" err="1"/>
              <a:t>laws</a:t>
            </a:r>
            <a:r>
              <a:rPr lang="sq-AL" dirty="0"/>
              <a:t> </a:t>
            </a:r>
            <a:r>
              <a:rPr lang="sq-AL" dirty="0" err="1"/>
              <a:t>governing</a:t>
            </a:r>
            <a:r>
              <a:rPr lang="sq-AL" dirty="0"/>
              <a:t> the </a:t>
            </a:r>
            <a:r>
              <a:rPr lang="sq-AL" dirty="0" err="1"/>
              <a:t>field</a:t>
            </a:r>
            <a:r>
              <a:rPr lang="sq-AL" dirty="0"/>
              <a:t> </a:t>
            </a:r>
            <a:r>
              <a:rPr lang="sq-AL" dirty="0" err="1"/>
              <a:t>of</a:t>
            </a:r>
            <a:r>
              <a:rPr lang="sq-AL" dirty="0"/>
              <a:t> </a:t>
            </a:r>
            <a:r>
              <a:rPr lang="sq-AL" dirty="0" err="1"/>
              <a:t>arms</a:t>
            </a:r>
            <a:r>
              <a:rPr lang="sq-AL" dirty="0"/>
              <a:t> are </a:t>
            </a:r>
            <a:r>
              <a:rPr lang="en-US" dirty="0" smtClean="0"/>
              <a:t>passed</a:t>
            </a:r>
            <a:r>
              <a:rPr lang="sq-AL" dirty="0" smtClean="0"/>
              <a:t>, there </a:t>
            </a:r>
            <a:r>
              <a:rPr lang="sq-AL" dirty="0" err="1"/>
              <a:t>is</a:t>
            </a:r>
            <a:r>
              <a:rPr lang="sq-AL" dirty="0"/>
              <a:t> </a:t>
            </a:r>
            <a:r>
              <a:rPr lang="sq-AL" dirty="0" err="1"/>
              <a:t>also</a:t>
            </a:r>
            <a:r>
              <a:rPr lang="sq-AL" dirty="0"/>
              <a:t> the </a:t>
            </a:r>
            <a:r>
              <a:rPr lang="sq-AL" dirty="0" err="1"/>
              <a:t>Law</a:t>
            </a:r>
            <a:r>
              <a:rPr lang="sq-AL" dirty="0"/>
              <a:t> </a:t>
            </a:r>
            <a:r>
              <a:rPr lang="sq-AL" dirty="0" err="1"/>
              <a:t>on</a:t>
            </a:r>
            <a:r>
              <a:rPr lang="sq-AL" dirty="0"/>
              <a:t> civil </a:t>
            </a:r>
            <a:r>
              <a:rPr lang="sq-AL" dirty="0" err="1"/>
              <a:t>use</a:t>
            </a:r>
            <a:r>
              <a:rPr lang="sq-AL" dirty="0"/>
              <a:t> </a:t>
            </a:r>
            <a:r>
              <a:rPr lang="sq-AL" dirty="0" err="1"/>
              <a:t>of</a:t>
            </a:r>
            <a:r>
              <a:rPr lang="sq-AL" dirty="0"/>
              <a:t> </a:t>
            </a:r>
            <a:r>
              <a:rPr lang="sq-AL" dirty="0" err="1" smtClean="0"/>
              <a:t>explosives</a:t>
            </a:r>
            <a:r>
              <a:rPr lang="en-US" dirty="0"/>
              <a:t> </a:t>
            </a:r>
            <a:r>
              <a:rPr lang="en-US" dirty="0" smtClean="0"/>
              <a:t>and 30 sublegal acts</a:t>
            </a:r>
          </a:p>
          <a:p>
            <a:r>
              <a:rPr lang="en-US" dirty="0" smtClean="0"/>
              <a:t>A</a:t>
            </a:r>
            <a:r>
              <a:rPr lang="sq-AL" dirty="0" err="1" smtClean="0"/>
              <a:t>dequate</a:t>
            </a:r>
            <a:r>
              <a:rPr lang="sq-AL" dirty="0" smtClean="0"/>
              <a:t> </a:t>
            </a:r>
            <a:r>
              <a:rPr lang="sq-AL" dirty="0" err="1"/>
              <a:t>mechanisms</a:t>
            </a:r>
            <a:r>
              <a:rPr lang="sq-AL" dirty="0"/>
              <a:t> </a:t>
            </a:r>
            <a:r>
              <a:rPr lang="sq-AL" dirty="0" err="1"/>
              <a:t>for</a:t>
            </a:r>
            <a:r>
              <a:rPr lang="sq-AL" dirty="0"/>
              <a:t> </a:t>
            </a:r>
            <a:r>
              <a:rPr lang="sq-AL" dirty="0" err="1"/>
              <a:t>implementing</a:t>
            </a:r>
            <a:r>
              <a:rPr lang="sq-AL" dirty="0"/>
              <a:t> the </a:t>
            </a:r>
            <a:r>
              <a:rPr lang="sq-AL" dirty="0" err="1"/>
              <a:t>legislation</a:t>
            </a:r>
            <a:r>
              <a:rPr lang="sq-AL" dirty="0"/>
              <a:t> </a:t>
            </a:r>
            <a:r>
              <a:rPr lang="sq-AL" dirty="0" err="1"/>
              <a:t>that</a:t>
            </a:r>
            <a:r>
              <a:rPr lang="sq-AL" dirty="0"/>
              <a:t> </a:t>
            </a:r>
            <a:r>
              <a:rPr lang="sq-AL" dirty="0" err="1"/>
              <a:t>governs</a:t>
            </a:r>
            <a:r>
              <a:rPr lang="sq-AL" dirty="0"/>
              <a:t> the </a:t>
            </a:r>
            <a:r>
              <a:rPr lang="sq-AL" dirty="0" err="1"/>
              <a:t>trade</a:t>
            </a:r>
            <a:r>
              <a:rPr lang="sq-AL" dirty="0"/>
              <a:t>, </a:t>
            </a:r>
            <a:r>
              <a:rPr lang="sq-AL" dirty="0" err="1"/>
              <a:t>possession</a:t>
            </a:r>
            <a:r>
              <a:rPr lang="sq-AL" dirty="0"/>
              <a:t>, </a:t>
            </a:r>
            <a:r>
              <a:rPr lang="sq-AL" dirty="0" err="1"/>
              <a:t>tracking</a:t>
            </a:r>
            <a:r>
              <a:rPr lang="sq-AL" dirty="0"/>
              <a:t>, import </a:t>
            </a:r>
            <a:r>
              <a:rPr lang="sq-AL" dirty="0" err="1"/>
              <a:t>of</a:t>
            </a:r>
            <a:r>
              <a:rPr lang="sq-AL" dirty="0"/>
              <a:t> </a:t>
            </a:r>
            <a:r>
              <a:rPr lang="sq-AL" dirty="0" err="1"/>
              <a:t>weapons</a:t>
            </a:r>
            <a:r>
              <a:rPr lang="sq-AL" dirty="0"/>
              <a:t> </a:t>
            </a:r>
            <a:r>
              <a:rPr lang="sq-AL" dirty="0" err="1"/>
              <a:t>and</a:t>
            </a:r>
            <a:r>
              <a:rPr lang="sq-AL" dirty="0"/>
              <a:t> </a:t>
            </a:r>
            <a:r>
              <a:rPr lang="sq-AL" dirty="0" err="1"/>
              <a:t>explosives</a:t>
            </a:r>
            <a:r>
              <a:rPr lang="sq-AL" dirty="0"/>
              <a:t> </a:t>
            </a:r>
            <a:r>
              <a:rPr lang="sq-AL" dirty="0" err="1"/>
              <a:t>for</a:t>
            </a:r>
            <a:r>
              <a:rPr lang="sq-AL" dirty="0"/>
              <a:t> the private </a:t>
            </a:r>
            <a:r>
              <a:rPr lang="sq-AL" dirty="0" err="1"/>
              <a:t>and</a:t>
            </a:r>
            <a:r>
              <a:rPr lang="sq-AL" dirty="0"/>
              <a:t> </a:t>
            </a:r>
            <a:r>
              <a:rPr lang="sq-AL" dirty="0" err="1"/>
              <a:t>governmental</a:t>
            </a:r>
            <a:r>
              <a:rPr lang="sq-AL" dirty="0"/>
              <a:t> </a:t>
            </a:r>
            <a:r>
              <a:rPr lang="sq-AL" dirty="0" err="1" smtClean="0"/>
              <a:t>sector</a:t>
            </a:r>
            <a:endParaRPr lang="en-US" dirty="0" smtClean="0"/>
          </a:p>
          <a:p>
            <a:r>
              <a:rPr lang="sq-AL" dirty="0" err="1"/>
              <a:t>Marking</a:t>
            </a:r>
            <a:r>
              <a:rPr lang="sq-AL" dirty="0"/>
              <a:t> </a:t>
            </a:r>
            <a:r>
              <a:rPr lang="sq-AL" dirty="0" err="1"/>
              <a:t>and</a:t>
            </a:r>
            <a:r>
              <a:rPr lang="sq-AL" dirty="0"/>
              <a:t> </a:t>
            </a:r>
            <a:r>
              <a:rPr lang="sq-AL" dirty="0" err="1"/>
              <a:t>tracing</a:t>
            </a:r>
            <a:r>
              <a:rPr lang="sq-AL" dirty="0"/>
              <a:t> </a:t>
            </a:r>
            <a:r>
              <a:rPr lang="sq-AL" dirty="0" err="1"/>
              <a:t>of</a:t>
            </a:r>
            <a:r>
              <a:rPr lang="sq-AL" dirty="0"/>
              <a:t> </a:t>
            </a:r>
            <a:r>
              <a:rPr lang="sq-AL" dirty="0" err="1"/>
              <a:t>weapons</a:t>
            </a:r>
            <a:r>
              <a:rPr lang="sq-AL" dirty="0"/>
              <a:t> </a:t>
            </a:r>
            <a:r>
              <a:rPr lang="sq-AL" dirty="0" err="1"/>
              <a:t>is</a:t>
            </a:r>
            <a:r>
              <a:rPr lang="sq-AL" dirty="0"/>
              <a:t> </a:t>
            </a:r>
            <a:r>
              <a:rPr lang="sq-AL" dirty="0" err="1"/>
              <a:t>functional</a:t>
            </a:r>
            <a:r>
              <a:rPr lang="sq-AL" dirty="0"/>
              <a:t> </a:t>
            </a:r>
            <a:r>
              <a:rPr lang="sq-AL" dirty="0" err="1"/>
              <a:t>and</a:t>
            </a:r>
            <a:r>
              <a:rPr lang="sq-AL" dirty="0"/>
              <a:t> </a:t>
            </a:r>
            <a:r>
              <a:rPr lang="sq-AL" dirty="0" err="1"/>
              <a:t>is</a:t>
            </a:r>
            <a:r>
              <a:rPr lang="sq-AL" dirty="0"/>
              <a:t> </a:t>
            </a:r>
            <a:r>
              <a:rPr lang="sq-AL" dirty="0" err="1"/>
              <a:t>of</a:t>
            </a:r>
            <a:r>
              <a:rPr lang="sq-AL" dirty="0"/>
              <a:t> </a:t>
            </a:r>
            <a:r>
              <a:rPr lang="sq-AL" dirty="0" err="1"/>
              <a:t>high</a:t>
            </a:r>
            <a:r>
              <a:rPr lang="sq-AL" dirty="0"/>
              <a:t> </a:t>
            </a:r>
            <a:r>
              <a:rPr lang="sq-AL" dirty="0" err="1" smtClean="0"/>
              <a:t>standards</a:t>
            </a:r>
            <a:endParaRPr lang="en-US" dirty="0" smtClean="0"/>
          </a:p>
          <a:p>
            <a:r>
              <a:rPr lang="sq-AL" dirty="0" err="1"/>
              <a:t>Kosovo</a:t>
            </a:r>
            <a:r>
              <a:rPr lang="sq-AL" dirty="0"/>
              <a:t> </a:t>
            </a:r>
            <a:r>
              <a:rPr lang="sq-AL" dirty="0" err="1"/>
              <a:t>Forensic</a:t>
            </a:r>
            <a:r>
              <a:rPr lang="sq-AL" dirty="0"/>
              <a:t> </a:t>
            </a:r>
            <a:r>
              <a:rPr lang="sq-AL" dirty="0" err="1"/>
              <a:t>Agency</a:t>
            </a:r>
            <a:r>
              <a:rPr lang="sq-AL" dirty="0"/>
              <a:t> </a:t>
            </a:r>
            <a:r>
              <a:rPr lang="sq-AL" dirty="0" err="1"/>
              <a:t>is</a:t>
            </a:r>
            <a:r>
              <a:rPr lang="sq-AL" dirty="0"/>
              <a:t> </a:t>
            </a:r>
            <a:r>
              <a:rPr lang="sq-AL" dirty="0" err="1"/>
              <a:t>equipped</a:t>
            </a:r>
            <a:r>
              <a:rPr lang="sq-AL" dirty="0"/>
              <a:t> </a:t>
            </a:r>
            <a:r>
              <a:rPr lang="sq-AL" dirty="0" err="1"/>
              <a:t>with</a:t>
            </a:r>
            <a:r>
              <a:rPr lang="sq-AL" dirty="0"/>
              <a:t> IBIS </a:t>
            </a:r>
            <a:r>
              <a:rPr lang="sq-AL" dirty="0" err="1"/>
              <a:t>technology</a:t>
            </a:r>
            <a:r>
              <a:rPr lang="sq-AL" dirty="0"/>
              <a:t> </a:t>
            </a:r>
            <a:r>
              <a:rPr lang="sq-AL" dirty="0" err="1"/>
              <a:t>system</a:t>
            </a:r>
            <a:r>
              <a:rPr lang="sq-AL" dirty="0"/>
              <a:t> </a:t>
            </a:r>
            <a:r>
              <a:rPr lang="sq-AL" dirty="0" err="1"/>
              <a:t>and</a:t>
            </a:r>
            <a:r>
              <a:rPr lang="sq-AL" dirty="0"/>
              <a:t> </a:t>
            </a:r>
            <a:r>
              <a:rPr lang="sq-AL" dirty="0" err="1"/>
              <a:t>generates</a:t>
            </a:r>
            <a:r>
              <a:rPr lang="sq-AL" dirty="0"/>
              <a:t> </a:t>
            </a:r>
            <a:r>
              <a:rPr lang="sq-AL" dirty="0" err="1"/>
              <a:t>intelligent</a:t>
            </a:r>
            <a:r>
              <a:rPr lang="sq-AL" dirty="0"/>
              <a:t> </a:t>
            </a:r>
            <a:r>
              <a:rPr lang="sq-AL" dirty="0" smtClean="0"/>
              <a:t>data</a:t>
            </a:r>
            <a:endParaRPr lang="en-US" dirty="0" smtClean="0"/>
          </a:p>
          <a:p>
            <a:r>
              <a:rPr lang="en-US" dirty="0"/>
              <a:t>National Firearms Focal Point (FFP</a:t>
            </a:r>
            <a:r>
              <a:rPr lang="en-US" dirty="0" smtClean="0"/>
              <a:t>) </a:t>
            </a:r>
            <a:r>
              <a:rPr lang="en-US" dirty="0"/>
              <a:t>is </a:t>
            </a:r>
            <a:r>
              <a:rPr lang="en-US" dirty="0" smtClean="0"/>
              <a:t>appointed </a:t>
            </a:r>
            <a:r>
              <a:rPr lang="en-US" dirty="0"/>
              <a:t>and operates under ILECU</a:t>
            </a:r>
          </a:p>
          <a:p>
            <a:r>
              <a:rPr lang="en-US" dirty="0" smtClean="0"/>
              <a:t>On February 2017 Government approved the </a:t>
            </a:r>
            <a:r>
              <a:rPr lang="sq-AL" dirty="0" err="1" smtClean="0"/>
              <a:t>Strategy</a:t>
            </a:r>
            <a:r>
              <a:rPr lang="sq-AL" dirty="0" smtClean="0"/>
              <a:t> </a:t>
            </a:r>
            <a:r>
              <a:rPr lang="sq-AL" dirty="0" err="1"/>
              <a:t>and</a:t>
            </a:r>
            <a:r>
              <a:rPr lang="sq-AL" dirty="0"/>
              <a:t> </a:t>
            </a:r>
            <a:r>
              <a:rPr lang="sq-AL" dirty="0" err="1"/>
              <a:t>Action</a:t>
            </a:r>
            <a:r>
              <a:rPr lang="sq-AL" dirty="0"/>
              <a:t> Plan </a:t>
            </a:r>
            <a:r>
              <a:rPr lang="sq-AL" dirty="0" err="1"/>
              <a:t>for</a:t>
            </a:r>
            <a:r>
              <a:rPr lang="sq-AL" dirty="0"/>
              <a:t> </a:t>
            </a:r>
            <a:r>
              <a:rPr lang="sq-AL" dirty="0" err="1"/>
              <a:t>Control</a:t>
            </a:r>
            <a:r>
              <a:rPr lang="sq-AL" dirty="0"/>
              <a:t> </a:t>
            </a:r>
            <a:r>
              <a:rPr lang="sq-AL" dirty="0" err="1"/>
              <a:t>of</a:t>
            </a:r>
            <a:r>
              <a:rPr lang="sq-AL" dirty="0"/>
              <a:t> </a:t>
            </a:r>
            <a:r>
              <a:rPr lang="sq-AL" dirty="0" err="1"/>
              <a:t>Small</a:t>
            </a:r>
            <a:r>
              <a:rPr lang="sq-AL" dirty="0"/>
              <a:t> </a:t>
            </a:r>
            <a:r>
              <a:rPr lang="sq-AL" dirty="0" err="1"/>
              <a:t>Arms</a:t>
            </a:r>
            <a:r>
              <a:rPr lang="sq-AL" dirty="0"/>
              <a:t>, </a:t>
            </a:r>
            <a:r>
              <a:rPr lang="sq-AL" dirty="0" err="1"/>
              <a:t>Light</a:t>
            </a:r>
            <a:r>
              <a:rPr lang="sq-AL" dirty="0"/>
              <a:t> </a:t>
            </a:r>
            <a:r>
              <a:rPr lang="sq-AL" dirty="0" err="1"/>
              <a:t>Weapons</a:t>
            </a:r>
            <a:r>
              <a:rPr lang="sq-AL" dirty="0"/>
              <a:t> </a:t>
            </a:r>
            <a:r>
              <a:rPr lang="sq-AL" dirty="0" err="1"/>
              <a:t>and</a:t>
            </a:r>
            <a:r>
              <a:rPr lang="sq-AL" dirty="0"/>
              <a:t> </a:t>
            </a:r>
            <a:r>
              <a:rPr lang="sq-AL" dirty="0" err="1" smtClean="0"/>
              <a:t>Explosives</a:t>
            </a:r>
            <a:r>
              <a:rPr lang="en-US" dirty="0" smtClean="0"/>
              <a:t> 2017-2021</a:t>
            </a:r>
          </a:p>
          <a:p>
            <a:endParaRPr lang="en-US" dirty="0"/>
          </a:p>
        </p:txBody>
      </p:sp>
    </p:spTree>
    <p:extLst>
      <p:ext uri="{BB962C8B-B14F-4D97-AF65-F5344CB8AC3E}">
        <p14:creationId xmlns:p14="http://schemas.microsoft.com/office/powerpoint/2010/main" val="8758210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SALW Strategy 2013-2016</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Four Strategic Objectives</a:t>
            </a:r>
          </a:p>
          <a:p>
            <a:pPr marL="514350" indent="-514350">
              <a:buFont typeface="+mj-lt"/>
              <a:buAutoNum type="arabicPeriod"/>
            </a:pPr>
            <a:r>
              <a:rPr lang="en-US" dirty="0" smtClean="0"/>
              <a:t>Illegal entries and supply will be deterred through improved enforcement</a:t>
            </a:r>
          </a:p>
          <a:p>
            <a:pPr marL="514350" indent="-514350">
              <a:buFont typeface="+mj-lt"/>
              <a:buAutoNum type="arabicPeriod"/>
            </a:pPr>
            <a:r>
              <a:rPr lang="en-US" dirty="0" smtClean="0"/>
              <a:t>By 2016, demand for firearms, ammunition and explosives will be reduced with 20 per cent among Kosovo population</a:t>
            </a:r>
          </a:p>
          <a:p>
            <a:pPr marL="514350" indent="-514350">
              <a:buFont typeface="+mj-lt"/>
              <a:buAutoNum type="arabicPeriod"/>
            </a:pPr>
            <a:r>
              <a:rPr lang="en-US" dirty="0" smtClean="0"/>
              <a:t>More efficient and higher quality gun crime investigation and conviction will be ensured through better cooperation, coordination and mutual assistance</a:t>
            </a:r>
          </a:p>
          <a:p>
            <a:pPr marL="514350" indent="-514350">
              <a:buFont typeface="+mj-lt"/>
              <a:buAutoNum type="arabicPeriod"/>
            </a:pPr>
            <a:r>
              <a:rPr lang="en-US" dirty="0" smtClean="0"/>
              <a:t>By 2016, stakeholders will have the knowledge, conditions and resources needed to implement improved Small Arms Light Weapons control and collection methods</a:t>
            </a:r>
          </a:p>
          <a:p>
            <a:pPr marL="514350" indent="-514350">
              <a:buFont typeface="+mj-lt"/>
              <a:buAutoNum type="arabicPeriod"/>
            </a:pPr>
            <a:endParaRPr lang="en-US" dirty="0"/>
          </a:p>
        </p:txBody>
      </p:sp>
    </p:spTree>
    <p:extLst>
      <p:ext uri="{BB962C8B-B14F-4D97-AF65-F5344CB8AC3E}">
        <p14:creationId xmlns:p14="http://schemas.microsoft.com/office/powerpoint/2010/main" val="12555341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SALW Destruction</a:t>
            </a:r>
            <a:endParaRPr lang="en-US" dirty="0"/>
          </a:p>
        </p:txBody>
      </p:sp>
      <p:sp>
        <p:nvSpPr>
          <p:cNvPr id="3" name="Content Placeholder 2"/>
          <p:cNvSpPr>
            <a:spLocks noGrp="1"/>
          </p:cNvSpPr>
          <p:nvPr>
            <p:ph idx="1"/>
          </p:nvPr>
        </p:nvSpPr>
        <p:spPr/>
        <p:txBody>
          <a:bodyPr/>
          <a:lstStyle/>
          <a:p>
            <a:r>
              <a:rPr lang="en-US" dirty="0"/>
              <a:t>Public event organized traditionally on July </a:t>
            </a:r>
            <a:r>
              <a:rPr lang="en-US" dirty="0" smtClean="0"/>
              <a:t>9</a:t>
            </a:r>
          </a:p>
          <a:p>
            <a:r>
              <a:rPr lang="en-US" dirty="0" smtClean="0"/>
              <a:t>Examined </a:t>
            </a:r>
            <a:r>
              <a:rPr lang="en-US" dirty="0"/>
              <a:t>by the Kosovo Forensic laboratory before destruction</a:t>
            </a:r>
          </a:p>
          <a:p>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06559456"/>
              </p:ext>
            </p:extLst>
          </p:nvPr>
        </p:nvGraphicFramePr>
        <p:xfrm>
          <a:off x="1849582" y="3813461"/>
          <a:ext cx="8281553" cy="2015838"/>
        </p:xfrm>
        <a:graphic>
          <a:graphicData uri="http://schemas.openxmlformats.org/drawingml/2006/table">
            <a:tbl>
              <a:tblPr>
                <a:tableStyleId>{5C22544A-7EE6-4342-B048-85BDC9FD1C3A}</a:tableStyleId>
              </a:tblPr>
              <a:tblGrid>
                <a:gridCol w="1714768">
                  <a:extLst>
                    <a:ext uri="{9D8B030D-6E8A-4147-A177-3AD203B41FA5}">
                      <a16:colId xmlns:a16="http://schemas.microsoft.com/office/drawing/2014/main" val="20000"/>
                    </a:ext>
                  </a:extLst>
                </a:gridCol>
                <a:gridCol w="1855068">
                  <a:extLst>
                    <a:ext uri="{9D8B030D-6E8A-4147-A177-3AD203B41FA5}">
                      <a16:colId xmlns:a16="http://schemas.microsoft.com/office/drawing/2014/main" val="20001"/>
                    </a:ext>
                  </a:extLst>
                </a:gridCol>
                <a:gridCol w="997684">
                  <a:extLst>
                    <a:ext uri="{9D8B030D-6E8A-4147-A177-3AD203B41FA5}">
                      <a16:colId xmlns:a16="http://schemas.microsoft.com/office/drawing/2014/main" val="20002"/>
                    </a:ext>
                  </a:extLst>
                </a:gridCol>
                <a:gridCol w="997684">
                  <a:extLst>
                    <a:ext uri="{9D8B030D-6E8A-4147-A177-3AD203B41FA5}">
                      <a16:colId xmlns:a16="http://schemas.microsoft.com/office/drawing/2014/main" val="20003"/>
                    </a:ext>
                  </a:extLst>
                </a:gridCol>
                <a:gridCol w="997684">
                  <a:extLst>
                    <a:ext uri="{9D8B030D-6E8A-4147-A177-3AD203B41FA5}">
                      <a16:colId xmlns:a16="http://schemas.microsoft.com/office/drawing/2014/main" val="20004"/>
                    </a:ext>
                  </a:extLst>
                </a:gridCol>
                <a:gridCol w="1718665">
                  <a:extLst>
                    <a:ext uri="{9D8B030D-6E8A-4147-A177-3AD203B41FA5}">
                      <a16:colId xmlns:a16="http://schemas.microsoft.com/office/drawing/2014/main" val="20005"/>
                    </a:ext>
                  </a:extLst>
                </a:gridCol>
              </a:tblGrid>
              <a:tr h="716742">
                <a:tc>
                  <a:txBody>
                    <a:bodyPr/>
                    <a:lstStyle/>
                    <a:p>
                      <a:pPr algn="just" fontAlgn="t"/>
                      <a:r>
                        <a:rPr lang="en-US" sz="1800" u="none" strike="noStrike" dirty="0">
                          <a:solidFill>
                            <a:schemeClr val="bg1"/>
                          </a:solidFill>
                          <a:effectLst/>
                        </a:rPr>
                        <a:t> </a:t>
                      </a:r>
                      <a:endParaRPr lang="en-US" sz="1800" b="0" i="0" u="none" strike="noStrike" dirty="0">
                        <a:solidFill>
                          <a:schemeClr val="bg1"/>
                        </a:solidFill>
                        <a:effectLst/>
                        <a:latin typeface="Arial" panose="020B0604020202020204" pitchFamily="34" charset="0"/>
                      </a:endParaRPr>
                    </a:p>
                  </a:txBody>
                  <a:tcPr marL="9525" marR="9525" marT="9525" marB="0">
                    <a:cell3D prstMaterial="dkEdge">
                      <a:bevel prst="artDeco"/>
                      <a:lightRig rig="flood" dir="t"/>
                    </a:cell3D>
                    <a:solidFill>
                      <a:schemeClr val="accent5">
                        <a:lumMod val="75000"/>
                      </a:schemeClr>
                    </a:solidFill>
                  </a:tcPr>
                </a:tc>
                <a:tc>
                  <a:txBody>
                    <a:bodyPr/>
                    <a:lstStyle/>
                    <a:p>
                      <a:pPr algn="ctr" rtl="0" fontAlgn="ctr"/>
                      <a:r>
                        <a:rPr lang="en-US" sz="1600" u="none" strike="noStrike" dirty="0">
                          <a:solidFill>
                            <a:schemeClr val="bg1"/>
                          </a:solidFill>
                          <a:effectLst/>
                        </a:rPr>
                        <a:t>2013</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a:solidFill>
                            <a:schemeClr val="bg1"/>
                          </a:solidFill>
                          <a:effectLst/>
                        </a:rPr>
                        <a:t>2014</a:t>
                      </a:r>
                      <a:endParaRPr lang="en-US" sz="1600" b="0" i="0" u="none" strike="noStrike">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a:solidFill>
                            <a:schemeClr val="bg1"/>
                          </a:solidFill>
                          <a:effectLst/>
                        </a:rPr>
                        <a:t>2015</a:t>
                      </a:r>
                      <a:endParaRPr lang="en-US" sz="1600" b="0" i="0" u="none" strike="noStrike">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a:solidFill>
                            <a:schemeClr val="bg1"/>
                          </a:solidFill>
                          <a:effectLst/>
                        </a:rPr>
                        <a:t>2016</a:t>
                      </a:r>
                      <a:endParaRPr lang="en-US" sz="1600" b="0" i="0" u="none" strike="noStrike">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a:solidFill>
                            <a:schemeClr val="bg1"/>
                          </a:solidFill>
                          <a:effectLst/>
                        </a:rPr>
                        <a:t>TOTAL</a:t>
                      </a:r>
                      <a:endParaRPr lang="en-US" sz="1600" b="0" i="0" u="none" strike="noStrike">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extLst>
                  <a:ext uri="{0D108BD9-81ED-4DB2-BD59-A6C34878D82A}">
                    <a16:rowId xmlns:a16="http://schemas.microsoft.com/office/drawing/2014/main" val="10000"/>
                  </a:ext>
                </a:extLst>
              </a:tr>
              <a:tr h="649548">
                <a:tc>
                  <a:txBody>
                    <a:bodyPr/>
                    <a:lstStyle/>
                    <a:p>
                      <a:pPr algn="just" rtl="0" fontAlgn="ctr"/>
                      <a:r>
                        <a:rPr lang="en-US" sz="1600" u="none" strike="noStrike">
                          <a:solidFill>
                            <a:schemeClr val="bg1"/>
                          </a:solidFill>
                          <a:effectLst/>
                        </a:rPr>
                        <a:t>Weapons</a:t>
                      </a:r>
                      <a:endParaRPr lang="en-US" sz="1600" b="0" i="0" u="none" strike="noStrike">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dirty="0">
                          <a:solidFill>
                            <a:schemeClr val="bg1"/>
                          </a:solidFill>
                          <a:effectLst/>
                        </a:rPr>
                        <a:t>1315</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dirty="0" smtClean="0">
                          <a:solidFill>
                            <a:schemeClr val="bg1"/>
                          </a:solidFill>
                          <a:effectLst/>
                        </a:rPr>
                        <a:t>3,731</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b="0" i="0" u="none" strike="noStrike" dirty="0" smtClean="0">
                          <a:solidFill>
                            <a:schemeClr val="bg1"/>
                          </a:solidFill>
                          <a:effectLst/>
                          <a:latin typeface="+mn-lt"/>
                        </a:rPr>
                        <a:t>1,780</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b="0" i="0" u="none" strike="noStrike" dirty="0" smtClean="0">
                          <a:solidFill>
                            <a:schemeClr val="bg1"/>
                          </a:solidFill>
                          <a:effectLst/>
                          <a:latin typeface="+mn-lt"/>
                        </a:rPr>
                        <a:t>2,382</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b="0" i="0" u="none" strike="noStrike" dirty="0" smtClean="0">
                          <a:solidFill>
                            <a:schemeClr val="bg1"/>
                          </a:solidFill>
                          <a:effectLst/>
                          <a:latin typeface="+mn-lt"/>
                        </a:rPr>
                        <a:t>9,208</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extLst>
                  <a:ext uri="{0D108BD9-81ED-4DB2-BD59-A6C34878D82A}">
                    <a16:rowId xmlns:a16="http://schemas.microsoft.com/office/drawing/2014/main" val="10001"/>
                  </a:ext>
                </a:extLst>
              </a:tr>
              <a:tr h="649548">
                <a:tc>
                  <a:txBody>
                    <a:bodyPr/>
                    <a:lstStyle/>
                    <a:p>
                      <a:pPr algn="just" rtl="0" fontAlgn="ctr"/>
                      <a:r>
                        <a:rPr lang="en-US" sz="1600" u="none" strike="noStrike" dirty="0">
                          <a:solidFill>
                            <a:schemeClr val="bg1"/>
                          </a:solidFill>
                          <a:effectLst/>
                        </a:rPr>
                        <a:t>Ammunition</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a:solidFill>
                            <a:schemeClr val="bg1"/>
                          </a:solidFill>
                          <a:effectLst/>
                        </a:rPr>
                        <a:t>NA</a:t>
                      </a:r>
                      <a:endParaRPr lang="en-US" sz="1600" b="0" i="0" u="none" strike="noStrike">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dirty="0" smtClean="0">
                          <a:solidFill>
                            <a:schemeClr val="bg1"/>
                          </a:solidFill>
                          <a:effectLst/>
                        </a:rPr>
                        <a:t>28,284</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dirty="0" smtClean="0">
                          <a:solidFill>
                            <a:schemeClr val="bg1"/>
                          </a:solidFill>
                          <a:effectLst/>
                        </a:rPr>
                        <a:t>105,306</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u="none" strike="noStrike" dirty="0">
                          <a:solidFill>
                            <a:schemeClr val="bg1"/>
                          </a:solidFill>
                          <a:effectLst/>
                        </a:rPr>
                        <a:t> </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tc>
                  <a:txBody>
                    <a:bodyPr/>
                    <a:lstStyle/>
                    <a:p>
                      <a:pPr algn="ctr" rtl="0" fontAlgn="ctr"/>
                      <a:r>
                        <a:rPr lang="en-US" sz="1600" b="0" i="0" u="none" strike="noStrike" dirty="0" smtClean="0">
                          <a:solidFill>
                            <a:schemeClr val="bg1"/>
                          </a:solidFill>
                          <a:effectLst/>
                          <a:latin typeface="+mn-lt"/>
                        </a:rPr>
                        <a:t>133,590</a:t>
                      </a:r>
                      <a:endParaRPr lang="en-US" sz="1600" b="0" i="0" u="none" strike="noStrike" dirty="0">
                        <a:solidFill>
                          <a:schemeClr val="bg1"/>
                        </a:solidFill>
                        <a:effectLst/>
                        <a:latin typeface="Calibri" panose="020F0502020204030204" pitchFamily="34" charset="0"/>
                      </a:endParaRPr>
                    </a:p>
                  </a:txBody>
                  <a:tcPr marL="9525" marR="9525" marT="9525" marB="0" anchor="ctr">
                    <a:cell3D prstMaterial="dkEdge">
                      <a:bevel prst="artDeco"/>
                      <a:lightRig rig="flood" dir="t"/>
                    </a:cell3D>
                    <a:solidFill>
                      <a:schemeClr val="accent5">
                        <a:lumMod val="75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475865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Confiscations</a:t>
            </a: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2754353206"/>
              </p:ext>
            </p:extLst>
          </p:nvPr>
        </p:nvGraphicFramePr>
        <p:xfrm>
          <a:off x="3513222" y="1507958"/>
          <a:ext cx="8261684" cy="53500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846466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Criminal offences of illegal possession of weapons</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2927184409"/>
              </p:ext>
            </p:extLst>
          </p:nvPr>
        </p:nvGraphicFramePr>
        <p:xfrm>
          <a:off x="1731264" y="1901953"/>
          <a:ext cx="8729472" cy="495604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3804880244"/>
              </p:ext>
            </p:extLst>
          </p:nvPr>
        </p:nvGraphicFramePr>
        <p:xfrm>
          <a:off x="3252538" y="2057400"/>
          <a:ext cx="8101262"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54172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tracing </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861618784"/>
              </p:ext>
            </p:extLst>
          </p:nvPr>
        </p:nvGraphicFramePr>
        <p:xfrm>
          <a:off x="1962912" y="1950720"/>
          <a:ext cx="7754112" cy="49072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extLst>
              <p:ext uri="{D42A27DB-BD31-4B8C-83A1-F6EECF244321}">
                <p14:modId xmlns:p14="http://schemas.microsoft.com/office/powerpoint/2010/main" val="988679672"/>
              </p:ext>
            </p:extLst>
          </p:nvPr>
        </p:nvGraphicFramePr>
        <p:xfrm>
          <a:off x="3380874" y="2208596"/>
          <a:ext cx="7972926" cy="439152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865639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Stockpile Management</a:t>
            </a:r>
          </a:p>
        </p:txBody>
      </p:sp>
      <p:sp>
        <p:nvSpPr>
          <p:cNvPr id="3" name="Content Placeholder 2"/>
          <p:cNvSpPr>
            <a:spLocks noGrp="1"/>
          </p:cNvSpPr>
          <p:nvPr>
            <p:ph idx="1"/>
          </p:nvPr>
        </p:nvSpPr>
        <p:spPr/>
        <p:txBody>
          <a:bodyPr/>
          <a:lstStyle/>
          <a:p>
            <a:r>
              <a:rPr lang="en-US" dirty="0"/>
              <a:t>International Ammunition Technical guidelines</a:t>
            </a:r>
          </a:p>
          <a:p>
            <a:r>
              <a:rPr lang="en-US" dirty="0"/>
              <a:t>Kosovo standards on stockpile management for civilians as well as for law enforcement agencies</a:t>
            </a:r>
          </a:p>
          <a:p>
            <a:r>
              <a:rPr lang="en-US" dirty="0"/>
              <a:t>Licensed by the inspectors of the Department of Public safety in accordance international standards</a:t>
            </a:r>
          </a:p>
          <a:p>
            <a:endParaRPr lang="en-US" dirty="0"/>
          </a:p>
        </p:txBody>
      </p:sp>
    </p:spTree>
    <p:extLst>
      <p:ext uri="{BB962C8B-B14F-4D97-AF65-F5344CB8AC3E}">
        <p14:creationId xmlns:p14="http://schemas.microsoft.com/office/powerpoint/2010/main" val="28146342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670</Words>
  <Application>Microsoft Office PowerPoint</Application>
  <PresentationFormat>Widescreen</PresentationFormat>
  <Paragraphs>78</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   Kosovo SALW Control and Collection Strategy Progress and Challenges  </vt:lpstr>
      <vt:lpstr>Agenda</vt:lpstr>
      <vt:lpstr>Background information</vt:lpstr>
      <vt:lpstr>SALW Strategy 2013-2016</vt:lpstr>
      <vt:lpstr>SALW Destruction</vt:lpstr>
      <vt:lpstr>Confiscations</vt:lpstr>
      <vt:lpstr>Criminal offences of illegal possession of weapons</vt:lpstr>
      <vt:lpstr>International tracing </vt:lpstr>
      <vt:lpstr>Stockpile Management</vt:lpstr>
      <vt:lpstr>Small Arms, Light Weapons and Explosive Control Strategy and Action Plan 2017 – 2021</vt:lpstr>
      <vt:lpstr>Strategic Objectives of SALW and Explosive Control Strategy and Action Plan 2017 – 2021</vt:lpstr>
      <vt:lpstr>LAW No. 05/L –134 on Legalization and Surrender of Weapons, Ammunition and Explosive devices </vt:lpstr>
      <vt:lpstr>Content of the Law on Legalization and Surrender of Weapons, Ammunition and Explosive devices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Dardan Kocani</dc:creator>
  <cp:lastModifiedBy>BardhiComputers</cp:lastModifiedBy>
  <cp:revision>27</cp:revision>
  <cp:lastPrinted>2017-05-13T16:21:14Z</cp:lastPrinted>
  <dcterms:created xsi:type="dcterms:W3CDTF">2016-05-05T08:31:13Z</dcterms:created>
  <dcterms:modified xsi:type="dcterms:W3CDTF">2017-05-14T20:35:50Z</dcterms:modified>
</cp:coreProperties>
</file>