
<file path=[Content_Types].xml><?xml version="1.0" encoding="utf-8"?>
<Types xmlns="http://schemas.openxmlformats.org/package/2006/content-types">
  <Default Extension="xml" ContentType="application/xml"/>
  <Default Extension="jpeg" ContentType="image/jpeg"/>
  <Default Extension="mp4" ContentType="video/mp4"/>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76" r:id="rId7"/>
    <p:sldId id="261" r:id="rId8"/>
    <p:sldId id="262" r:id="rId9"/>
    <p:sldId id="263"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65"/>
  </p:normalViewPr>
  <p:slideViewPr>
    <p:cSldViewPr snapToGrid="0" snapToObjects="1">
      <p:cViewPr varScale="1">
        <p:scale>
          <a:sx n="114" d="100"/>
          <a:sy n="114" d="100"/>
        </p:scale>
        <p:origin x="47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088FAE-64A6-9647-9296-10E9DAE81C69}" type="datetimeFigureOut">
              <a:rPr lang="en-US" smtClean="0"/>
              <a:t>5/16/17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360997-1EFB-B74C-AC90-78907E011A83}" type="slidenum">
              <a:rPr lang="en-US" smtClean="0"/>
              <a:t>‹#›</a:t>
            </a:fld>
            <a:endParaRPr lang="en-US"/>
          </a:p>
        </p:txBody>
      </p:sp>
    </p:spTree>
    <p:extLst>
      <p:ext uri="{BB962C8B-B14F-4D97-AF65-F5344CB8AC3E}">
        <p14:creationId xmlns:p14="http://schemas.microsoft.com/office/powerpoint/2010/main" val="1418980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3BCB4E-173E-FB42-A575-7D7EEB07B5D5}" type="datetimeFigureOut">
              <a:rPr lang="en-US" smtClean="0"/>
              <a:t>5/16/17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A40CD-A8E8-1942-92E3-B8BEC25BBBBC}" type="slidenum">
              <a:rPr lang="en-US" smtClean="0"/>
              <a:t>‹#›</a:t>
            </a:fld>
            <a:endParaRPr lang="en-US"/>
          </a:p>
        </p:txBody>
      </p:sp>
    </p:spTree>
    <p:extLst>
      <p:ext uri="{BB962C8B-B14F-4D97-AF65-F5344CB8AC3E}">
        <p14:creationId xmlns:p14="http://schemas.microsoft.com/office/powerpoint/2010/main" val="659845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3BCB4E-173E-FB42-A575-7D7EEB07B5D5}" type="datetimeFigureOut">
              <a:rPr lang="en-US" smtClean="0"/>
              <a:t>5/16/17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A40CD-A8E8-1942-92E3-B8BEC25BBBBC}" type="slidenum">
              <a:rPr lang="en-US" smtClean="0"/>
              <a:t>‹#›</a:t>
            </a:fld>
            <a:endParaRPr lang="en-US"/>
          </a:p>
        </p:txBody>
      </p:sp>
    </p:spTree>
    <p:extLst>
      <p:ext uri="{BB962C8B-B14F-4D97-AF65-F5344CB8AC3E}">
        <p14:creationId xmlns:p14="http://schemas.microsoft.com/office/powerpoint/2010/main" val="1278507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3BCB4E-173E-FB42-A575-7D7EEB07B5D5}" type="datetimeFigureOut">
              <a:rPr lang="en-US" smtClean="0"/>
              <a:t>5/16/17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A40CD-A8E8-1942-92E3-B8BEC25BBBBC}" type="slidenum">
              <a:rPr lang="en-US" smtClean="0"/>
              <a:t>‹#›</a:t>
            </a:fld>
            <a:endParaRPr lang="en-US"/>
          </a:p>
        </p:txBody>
      </p:sp>
    </p:spTree>
    <p:extLst>
      <p:ext uri="{BB962C8B-B14F-4D97-AF65-F5344CB8AC3E}">
        <p14:creationId xmlns:p14="http://schemas.microsoft.com/office/powerpoint/2010/main" val="155911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3BCB4E-173E-FB42-A575-7D7EEB07B5D5}" type="datetimeFigureOut">
              <a:rPr lang="en-US" smtClean="0"/>
              <a:t>5/16/17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A40CD-A8E8-1942-92E3-B8BEC25BBBBC}" type="slidenum">
              <a:rPr lang="en-US" smtClean="0"/>
              <a:t>‹#›</a:t>
            </a:fld>
            <a:endParaRPr lang="en-US"/>
          </a:p>
        </p:txBody>
      </p:sp>
    </p:spTree>
    <p:extLst>
      <p:ext uri="{BB962C8B-B14F-4D97-AF65-F5344CB8AC3E}">
        <p14:creationId xmlns:p14="http://schemas.microsoft.com/office/powerpoint/2010/main" val="417815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3BCB4E-173E-FB42-A575-7D7EEB07B5D5}" type="datetimeFigureOut">
              <a:rPr lang="en-US" smtClean="0"/>
              <a:t>5/16/17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A40CD-A8E8-1942-92E3-B8BEC25BBBBC}" type="slidenum">
              <a:rPr lang="en-US" smtClean="0"/>
              <a:t>‹#›</a:t>
            </a:fld>
            <a:endParaRPr lang="en-US"/>
          </a:p>
        </p:txBody>
      </p:sp>
    </p:spTree>
    <p:extLst>
      <p:ext uri="{BB962C8B-B14F-4D97-AF65-F5344CB8AC3E}">
        <p14:creationId xmlns:p14="http://schemas.microsoft.com/office/powerpoint/2010/main" val="2106327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3BCB4E-173E-FB42-A575-7D7EEB07B5D5}" type="datetimeFigureOut">
              <a:rPr lang="en-US" smtClean="0"/>
              <a:t>5/16/17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4A40CD-A8E8-1942-92E3-B8BEC25BBBBC}" type="slidenum">
              <a:rPr lang="en-US" smtClean="0"/>
              <a:t>‹#›</a:t>
            </a:fld>
            <a:endParaRPr lang="en-US"/>
          </a:p>
        </p:txBody>
      </p:sp>
    </p:spTree>
    <p:extLst>
      <p:ext uri="{BB962C8B-B14F-4D97-AF65-F5344CB8AC3E}">
        <p14:creationId xmlns:p14="http://schemas.microsoft.com/office/powerpoint/2010/main" val="1918258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3BCB4E-173E-FB42-A575-7D7EEB07B5D5}" type="datetimeFigureOut">
              <a:rPr lang="en-US" smtClean="0"/>
              <a:t>5/16/17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4A40CD-A8E8-1942-92E3-B8BEC25BBBBC}" type="slidenum">
              <a:rPr lang="en-US" smtClean="0"/>
              <a:t>‹#›</a:t>
            </a:fld>
            <a:endParaRPr lang="en-US"/>
          </a:p>
        </p:txBody>
      </p:sp>
    </p:spTree>
    <p:extLst>
      <p:ext uri="{BB962C8B-B14F-4D97-AF65-F5344CB8AC3E}">
        <p14:creationId xmlns:p14="http://schemas.microsoft.com/office/powerpoint/2010/main" val="96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3BCB4E-173E-FB42-A575-7D7EEB07B5D5}" type="datetimeFigureOut">
              <a:rPr lang="en-US" smtClean="0"/>
              <a:t>5/16/17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4A40CD-A8E8-1942-92E3-B8BEC25BBBBC}" type="slidenum">
              <a:rPr lang="en-US" smtClean="0"/>
              <a:t>‹#›</a:t>
            </a:fld>
            <a:endParaRPr lang="en-US"/>
          </a:p>
        </p:txBody>
      </p:sp>
    </p:spTree>
    <p:extLst>
      <p:ext uri="{BB962C8B-B14F-4D97-AF65-F5344CB8AC3E}">
        <p14:creationId xmlns:p14="http://schemas.microsoft.com/office/powerpoint/2010/main" val="1615236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BCB4E-173E-FB42-A575-7D7EEB07B5D5}" type="datetimeFigureOut">
              <a:rPr lang="en-US" smtClean="0"/>
              <a:t>5/16/17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4A40CD-A8E8-1942-92E3-B8BEC25BBBBC}" type="slidenum">
              <a:rPr lang="en-US" smtClean="0"/>
              <a:t>‹#›</a:t>
            </a:fld>
            <a:endParaRPr lang="en-US"/>
          </a:p>
        </p:txBody>
      </p:sp>
    </p:spTree>
    <p:extLst>
      <p:ext uri="{BB962C8B-B14F-4D97-AF65-F5344CB8AC3E}">
        <p14:creationId xmlns:p14="http://schemas.microsoft.com/office/powerpoint/2010/main" val="943023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3BCB4E-173E-FB42-A575-7D7EEB07B5D5}" type="datetimeFigureOut">
              <a:rPr lang="en-US" smtClean="0"/>
              <a:t>5/16/17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4A40CD-A8E8-1942-92E3-B8BEC25BBBBC}" type="slidenum">
              <a:rPr lang="en-US" smtClean="0"/>
              <a:t>‹#›</a:t>
            </a:fld>
            <a:endParaRPr lang="en-US"/>
          </a:p>
        </p:txBody>
      </p:sp>
    </p:spTree>
    <p:extLst>
      <p:ext uri="{BB962C8B-B14F-4D97-AF65-F5344CB8AC3E}">
        <p14:creationId xmlns:p14="http://schemas.microsoft.com/office/powerpoint/2010/main" val="965271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3BCB4E-173E-FB42-A575-7D7EEB07B5D5}" type="datetimeFigureOut">
              <a:rPr lang="en-US" smtClean="0"/>
              <a:t>5/16/17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4A40CD-A8E8-1942-92E3-B8BEC25BBBBC}" type="slidenum">
              <a:rPr lang="en-US" smtClean="0"/>
              <a:t>‹#›</a:t>
            </a:fld>
            <a:endParaRPr lang="en-US"/>
          </a:p>
        </p:txBody>
      </p:sp>
    </p:spTree>
    <p:extLst>
      <p:ext uri="{BB962C8B-B14F-4D97-AF65-F5344CB8AC3E}">
        <p14:creationId xmlns:p14="http://schemas.microsoft.com/office/powerpoint/2010/main" val="12260596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3BCB4E-173E-FB42-A575-7D7EEB07B5D5}" type="datetimeFigureOut">
              <a:rPr lang="en-US" smtClean="0"/>
              <a:t>5/16/17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A40CD-A8E8-1942-92E3-B8BEC25BBBBC}" type="slidenum">
              <a:rPr lang="en-US" smtClean="0"/>
              <a:t>‹#›</a:t>
            </a:fld>
            <a:endParaRPr lang="en-US"/>
          </a:p>
        </p:txBody>
      </p:sp>
    </p:spTree>
    <p:extLst>
      <p:ext uri="{BB962C8B-B14F-4D97-AF65-F5344CB8AC3E}">
        <p14:creationId xmlns:p14="http://schemas.microsoft.com/office/powerpoint/2010/main" val="1521178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1.mp4"/><Relationship Id="rId2" Type="http://schemas.openxmlformats.org/officeDocument/2006/relationships/video" Target="../media/media1.mp4"/></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0951" y="5251525"/>
            <a:ext cx="2039315" cy="74944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2749" y="2857260"/>
            <a:ext cx="1297517" cy="863438"/>
          </a:xfrm>
          <a:prstGeom prst="rect">
            <a:avLst/>
          </a:prstGeom>
        </p:spPr>
      </p:pic>
      <p:sp>
        <p:nvSpPr>
          <p:cNvPr id="19" name="Freeform 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 name="Freeform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8690" y="614363"/>
            <a:ext cx="1361576" cy="963812"/>
          </a:xfrm>
          <a:prstGeom prst="rect">
            <a:avLst/>
          </a:prstGeom>
        </p:spPr>
      </p:pic>
      <p:sp>
        <p:nvSpPr>
          <p:cNvPr id="2" name="Title 1"/>
          <p:cNvSpPr>
            <a:spLocks noGrp="1"/>
          </p:cNvSpPr>
          <p:nvPr>
            <p:ph type="ctrTitle"/>
          </p:nvPr>
        </p:nvSpPr>
        <p:spPr>
          <a:xfrm>
            <a:off x="804672" y="2600325"/>
            <a:ext cx="4948428" cy="2651200"/>
          </a:xfrm>
        </p:spPr>
        <p:txBody>
          <a:bodyPr anchor="t">
            <a:normAutofit/>
          </a:bodyPr>
          <a:lstStyle/>
          <a:p>
            <a:pPr algn="l"/>
            <a:r>
              <a:rPr lang="en-US" sz="5400">
                <a:solidFill>
                  <a:schemeClr val="bg1"/>
                </a:solidFill>
              </a:rPr>
              <a:t>Amendments to EU Firearms Directive</a:t>
            </a:r>
          </a:p>
        </p:txBody>
      </p:sp>
      <p:sp>
        <p:nvSpPr>
          <p:cNvPr id="3" name="Subtitle 2"/>
          <p:cNvSpPr>
            <a:spLocks noGrp="1"/>
          </p:cNvSpPr>
          <p:nvPr>
            <p:ph type="subTitle" idx="1"/>
          </p:nvPr>
        </p:nvSpPr>
        <p:spPr>
          <a:xfrm>
            <a:off x="804672" y="1300450"/>
            <a:ext cx="4167376" cy="1155525"/>
          </a:xfrm>
        </p:spPr>
        <p:txBody>
          <a:bodyPr anchor="b">
            <a:normAutofit/>
          </a:bodyPr>
          <a:lstStyle/>
          <a:p>
            <a:pPr algn="l">
              <a:lnSpc>
                <a:spcPct val="70000"/>
              </a:lnSpc>
            </a:pPr>
            <a:r>
              <a:rPr lang="en-US" sz="1600">
                <a:solidFill>
                  <a:schemeClr val="bg1"/>
                </a:solidFill>
              </a:rPr>
              <a:t>Jahorina</a:t>
            </a:r>
          </a:p>
          <a:p>
            <a:pPr algn="l">
              <a:lnSpc>
                <a:spcPct val="70000"/>
              </a:lnSpc>
            </a:pPr>
            <a:r>
              <a:rPr lang="en-US" sz="1600">
                <a:solidFill>
                  <a:schemeClr val="bg1"/>
                </a:solidFill>
              </a:rPr>
              <a:t>16 May 2017</a:t>
            </a:r>
          </a:p>
          <a:p>
            <a:pPr algn="l">
              <a:lnSpc>
                <a:spcPct val="70000"/>
              </a:lnSpc>
            </a:pPr>
            <a:endParaRPr lang="en-US" sz="1600">
              <a:solidFill>
                <a:schemeClr val="bg1"/>
              </a:solidFill>
            </a:endParaRPr>
          </a:p>
          <a:p>
            <a:pPr algn="l">
              <a:lnSpc>
                <a:spcPct val="70000"/>
              </a:lnSpc>
            </a:pPr>
            <a:r>
              <a:rPr lang="en-US" sz="1600">
                <a:solidFill>
                  <a:schemeClr val="bg1"/>
                </a:solidFill>
              </a:rPr>
              <a:t>Alain E.Lapon</a:t>
            </a:r>
          </a:p>
        </p:txBody>
      </p:sp>
    </p:spTree>
    <p:extLst>
      <p:ext uri="{BB962C8B-B14F-4D97-AF65-F5344CB8AC3E}">
        <p14:creationId xmlns:p14="http://schemas.microsoft.com/office/powerpoint/2010/main" val="32231868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9781" y="2745736"/>
            <a:ext cx="3698803" cy="1366528"/>
          </a:xfrm>
          <a:solidFill>
            <a:schemeClr val="bg1">
              <a:alpha val="50000"/>
            </a:schemeClr>
          </a:solidFill>
          <a:ln w="25400" cap="sq">
            <a:solidFill>
              <a:schemeClr val="tx1"/>
            </a:solidFill>
            <a:miter lim="800000"/>
          </a:ln>
        </p:spPr>
        <p:txBody>
          <a:bodyPr>
            <a:normAutofit/>
          </a:bodyPr>
          <a:lstStyle/>
          <a:p>
            <a:pPr algn="ctr"/>
            <a:r>
              <a:rPr lang="en-US" sz="3200" dirty="0" smtClean="0"/>
              <a:t>Additional Issues to be solved</a:t>
            </a:r>
            <a:endParaRPr lang="en-US" sz="3200" dirty="0"/>
          </a:p>
        </p:txBody>
      </p:sp>
      <p:sp>
        <p:nvSpPr>
          <p:cNvPr id="3" name="Content Placeholder 2"/>
          <p:cNvSpPr>
            <a:spLocks noGrp="1"/>
          </p:cNvSpPr>
          <p:nvPr>
            <p:ph idx="1"/>
          </p:nvPr>
        </p:nvSpPr>
        <p:spPr>
          <a:xfrm>
            <a:off x="6049182" y="802638"/>
            <a:ext cx="5408696" cy="5252722"/>
          </a:xfrm>
        </p:spPr>
        <p:txBody>
          <a:bodyPr anchor="ctr">
            <a:normAutofit/>
          </a:bodyPr>
          <a:lstStyle/>
          <a:p>
            <a:pPr marL="306000" lvl="0" indent="-306000" defTabSz="457200">
              <a:lnSpc>
                <a:spcPct val="100000"/>
              </a:lnSpc>
              <a:spcBef>
                <a:spcPct val="20000"/>
              </a:spcBef>
              <a:spcAft>
                <a:spcPts val="600"/>
              </a:spcAft>
              <a:buClr>
                <a:srgbClr val="4590B8"/>
              </a:buClr>
              <a:buSzPct val="92000"/>
              <a:buFont typeface="Wingdings 2" panose="05020102010507070707" pitchFamily="18" charset="2"/>
              <a:buChar char=""/>
            </a:pPr>
            <a:r>
              <a:rPr lang="en-US" sz="1800" b="1" u="sng" dirty="0">
                <a:solidFill>
                  <a:schemeClr val="bg1"/>
                </a:solidFill>
                <a:latin typeface="Gill Sans MT"/>
              </a:rPr>
              <a:t>COMMON RULES FOR MARKING ?</a:t>
            </a:r>
          </a:p>
          <a:p>
            <a:pPr marL="306000" lvl="0" indent="-306000" defTabSz="457200">
              <a:lnSpc>
                <a:spcPct val="100000"/>
              </a:lnSpc>
              <a:spcBef>
                <a:spcPct val="20000"/>
              </a:spcBef>
              <a:spcAft>
                <a:spcPts val="600"/>
              </a:spcAft>
              <a:buClr>
                <a:srgbClr val="4590B8"/>
              </a:buClr>
              <a:buSzPct val="92000"/>
              <a:buFont typeface="Wingdings 2" panose="05020102010507070707" pitchFamily="18" charset="2"/>
              <a:buChar char=""/>
            </a:pPr>
            <a:r>
              <a:rPr lang="en-US" sz="1800" b="1" u="sng" dirty="0">
                <a:solidFill>
                  <a:schemeClr val="bg1"/>
                </a:solidFill>
                <a:latin typeface="Gill Sans MT"/>
              </a:rPr>
              <a:t>TECHNICAL SPECIFICATIONS  for blank firing weapons </a:t>
            </a:r>
            <a:r>
              <a:rPr lang="en-US" sz="1800" b="1" u="sng" dirty="0" smtClean="0">
                <a:solidFill>
                  <a:schemeClr val="bg1"/>
                </a:solidFill>
                <a:latin typeface="Gill Sans MT"/>
              </a:rPr>
              <a:t>(making </a:t>
            </a:r>
            <a:r>
              <a:rPr lang="en-US" sz="1800" b="1" u="sng" dirty="0">
                <a:solidFill>
                  <a:schemeClr val="bg1"/>
                </a:solidFill>
                <a:latin typeface="Gill Sans MT"/>
              </a:rPr>
              <a:t>sure they cannot be converted</a:t>
            </a:r>
            <a:r>
              <a:rPr lang="en-US" sz="1800" b="1" u="sng" dirty="0" smtClean="0">
                <a:solidFill>
                  <a:schemeClr val="bg1"/>
                </a:solidFill>
                <a:latin typeface="Gill Sans MT"/>
              </a:rPr>
              <a:t>)?</a:t>
            </a:r>
            <a:endParaRPr lang="en-US" sz="1800" dirty="0">
              <a:solidFill>
                <a:schemeClr val="bg1"/>
              </a:solidFill>
              <a:latin typeface="Gill Sans MT"/>
            </a:endParaRPr>
          </a:p>
          <a:p>
            <a:endParaRPr lang="en-US" sz="3600" dirty="0">
              <a:solidFill>
                <a:schemeClr val="bg1"/>
              </a:solidFill>
            </a:endParaRPr>
          </a:p>
        </p:txBody>
      </p:sp>
    </p:spTree>
    <p:extLst>
      <p:ext uri="{BB962C8B-B14F-4D97-AF65-F5344CB8AC3E}">
        <p14:creationId xmlns:p14="http://schemas.microsoft.com/office/powerpoint/2010/main" val="263753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25" name="Rectangle 2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80588" y="965199"/>
            <a:ext cx="6766078" cy="4927601"/>
          </a:xfrm>
        </p:spPr>
        <p:txBody>
          <a:bodyPr vert="horz" lIns="91440" tIns="45720" rIns="91440" bIns="45720" rtlCol="0" anchor="ctr">
            <a:normAutofit/>
          </a:bodyPr>
          <a:lstStyle/>
          <a:p>
            <a:r>
              <a:rPr lang="en-US" sz="5400" kern="1200">
                <a:solidFill>
                  <a:schemeClr val="tx1">
                    <a:lumMod val="85000"/>
                    <a:lumOff val="15000"/>
                  </a:schemeClr>
                </a:solidFill>
                <a:latin typeface="+mj-lt"/>
                <a:ea typeface="+mj-ea"/>
                <a:cs typeface="+mj-cs"/>
              </a:rPr>
              <a:t>Categorization according to the new amendment of the directive</a:t>
            </a:r>
          </a:p>
        </p:txBody>
      </p:sp>
    </p:spTree>
    <p:extLst>
      <p:ext uri="{BB962C8B-B14F-4D97-AF65-F5344CB8AC3E}">
        <p14:creationId xmlns:p14="http://schemas.microsoft.com/office/powerpoint/2010/main" val="3362103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64523311"/>
              </p:ext>
            </p:extLst>
          </p:nvPr>
        </p:nvGraphicFramePr>
        <p:xfrm>
          <a:off x="552256" y="312234"/>
          <a:ext cx="11000406" cy="5796061"/>
        </p:xfrm>
        <a:graphic>
          <a:graphicData uri="http://schemas.openxmlformats.org/drawingml/2006/table">
            <a:tbl>
              <a:tblPr firstRow="1" bandRow="1">
                <a:tableStyleId>{5C22544A-7EE6-4342-B048-85BDC9FD1C3A}</a:tableStyleId>
              </a:tblPr>
              <a:tblGrid>
                <a:gridCol w="1569182">
                  <a:extLst>
                    <a:ext uri="{9D8B030D-6E8A-4147-A177-3AD203B41FA5}">
                      <a16:colId xmlns:a16="http://schemas.microsoft.com/office/drawing/2014/main" xmlns="" val="167354453"/>
                    </a:ext>
                  </a:extLst>
                </a:gridCol>
                <a:gridCol w="4715612">
                  <a:extLst>
                    <a:ext uri="{9D8B030D-6E8A-4147-A177-3AD203B41FA5}">
                      <a16:colId xmlns:a16="http://schemas.microsoft.com/office/drawing/2014/main" xmlns="" val="1383071037"/>
                    </a:ext>
                  </a:extLst>
                </a:gridCol>
                <a:gridCol w="4715612"/>
              </a:tblGrid>
              <a:tr h="597637">
                <a:tc>
                  <a:txBody>
                    <a:bodyPr/>
                    <a:lstStyle/>
                    <a:p>
                      <a:r>
                        <a:rPr lang="en-US" dirty="0"/>
                        <a:t>Category </a:t>
                      </a:r>
                      <a:r>
                        <a:rPr lang="en-US" dirty="0" smtClean="0"/>
                        <a:t>A</a:t>
                      </a:r>
                      <a:endParaRPr lang="en-US" dirty="0"/>
                    </a:p>
                  </a:txBody>
                  <a:tcPr>
                    <a:solidFill>
                      <a:srgbClr val="FF0000"/>
                    </a:solidFill>
                  </a:tcPr>
                </a:tc>
                <a:tc>
                  <a:txBody>
                    <a:bodyPr/>
                    <a:lstStyle/>
                    <a:p>
                      <a:r>
                        <a:rPr lang="en-US" dirty="0" smtClean="0"/>
                        <a:t>PROHIBITED</a:t>
                      </a:r>
                      <a:endParaRPr lang="en-US" dirty="0"/>
                    </a:p>
                  </a:txBody>
                  <a:tcPr>
                    <a:solidFill>
                      <a:srgbClr val="FF0000"/>
                    </a:solidFill>
                  </a:tcPr>
                </a:tc>
                <a:tc>
                  <a:txBody>
                    <a:bodyPr/>
                    <a:lstStyle/>
                    <a:p>
                      <a:endParaRPr lang="en-US" dirty="0"/>
                    </a:p>
                  </a:txBody>
                  <a:tcPr>
                    <a:solidFill>
                      <a:srgbClr val="FF0000"/>
                    </a:solidFill>
                  </a:tcPr>
                </a:tc>
                <a:extLst>
                  <a:ext uri="{0D108BD9-81ED-4DB2-BD59-A6C34878D82A}">
                    <a16:rowId xmlns:a16="http://schemas.microsoft.com/office/drawing/2014/main" xmlns="" val="2502182330"/>
                  </a:ext>
                </a:extLst>
              </a:tr>
              <a:tr h="408066">
                <a:tc>
                  <a:txBody>
                    <a:bodyPr/>
                    <a:lstStyle/>
                    <a:p>
                      <a:endParaRPr lang="en-US" dirty="0"/>
                    </a:p>
                  </a:txBody>
                  <a:tcPr/>
                </a:tc>
                <a:tc>
                  <a:txBody>
                    <a:bodyPr/>
                    <a:lstStyle/>
                    <a:p>
                      <a:r>
                        <a:rPr lang="en-US" dirty="0" smtClean="0"/>
                        <a:t>EXISTING</a:t>
                      </a:r>
                      <a:r>
                        <a:rPr lang="en-US" baseline="0" dirty="0" smtClean="0"/>
                        <a:t> </a:t>
                      </a:r>
                      <a:endParaRPr lang="en-US" dirty="0"/>
                    </a:p>
                  </a:txBody>
                  <a:tcPr/>
                </a:tc>
                <a:tc>
                  <a:txBody>
                    <a:bodyPr/>
                    <a:lstStyle/>
                    <a:p>
                      <a:r>
                        <a:rPr lang="en-US" dirty="0" smtClean="0"/>
                        <a:t>AMENDMENT</a:t>
                      </a:r>
                      <a:endParaRPr lang="en-US" dirty="0"/>
                    </a:p>
                  </a:txBody>
                  <a:tcPr/>
                </a:tc>
              </a:tr>
              <a:tr h="408066">
                <a:tc>
                  <a:txBody>
                    <a:bodyPr/>
                    <a:lstStyle/>
                    <a:p>
                      <a:r>
                        <a:rPr lang="en-US" dirty="0"/>
                        <a:t>A1</a:t>
                      </a:r>
                    </a:p>
                  </a:txBody>
                  <a:tcPr/>
                </a:tc>
                <a:tc>
                  <a:txBody>
                    <a:bodyPr/>
                    <a:lstStyle/>
                    <a:p>
                      <a:r>
                        <a:rPr lang="en-US" dirty="0"/>
                        <a:t>Explosive</a:t>
                      </a:r>
                      <a:r>
                        <a:rPr lang="en-US" baseline="0" dirty="0"/>
                        <a:t> military missiles and launchers</a:t>
                      </a:r>
                      <a:endParaRPr lang="en-US" dirty="0"/>
                    </a:p>
                  </a:txBody>
                  <a:tcPr/>
                </a:tc>
                <a:tc>
                  <a:txBody>
                    <a:bodyPr/>
                    <a:lstStyle/>
                    <a:p>
                      <a:r>
                        <a:rPr lang="en-US" dirty="0"/>
                        <a:t>Explosive</a:t>
                      </a:r>
                      <a:r>
                        <a:rPr lang="en-US" baseline="0" dirty="0"/>
                        <a:t> military missiles and launchers</a:t>
                      </a:r>
                      <a:endParaRPr lang="en-US" dirty="0"/>
                    </a:p>
                  </a:txBody>
                  <a:tcPr/>
                </a:tc>
                <a:extLst>
                  <a:ext uri="{0D108BD9-81ED-4DB2-BD59-A6C34878D82A}">
                    <a16:rowId xmlns:a16="http://schemas.microsoft.com/office/drawing/2014/main" xmlns="" val="1853320831"/>
                  </a:ext>
                </a:extLst>
              </a:tr>
              <a:tr h="408066">
                <a:tc>
                  <a:txBody>
                    <a:bodyPr/>
                    <a:lstStyle/>
                    <a:p>
                      <a:r>
                        <a:rPr lang="en-US" dirty="0"/>
                        <a:t>A2</a:t>
                      </a:r>
                    </a:p>
                  </a:txBody>
                  <a:tcPr/>
                </a:tc>
                <a:tc>
                  <a:txBody>
                    <a:bodyPr/>
                    <a:lstStyle/>
                    <a:p>
                      <a:r>
                        <a:rPr lang="en-US" dirty="0"/>
                        <a:t>Automatic firearms</a:t>
                      </a:r>
                    </a:p>
                  </a:txBody>
                  <a:tcPr/>
                </a:tc>
                <a:tc>
                  <a:txBody>
                    <a:bodyPr/>
                    <a:lstStyle/>
                    <a:p>
                      <a:r>
                        <a:rPr lang="en-US" dirty="0"/>
                        <a:t>Automatic firearms</a:t>
                      </a:r>
                    </a:p>
                  </a:txBody>
                  <a:tcPr/>
                </a:tc>
                <a:extLst>
                  <a:ext uri="{0D108BD9-81ED-4DB2-BD59-A6C34878D82A}">
                    <a16:rowId xmlns:a16="http://schemas.microsoft.com/office/drawing/2014/main" xmlns="" val="2640641496"/>
                  </a:ext>
                </a:extLst>
              </a:tr>
              <a:tr h="408066">
                <a:tc>
                  <a:txBody>
                    <a:bodyPr/>
                    <a:lstStyle/>
                    <a:p>
                      <a:r>
                        <a:rPr lang="en-US" dirty="0"/>
                        <a:t>A3</a:t>
                      </a:r>
                    </a:p>
                  </a:txBody>
                  <a:tcPr/>
                </a:tc>
                <a:tc>
                  <a:txBody>
                    <a:bodyPr/>
                    <a:lstStyle/>
                    <a:p>
                      <a:r>
                        <a:rPr lang="en-US" dirty="0"/>
                        <a:t>Firearms disguised as other objects</a:t>
                      </a:r>
                    </a:p>
                  </a:txBody>
                  <a:tcPr/>
                </a:tc>
                <a:tc>
                  <a:txBody>
                    <a:bodyPr/>
                    <a:lstStyle/>
                    <a:p>
                      <a:r>
                        <a:rPr lang="en-US" dirty="0"/>
                        <a:t>Firearms disguised as other objects</a:t>
                      </a:r>
                    </a:p>
                  </a:txBody>
                  <a:tcPr/>
                </a:tc>
                <a:extLst>
                  <a:ext uri="{0D108BD9-81ED-4DB2-BD59-A6C34878D82A}">
                    <a16:rowId xmlns:a16="http://schemas.microsoft.com/office/drawing/2014/main" xmlns="" val="3340904046"/>
                  </a:ext>
                </a:extLst>
              </a:tr>
              <a:tr h="704333">
                <a:tc>
                  <a:txBody>
                    <a:bodyPr/>
                    <a:lstStyle/>
                    <a:p>
                      <a:r>
                        <a:rPr lang="en-US" dirty="0"/>
                        <a:t>A4</a:t>
                      </a:r>
                    </a:p>
                  </a:txBody>
                  <a:tcPr/>
                </a:tc>
                <a:tc>
                  <a:txBody>
                    <a:bodyPr/>
                    <a:lstStyle/>
                    <a:p>
                      <a:r>
                        <a:rPr lang="en-US" dirty="0"/>
                        <a:t>Ammunition with penetrating,</a:t>
                      </a:r>
                      <a:r>
                        <a:rPr lang="en-US" baseline="0" dirty="0"/>
                        <a:t> explosive and incendiary projectiles, and the projectiles for such ammunition</a:t>
                      </a:r>
                      <a:endParaRPr lang="en-US" dirty="0"/>
                    </a:p>
                  </a:txBody>
                  <a:tcPr/>
                </a:tc>
                <a:tc>
                  <a:txBody>
                    <a:bodyPr/>
                    <a:lstStyle/>
                    <a:p>
                      <a:r>
                        <a:rPr lang="en-US" dirty="0"/>
                        <a:t>Ammunition with penetrating,</a:t>
                      </a:r>
                      <a:r>
                        <a:rPr lang="en-US" baseline="0" dirty="0"/>
                        <a:t> explosive and incendiary projectiles, and the projectiles for such ammunition</a:t>
                      </a:r>
                      <a:endParaRPr lang="en-US" dirty="0"/>
                    </a:p>
                  </a:txBody>
                  <a:tcPr/>
                </a:tc>
                <a:extLst>
                  <a:ext uri="{0D108BD9-81ED-4DB2-BD59-A6C34878D82A}">
                    <a16:rowId xmlns:a16="http://schemas.microsoft.com/office/drawing/2014/main" xmlns="" val="2377317651"/>
                  </a:ext>
                </a:extLst>
              </a:tr>
              <a:tr h="1006189">
                <a:tc>
                  <a:txBody>
                    <a:bodyPr/>
                    <a:lstStyle/>
                    <a:p>
                      <a:r>
                        <a:rPr lang="en-US" dirty="0"/>
                        <a:t>A5</a:t>
                      </a:r>
                    </a:p>
                  </a:txBody>
                  <a:tcPr/>
                </a:tc>
                <a:tc>
                  <a:txBody>
                    <a:bodyPr/>
                    <a:lstStyle/>
                    <a:p>
                      <a:r>
                        <a:rPr lang="en-US" dirty="0"/>
                        <a:t>Pistol and revolver</a:t>
                      </a:r>
                      <a:r>
                        <a:rPr lang="en-US" baseline="0" dirty="0"/>
                        <a:t> ammunition with expanding projectiles and the projectiles for such ammunition, except in the case of weapons for hunting or for target shooting, for persons entitled to use them</a:t>
                      </a:r>
                      <a:endParaRPr lang="en-US" dirty="0"/>
                    </a:p>
                  </a:txBody>
                  <a:tcPr/>
                </a:tc>
                <a:tc>
                  <a:txBody>
                    <a:bodyPr/>
                    <a:lstStyle/>
                    <a:p>
                      <a:r>
                        <a:rPr lang="en-US" dirty="0"/>
                        <a:t>Pistol and revolver</a:t>
                      </a:r>
                      <a:r>
                        <a:rPr lang="en-US" baseline="0" dirty="0"/>
                        <a:t> ammunition with expanding projectiles and the projectiles for such ammunition, except in the case of weapons for hunting or for target shooting, for persons entitled to use them</a:t>
                      </a:r>
                      <a:endParaRPr lang="en-US" dirty="0"/>
                    </a:p>
                  </a:txBody>
                  <a:tcPr/>
                </a:tc>
                <a:extLst>
                  <a:ext uri="{0D108BD9-81ED-4DB2-BD59-A6C34878D82A}">
                    <a16:rowId xmlns:a16="http://schemas.microsoft.com/office/drawing/2014/main" xmlns="" val="3907529359"/>
                  </a:ext>
                </a:extLst>
              </a:tr>
              <a:tr h="1006189">
                <a:tc>
                  <a:txBody>
                    <a:bodyPr/>
                    <a:lstStyle/>
                    <a:p>
                      <a:r>
                        <a:rPr lang="en-US" dirty="0"/>
                        <a:t>A6</a:t>
                      </a:r>
                    </a:p>
                  </a:txBody>
                  <a:tcPr/>
                </a:tc>
                <a:tc>
                  <a:txBody>
                    <a:bodyPr/>
                    <a:lstStyle/>
                    <a:p>
                      <a:endParaRPr lang="en-US" dirty="0"/>
                    </a:p>
                  </a:txBody>
                  <a:tcPr/>
                </a:tc>
                <a:tc>
                  <a:txBody>
                    <a:bodyPr/>
                    <a:lstStyle/>
                    <a:p>
                      <a:r>
                        <a:rPr lang="en-US" dirty="0"/>
                        <a:t>Automatic</a:t>
                      </a:r>
                      <a:r>
                        <a:rPr lang="en-US" baseline="0" dirty="0"/>
                        <a:t> firearms which have been converted into semi- automatic firearms, without prejudice to Article 7 (4a) </a:t>
                      </a:r>
                      <a:r>
                        <a:rPr lang="en-US" baseline="0" dirty="0" smtClean="0"/>
                        <a:t>= (</a:t>
                      </a:r>
                      <a:r>
                        <a:rPr lang="en-US" baseline="0" dirty="0"/>
                        <a:t>confirmation, renewal or prolongation of authorization of Category B)</a:t>
                      </a:r>
                      <a:endParaRPr lang="en-US" dirty="0"/>
                    </a:p>
                  </a:txBody>
                  <a:tcPr/>
                </a:tc>
                <a:extLst>
                  <a:ext uri="{0D108BD9-81ED-4DB2-BD59-A6C34878D82A}">
                    <a16:rowId xmlns:a16="http://schemas.microsoft.com/office/drawing/2014/main" xmlns="" val="1669443373"/>
                  </a:ext>
                </a:extLst>
              </a:tr>
            </a:tbl>
          </a:graphicData>
        </a:graphic>
      </p:graphicFrame>
    </p:spTree>
    <p:extLst>
      <p:ext uri="{BB962C8B-B14F-4D97-AF65-F5344CB8AC3E}">
        <p14:creationId xmlns:p14="http://schemas.microsoft.com/office/powerpoint/2010/main" val="1960848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548634451"/>
              </p:ext>
            </p:extLst>
          </p:nvPr>
        </p:nvGraphicFramePr>
        <p:xfrm>
          <a:off x="507653" y="616955"/>
          <a:ext cx="11334942" cy="4307840"/>
        </p:xfrm>
        <a:graphic>
          <a:graphicData uri="http://schemas.openxmlformats.org/drawingml/2006/table">
            <a:tbl>
              <a:tblPr firstRow="1" bandRow="1">
                <a:tableStyleId>{5C22544A-7EE6-4342-B048-85BDC9FD1C3A}</a:tableStyleId>
              </a:tblPr>
              <a:tblGrid>
                <a:gridCol w="2346172">
                  <a:extLst>
                    <a:ext uri="{9D8B030D-6E8A-4147-A177-3AD203B41FA5}">
                      <a16:colId xmlns:a16="http://schemas.microsoft.com/office/drawing/2014/main" xmlns="" val="167354453"/>
                    </a:ext>
                  </a:extLst>
                </a:gridCol>
                <a:gridCol w="8988770">
                  <a:extLst>
                    <a:ext uri="{9D8B030D-6E8A-4147-A177-3AD203B41FA5}">
                      <a16:colId xmlns:a16="http://schemas.microsoft.com/office/drawing/2014/main" xmlns="" val="1383071037"/>
                    </a:ext>
                  </a:extLst>
                </a:gridCol>
              </a:tblGrid>
              <a:tr h="370840">
                <a:tc>
                  <a:txBody>
                    <a:bodyPr/>
                    <a:lstStyle/>
                    <a:p>
                      <a:r>
                        <a:rPr lang="en-US" dirty="0"/>
                        <a:t>Category </a:t>
                      </a:r>
                    </a:p>
                  </a:txBody>
                  <a:tcPr>
                    <a:solidFill>
                      <a:srgbClr val="FF0000"/>
                    </a:solidFill>
                  </a:tcPr>
                </a:tc>
                <a:tc>
                  <a:txBody>
                    <a:bodyPr/>
                    <a:lstStyle/>
                    <a:p>
                      <a:r>
                        <a:rPr lang="en-US" dirty="0"/>
                        <a:t>Description – Prohibited</a:t>
                      </a:r>
                      <a:r>
                        <a:rPr lang="en-US" baseline="0" dirty="0"/>
                        <a:t> (with some exemptions</a:t>
                      </a:r>
                      <a:r>
                        <a:rPr lang="en-US" baseline="0" dirty="0" smtClean="0"/>
                        <a:t>) </a:t>
                      </a:r>
                      <a:endParaRPr lang="en-US" dirty="0"/>
                    </a:p>
                  </a:txBody>
                  <a:tcPr>
                    <a:solidFill>
                      <a:srgbClr val="FF0000"/>
                    </a:solidFill>
                  </a:tcPr>
                </a:tc>
                <a:extLst>
                  <a:ext uri="{0D108BD9-81ED-4DB2-BD59-A6C34878D82A}">
                    <a16:rowId xmlns:a16="http://schemas.microsoft.com/office/drawing/2014/main" xmlns="" val="2502182330"/>
                  </a:ext>
                </a:extLst>
              </a:tr>
              <a:tr h="370840">
                <a:tc>
                  <a:txBody>
                    <a:bodyPr/>
                    <a:lstStyle/>
                    <a:p>
                      <a:endParaRPr lang="en-US" dirty="0"/>
                    </a:p>
                  </a:txBody>
                  <a:tcPr>
                    <a:solidFill>
                      <a:srgbClr val="FF0000"/>
                    </a:solidFill>
                  </a:tcPr>
                </a:tc>
                <a:tc>
                  <a:txBody>
                    <a:bodyPr/>
                    <a:lstStyle/>
                    <a:p>
                      <a:r>
                        <a:rPr lang="en-US" dirty="0" smtClean="0"/>
                        <a:t>Were not included in the existing Directive</a:t>
                      </a:r>
                      <a:endParaRPr lang="en-US" dirty="0"/>
                    </a:p>
                  </a:txBody>
                  <a:tcPr>
                    <a:solidFill>
                      <a:srgbClr val="FF0000"/>
                    </a:solidFill>
                  </a:tcPr>
                </a:tc>
              </a:tr>
              <a:tr h="370840">
                <a:tc>
                  <a:txBody>
                    <a:bodyPr/>
                    <a:lstStyle/>
                    <a:p>
                      <a:r>
                        <a:rPr lang="en-US" dirty="0"/>
                        <a:t>A7</a:t>
                      </a:r>
                    </a:p>
                  </a:txBody>
                  <a:tcPr/>
                </a:tc>
                <a:tc>
                  <a:txBody>
                    <a:bodyPr/>
                    <a:lstStyle/>
                    <a:p>
                      <a:r>
                        <a:rPr lang="en-US" dirty="0"/>
                        <a:t>Any of the following</a:t>
                      </a:r>
                      <a:r>
                        <a:rPr lang="en-US" baseline="0" dirty="0"/>
                        <a:t> semi-automatic firearms:</a:t>
                      </a:r>
                    </a:p>
                    <a:p>
                      <a:r>
                        <a:rPr lang="en-US" baseline="0" dirty="0"/>
                        <a:t>Short firearm which allow the firing of more than 21 rounds without reloading, if:</a:t>
                      </a:r>
                    </a:p>
                    <a:p>
                      <a:pPr marL="400050" indent="-400050">
                        <a:buAutoNum type="romanLcParenBoth"/>
                      </a:pPr>
                      <a:r>
                        <a:rPr lang="en-US" baseline="0" dirty="0"/>
                        <a:t>A loading device with a capacity exceeding 20 rounds is part of that firearms; or</a:t>
                      </a:r>
                    </a:p>
                    <a:p>
                      <a:pPr marL="400050" indent="-400050">
                        <a:buAutoNum type="romanLcParenBoth"/>
                      </a:pPr>
                      <a:r>
                        <a:rPr lang="en-US" dirty="0"/>
                        <a:t>A detachable loading</a:t>
                      </a:r>
                      <a:r>
                        <a:rPr lang="en-US" baseline="0" dirty="0"/>
                        <a:t> device with a capacity exceeding 20 rounds is inserted into it.</a:t>
                      </a:r>
                    </a:p>
                    <a:p>
                      <a:pPr marL="0" indent="0">
                        <a:buNone/>
                      </a:pPr>
                      <a:r>
                        <a:rPr lang="en-US" baseline="0" dirty="0"/>
                        <a:t>Long firearms which allow the firing of more than 11 rounds without reloading, if: </a:t>
                      </a:r>
                    </a:p>
                    <a:p>
                      <a:pPr marL="400050" indent="-400050">
                        <a:buAutoNum type="romanLcParenBoth"/>
                      </a:pPr>
                      <a:r>
                        <a:rPr lang="en-US" baseline="0" dirty="0"/>
                        <a:t>A loading device with a capacity exceeding 10 rounds is part of that firearms; or</a:t>
                      </a:r>
                    </a:p>
                    <a:p>
                      <a:pPr marL="400050" indent="-400050">
                        <a:buAutoNum type="romanLcParenBoth"/>
                      </a:pPr>
                      <a:r>
                        <a:rPr lang="en-US" dirty="0"/>
                        <a:t>A detachable loading</a:t>
                      </a:r>
                      <a:r>
                        <a:rPr lang="en-US" baseline="0" dirty="0"/>
                        <a:t> device with a capacity exceeding 10 rounds is inserted into it.</a:t>
                      </a:r>
                      <a:endParaRPr lang="en-US" dirty="0"/>
                    </a:p>
                  </a:txBody>
                  <a:tcPr/>
                </a:tc>
                <a:extLst>
                  <a:ext uri="{0D108BD9-81ED-4DB2-BD59-A6C34878D82A}">
                    <a16:rowId xmlns:a16="http://schemas.microsoft.com/office/drawing/2014/main" xmlns="" val="1853320831"/>
                  </a:ext>
                </a:extLst>
              </a:tr>
              <a:tr h="370840">
                <a:tc>
                  <a:txBody>
                    <a:bodyPr/>
                    <a:lstStyle/>
                    <a:p>
                      <a:r>
                        <a:rPr lang="en-US" dirty="0"/>
                        <a:t>A8</a:t>
                      </a:r>
                    </a:p>
                  </a:txBody>
                  <a:tcPr/>
                </a:tc>
                <a:tc>
                  <a:txBody>
                    <a:bodyPr/>
                    <a:lstStyle/>
                    <a:p>
                      <a:r>
                        <a:rPr lang="en-US" dirty="0"/>
                        <a:t>Semi - Automatic long firearms (i.e. firearms that originally intende</a:t>
                      </a:r>
                      <a:r>
                        <a:rPr lang="en-US" baseline="0" dirty="0"/>
                        <a:t>d to be fired form the shoulder) that can be reduce to a length of less than 60 cm without losing functionality by means of a folding or telescoping stock or by a stock that can be removed without using tools</a:t>
                      </a:r>
                      <a:endParaRPr lang="en-US" dirty="0"/>
                    </a:p>
                  </a:txBody>
                  <a:tcPr/>
                </a:tc>
                <a:extLst>
                  <a:ext uri="{0D108BD9-81ED-4DB2-BD59-A6C34878D82A}">
                    <a16:rowId xmlns:a16="http://schemas.microsoft.com/office/drawing/2014/main" xmlns="" val="2640641496"/>
                  </a:ext>
                </a:extLst>
              </a:tr>
              <a:tr h="370840">
                <a:tc>
                  <a:txBody>
                    <a:bodyPr/>
                    <a:lstStyle/>
                    <a:p>
                      <a:r>
                        <a:rPr lang="en-US" dirty="0"/>
                        <a:t>A9</a:t>
                      </a:r>
                    </a:p>
                  </a:txBody>
                  <a:tcPr/>
                </a:tc>
                <a:tc>
                  <a:txBody>
                    <a:bodyPr/>
                    <a:lstStyle/>
                    <a:p>
                      <a:r>
                        <a:rPr lang="en-US" dirty="0"/>
                        <a:t>Any</a:t>
                      </a:r>
                      <a:r>
                        <a:rPr lang="en-US" baseline="0" dirty="0"/>
                        <a:t> f</a:t>
                      </a:r>
                      <a:r>
                        <a:rPr lang="en-US" dirty="0"/>
                        <a:t>irearm in this category that has been converted</a:t>
                      </a:r>
                      <a:r>
                        <a:rPr lang="en-US" baseline="0" dirty="0"/>
                        <a:t> to firing blanks, irritants, other active substances or pyrotechnic rounds or into a salute or acoustic weapon.</a:t>
                      </a:r>
                      <a:endParaRPr lang="en-US" dirty="0"/>
                    </a:p>
                  </a:txBody>
                  <a:tcPr/>
                </a:tc>
                <a:extLst>
                  <a:ext uri="{0D108BD9-81ED-4DB2-BD59-A6C34878D82A}">
                    <a16:rowId xmlns:a16="http://schemas.microsoft.com/office/drawing/2014/main" xmlns="" val="3340904046"/>
                  </a:ext>
                </a:extLst>
              </a:tr>
            </a:tbl>
          </a:graphicData>
        </a:graphic>
      </p:graphicFrame>
    </p:spTree>
    <p:extLst>
      <p:ext uri="{BB962C8B-B14F-4D97-AF65-F5344CB8AC3E}">
        <p14:creationId xmlns:p14="http://schemas.microsoft.com/office/powerpoint/2010/main" val="862400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08577894"/>
              </p:ext>
            </p:extLst>
          </p:nvPr>
        </p:nvGraphicFramePr>
        <p:xfrm>
          <a:off x="507653" y="189571"/>
          <a:ext cx="11379547" cy="6525322"/>
        </p:xfrm>
        <a:graphic>
          <a:graphicData uri="http://schemas.openxmlformats.org/drawingml/2006/table">
            <a:tbl>
              <a:tblPr firstRow="1" bandRow="1">
                <a:tableStyleId>{5C22544A-7EE6-4342-B048-85BDC9FD1C3A}</a:tableStyleId>
              </a:tblPr>
              <a:tblGrid>
                <a:gridCol w="742091">
                  <a:extLst>
                    <a:ext uri="{9D8B030D-6E8A-4147-A177-3AD203B41FA5}">
                      <a16:colId xmlns:a16="http://schemas.microsoft.com/office/drawing/2014/main" xmlns="" val="167354453"/>
                    </a:ext>
                  </a:extLst>
                </a:gridCol>
                <a:gridCol w="5318728">
                  <a:extLst>
                    <a:ext uri="{9D8B030D-6E8A-4147-A177-3AD203B41FA5}">
                      <a16:colId xmlns:a16="http://schemas.microsoft.com/office/drawing/2014/main" xmlns="" val="1383071037"/>
                    </a:ext>
                  </a:extLst>
                </a:gridCol>
                <a:gridCol w="5318728"/>
              </a:tblGrid>
              <a:tr h="657922">
                <a:tc>
                  <a:txBody>
                    <a:bodyPr/>
                    <a:lstStyle/>
                    <a:p>
                      <a:r>
                        <a:rPr lang="en-US" dirty="0"/>
                        <a:t>Category </a:t>
                      </a:r>
                      <a:r>
                        <a:rPr lang="en-US" dirty="0" smtClean="0"/>
                        <a:t>B</a:t>
                      </a:r>
                      <a:endParaRPr lang="en-US" dirty="0"/>
                    </a:p>
                  </a:txBody>
                  <a:tcPr>
                    <a:solidFill>
                      <a:srgbClr val="FFC000"/>
                    </a:solidFill>
                  </a:tcPr>
                </a:tc>
                <a:tc>
                  <a:txBody>
                    <a:bodyPr/>
                    <a:lstStyle/>
                    <a:p>
                      <a:r>
                        <a:rPr lang="en-US" dirty="0"/>
                        <a:t>Description – subject to </a:t>
                      </a:r>
                      <a:r>
                        <a:rPr lang="en-US" dirty="0" err="1"/>
                        <a:t>authorisation</a:t>
                      </a:r>
                      <a:endParaRPr lang="en-US" dirty="0"/>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xmlns="" val="2502182330"/>
                  </a:ext>
                </a:extLst>
              </a:tr>
              <a:tr h="370840">
                <a:tc>
                  <a:txBody>
                    <a:bodyPr/>
                    <a:lstStyle/>
                    <a:p>
                      <a:endParaRPr lang="en-US" dirty="0"/>
                    </a:p>
                  </a:txBody>
                  <a:tcPr/>
                </a:tc>
                <a:tc>
                  <a:txBody>
                    <a:bodyPr/>
                    <a:lstStyle/>
                    <a:p>
                      <a:r>
                        <a:rPr lang="en-US" dirty="0" smtClean="0"/>
                        <a:t>Existing </a:t>
                      </a:r>
                      <a:endParaRPr lang="en-US" dirty="0"/>
                    </a:p>
                  </a:txBody>
                  <a:tcPr/>
                </a:tc>
                <a:tc>
                  <a:txBody>
                    <a:bodyPr/>
                    <a:lstStyle/>
                    <a:p>
                      <a:r>
                        <a:rPr lang="en-US" dirty="0" smtClean="0"/>
                        <a:t>Amended</a:t>
                      </a:r>
                      <a:endParaRPr lang="en-US" dirty="0"/>
                    </a:p>
                  </a:txBody>
                  <a:tcPr/>
                </a:tc>
              </a:tr>
              <a:tr h="370840">
                <a:tc>
                  <a:txBody>
                    <a:bodyPr/>
                    <a:lstStyle/>
                    <a:p>
                      <a:r>
                        <a:rPr lang="en-US" dirty="0"/>
                        <a:t>B1</a:t>
                      </a:r>
                    </a:p>
                  </a:txBody>
                  <a:tcPr/>
                </a:tc>
                <a:tc>
                  <a:txBody>
                    <a:bodyPr/>
                    <a:lstStyle/>
                    <a:p>
                      <a:r>
                        <a:rPr lang="en-US" dirty="0" smtClean="0">
                          <a:solidFill>
                            <a:srgbClr val="FF0000"/>
                          </a:solidFill>
                        </a:rPr>
                        <a:t>Semi – automatic</a:t>
                      </a:r>
                      <a:r>
                        <a:rPr lang="en-US" baseline="0" dirty="0" smtClean="0">
                          <a:solidFill>
                            <a:srgbClr val="FF0000"/>
                          </a:solidFill>
                        </a:rPr>
                        <a:t> </a:t>
                      </a:r>
                      <a:r>
                        <a:rPr lang="en-US" baseline="0" dirty="0" smtClean="0"/>
                        <a:t>and </a:t>
                      </a:r>
                      <a:r>
                        <a:rPr lang="en-US" dirty="0" smtClean="0"/>
                        <a:t>Repeating </a:t>
                      </a:r>
                      <a:r>
                        <a:rPr lang="en-US" dirty="0"/>
                        <a:t>short</a:t>
                      </a:r>
                      <a:r>
                        <a:rPr lang="en-US" baseline="0" dirty="0"/>
                        <a:t> firearms</a:t>
                      </a:r>
                      <a:endParaRPr lang="en-US" dirty="0"/>
                    </a:p>
                  </a:txBody>
                  <a:tcPr/>
                </a:tc>
                <a:tc>
                  <a:txBody>
                    <a:bodyPr/>
                    <a:lstStyle/>
                    <a:p>
                      <a:r>
                        <a:rPr lang="en-US" dirty="0"/>
                        <a:t>Repeating short</a:t>
                      </a:r>
                      <a:r>
                        <a:rPr lang="en-US" baseline="0" dirty="0"/>
                        <a:t> firearms</a:t>
                      </a:r>
                      <a:endParaRPr lang="en-US" dirty="0"/>
                    </a:p>
                  </a:txBody>
                  <a:tcPr/>
                </a:tc>
                <a:extLst>
                  <a:ext uri="{0D108BD9-81ED-4DB2-BD59-A6C34878D82A}">
                    <a16:rowId xmlns:a16="http://schemas.microsoft.com/office/drawing/2014/main" xmlns="" val="1853320831"/>
                  </a:ext>
                </a:extLst>
              </a:tr>
              <a:tr h="370840">
                <a:tc>
                  <a:txBody>
                    <a:bodyPr/>
                    <a:lstStyle/>
                    <a:p>
                      <a:r>
                        <a:rPr lang="en-US" dirty="0"/>
                        <a:t>B2</a:t>
                      </a:r>
                    </a:p>
                  </a:txBody>
                  <a:tcPr/>
                </a:tc>
                <a:tc>
                  <a:txBody>
                    <a:bodyPr/>
                    <a:lstStyle/>
                    <a:p>
                      <a:r>
                        <a:rPr lang="en-US" dirty="0"/>
                        <a:t>Single shot firearms with center</a:t>
                      </a:r>
                      <a:r>
                        <a:rPr lang="en-US" baseline="0" dirty="0"/>
                        <a:t> – fire percussion</a:t>
                      </a:r>
                      <a:endParaRPr lang="en-US" dirty="0"/>
                    </a:p>
                  </a:txBody>
                  <a:tcPr/>
                </a:tc>
                <a:tc>
                  <a:txBody>
                    <a:bodyPr/>
                    <a:lstStyle/>
                    <a:p>
                      <a:r>
                        <a:rPr lang="en-US" dirty="0"/>
                        <a:t>Single shot firearms with center</a:t>
                      </a:r>
                      <a:r>
                        <a:rPr lang="en-US" baseline="0" dirty="0"/>
                        <a:t> – fire percussion</a:t>
                      </a:r>
                      <a:endParaRPr lang="en-US" dirty="0"/>
                    </a:p>
                  </a:txBody>
                  <a:tcPr/>
                </a:tc>
                <a:extLst>
                  <a:ext uri="{0D108BD9-81ED-4DB2-BD59-A6C34878D82A}">
                    <a16:rowId xmlns:a16="http://schemas.microsoft.com/office/drawing/2014/main" xmlns="" val="2640641496"/>
                  </a:ext>
                </a:extLst>
              </a:tr>
              <a:tr h="370840">
                <a:tc>
                  <a:txBody>
                    <a:bodyPr/>
                    <a:lstStyle/>
                    <a:p>
                      <a:r>
                        <a:rPr lang="en-US" dirty="0"/>
                        <a:t>B3</a:t>
                      </a:r>
                    </a:p>
                  </a:txBody>
                  <a:tcPr/>
                </a:tc>
                <a:tc>
                  <a:txBody>
                    <a:bodyPr/>
                    <a:lstStyle/>
                    <a:p>
                      <a:r>
                        <a:rPr lang="en-US" dirty="0"/>
                        <a:t>Single shot firearms with rimfire percussion whose overall length is less than 28 cm</a:t>
                      </a:r>
                    </a:p>
                  </a:txBody>
                  <a:tcPr/>
                </a:tc>
                <a:tc>
                  <a:txBody>
                    <a:bodyPr/>
                    <a:lstStyle/>
                    <a:p>
                      <a:r>
                        <a:rPr lang="en-US" dirty="0"/>
                        <a:t>Single shot firearms with rimfire percussion whose overall length is less than 28 cm</a:t>
                      </a:r>
                    </a:p>
                  </a:txBody>
                  <a:tcPr/>
                </a:tc>
                <a:extLst>
                  <a:ext uri="{0D108BD9-81ED-4DB2-BD59-A6C34878D82A}">
                    <a16:rowId xmlns:a16="http://schemas.microsoft.com/office/drawing/2014/main" xmlns="" val="3340904046"/>
                  </a:ext>
                </a:extLst>
              </a:tr>
              <a:tr h="370840">
                <a:tc>
                  <a:txBody>
                    <a:bodyPr/>
                    <a:lstStyle/>
                    <a:p>
                      <a:r>
                        <a:rPr lang="en-US" dirty="0"/>
                        <a:t>B4</a:t>
                      </a:r>
                    </a:p>
                  </a:txBody>
                  <a:tcPr/>
                </a:tc>
                <a:tc>
                  <a:txBody>
                    <a:bodyPr/>
                    <a:lstStyle/>
                    <a:p>
                      <a:r>
                        <a:rPr lang="en-US" dirty="0"/>
                        <a:t>Semi automatic</a:t>
                      </a:r>
                      <a:r>
                        <a:rPr lang="en-US" baseline="0" dirty="0"/>
                        <a:t> long firearms whose loading device and chamber can together hold more than three </a:t>
                      </a:r>
                      <a:r>
                        <a:rPr lang="en-US" baseline="0" dirty="0" smtClean="0"/>
                        <a:t>rounds</a:t>
                      </a:r>
                      <a:endParaRPr lang="en-US" dirty="0"/>
                    </a:p>
                  </a:txBody>
                  <a:tcPr/>
                </a:tc>
                <a:tc>
                  <a:txBody>
                    <a:bodyPr/>
                    <a:lstStyle/>
                    <a:p>
                      <a:r>
                        <a:rPr lang="en-US" dirty="0"/>
                        <a:t>Semi automatic</a:t>
                      </a:r>
                      <a:r>
                        <a:rPr lang="en-US" baseline="0" dirty="0"/>
                        <a:t> long firearms whose loading device and chamber can together hold more than three rounds </a:t>
                      </a:r>
                      <a:r>
                        <a:rPr lang="en-US" baseline="0" dirty="0">
                          <a:solidFill>
                            <a:srgbClr val="FF0000"/>
                          </a:solidFill>
                        </a:rPr>
                        <a:t>in the case of rimfire and more than three but fewer than twelve rounds in the case of center fire firearms</a:t>
                      </a:r>
                      <a:endParaRPr lang="en-US" dirty="0">
                        <a:solidFill>
                          <a:srgbClr val="FF0000"/>
                        </a:solidFill>
                      </a:endParaRPr>
                    </a:p>
                  </a:txBody>
                  <a:tcPr/>
                </a:tc>
                <a:extLst>
                  <a:ext uri="{0D108BD9-81ED-4DB2-BD59-A6C34878D82A}">
                    <a16:rowId xmlns:a16="http://schemas.microsoft.com/office/drawing/2014/main" xmlns="" val="1060931306"/>
                  </a:ext>
                </a:extLst>
              </a:tr>
              <a:tr h="370840">
                <a:tc>
                  <a:txBody>
                    <a:bodyPr/>
                    <a:lstStyle/>
                    <a:p>
                      <a:r>
                        <a:rPr lang="en-US" dirty="0"/>
                        <a:t>B5</a:t>
                      </a:r>
                    </a:p>
                  </a:txBody>
                  <a:tcPr/>
                </a:tc>
                <a:tc>
                  <a:txBody>
                    <a:bodyPr/>
                    <a:lstStyle/>
                    <a:p>
                      <a:endParaRPr lang="en-US" dirty="0"/>
                    </a:p>
                  </a:txBody>
                  <a:tcPr/>
                </a:tc>
                <a:tc>
                  <a:txBody>
                    <a:bodyPr/>
                    <a:lstStyle/>
                    <a:p>
                      <a:r>
                        <a:rPr lang="en-US" dirty="0"/>
                        <a:t>Semi automatic short firearms</a:t>
                      </a:r>
                      <a:r>
                        <a:rPr lang="en-US" baseline="0" dirty="0"/>
                        <a:t> other than those listed under point 7a of category A</a:t>
                      </a:r>
                      <a:endParaRPr lang="en-US" dirty="0"/>
                    </a:p>
                  </a:txBody>
                  <a:tcPr/>
                </a:tc>
                <a:extLst>
                  <a:ext uri="{0D108BD9-81ED-4DB2-BD59-A6C34878D82A}">
                    <a16:rowId xmlns:a16="http://schemas.microsoft.com/office/drawing/2014/main" xmlns="" val="1723834600"/>
                  </a:ext>
                </a:extLst>
              </a:tr>
              <a:tr h="370840">
                <a:tc>
                  <a:txBody>
                    <a:bodyPr/>
                    <a:lstStyle/>
                    <a:p>
                      <a:r>
                        <a:rPr lang="en-US" dirty="0"/>
                        <a:t>B6</a:t>
                      </a:r>
                    </a:p>
                  </a:txBody>
                  <a:tcPr/>
                </a:tc>
                <a:tc>
                  <a:txBody>
                    <a:bodyPr/>
                    <a:lstStyle/>
                    <a:p>
                      <a:r>
                        <a:rPr lang="en-US" dirty="0"/>
                        <a:t>Semi automatic</a:t>
                      </a:r>
                      <a:r>
                        <a:rPr lang="en-US" baseline="0" dirty="0"/>
                        <a:t> long firearms </a:t>
                      </a:r>
                      <a:r>
                        <a:rPr lang="en-US" baseline="0" dirty="0" smtClean="0"/>
                        <a:t>whose </a:t>
                      </a:r>
                      <a:r>
                        <a:rPr lang="en-US" baseline="0" dirty="0"/>
                        <a:t>loading device and chamber cannot together hold more than three rounds, where the loading device is detachable  or where it is not certain that the weapon cannot be converted, with ordinary tools, into a weapon whose loading device and chamber can together hold more than three rounds</a:t>
                      </a:r>
                      <a:endParaRPr lang="en-US" dirty="0"/>
                    </a:p>
                  </a:txBody>
                  <a:tcPr/>
                </a:tc>
                <a:tc>
                  <a:txBody>
                    <a:bodyPr/>
                    <a:lstStyle/>
                    <a:p>
                      <a:r>
                        <a:rPr lang="en-US" dirty="0"/>
                        <a:t>Semi automatic</a:t>
                      </a:r>
                      <a:r>
                        <a:rPr lang="en-US" baseline="0" dirty="0"/>
                        <a:t> long firearms l</a:t>
                      </a:r>
                      <a:r>
                        <a:rPr lang="en-US" baseline="0" dirty="0">
                          <a:solidFill>
                            <a:srgbClr val="FF0000"/>
                          </a:solidFill>
                        </a:rPr>
                        <a:t>isted under point 7b of category A </a:t>
                      </a:r>
                      <a:r>
                        <a:rPr lang="en-US" baseline="0" dirty="0"/>
                        <a:t>whose loading device and chamber cannot together hold more than three rounds, where the loading device is detachable  or where it is not certain that the weapon cannot be converted, with ordinary tools, into a weapon whose loading device and chamber can together hold more than three rounds</a:t>
                      </a:r>
                      <a:endParaRPr lang="en-US" dirty="0"/>
                    </a:p>
                  </a:txBody>
                  <a:tcPr/>
                </a:tc>
                <a:extLst>
                  <a:ext uri="{0D108BD9-81ED-4DB2-BD59-A6C34878D82A}">
                    <a16:rowId xmlns:a16="http://schemas.microsoft.com/office/drawing/2014/main" xmlns="" val="2691183316"/>
                  </a:ext>
                </a:extLst>
              </a:tr>
            </a:tbl>
          </a:graphicData>
        </a:graphic>
      </p:graphicFrame>
    </p:spTree>
    <p:extLst>
      <p:ext uri="{BB962C8B-B14F-4D97-AF65-F5344CB8AC3E}">
        <p14:creationId xmlns:p14="http://schemas.microsoft.com/office/powerpoint/2010/main" val="1647168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592533652"/>
              </p:ext>
            </p:extLst>
          </p:nvPr>
        </p:nvGraphicFramePr>
        <p:xfrm>
          <a:off x="541107" y="561197"/>
          <a:ext cx="10755078" cy="3759200"/>
        </p:xfrm>
        <a:graphic>
          <a:graphicData uri="http://schemas.openxmlformats.org/drawingml/2006/table">
            <a:tbl>
              <a:tblPr firstRow="1" bandRow="1">
                <a:tableStyleId>{5C22544A-7EE6-4342-B048-85BDC9FD1C3A}</a:tableStyleId>
              </a:tblPr>
              <a:tblGrid>
                <a:gridCol w="1254239">
                  <a:extLst>
                    <a:ext uri="{9D8B030D-6E8A-4147-A177-3AD203B41FA5}">
                      <a16:colId xmlns:a16="http://schemas.microsoft.com/office/drawing/2014/main" xmlns="" val="167354453"/>
                    </a:ext>
                  </a:extLst>
                </a:gridCol>
                <a:gridCol w="4181708">
                  <a:extLst>
                    <a:ext uri="{9D8B030D-6E8A-4147-A177-3AD203B41FA5}">
                      <a16:colId xmlns:a16="http://schemas.microsoft.com/office/drawing/2014/main" xmlns="" val="1383071037"/>
                    </a:ext>
                  </a:extLst>
                </a:gridCol>
                <a:gridCol w="5319131"/>
              </a:tblGrid>
              <a:tr h="370840">
                <a:tc>
                  <a:txBody>
                    <a:bodyPr/>
                    <a:lstStyle/>
                    <a:p>
                      <a:r>
                        <a:rPr lang="en-US" dirty="0"/>
                        <a:t>Category </a:t>
                      </a:r>
                    </a:p>
                  </a:txBody>
                  <a:tcPr>
                    <a:solidFill>
                      <a:srgbClr val="FFC000"/>
                    </a:solidFill>
                  </a:tcPr>
                </a:tc>
                <a:tc>
                  <a:txBody>
                    <a:bodyPr/>
                    <a:lstStyle/>
                    <a:p>
                      <a:r>
                        <a:rPr lang="en-US" dirty="0"/>
                        <a:t>Description</a:t>
                      </a:r>
                    </a:p>
                  </a:txBody>
                  <a:tcPr>
                    <a:solidFill>
                      <a:srgbClr val="FFC000"/>
                    </a:solidFill>
                  </a:tcPr>
                </a:tc>
                <a:tc>
                  <a:txBody>
                    <a:bodyPr/>
                    <a:lstStyle/>
                    <a:p>
                      <a:endParaRPr lang="en-US" dirty="0"/>
                    </a:p>
                  </a:txBody>
                  <a:tcPr>
                    <a:solidFill>
                      <a:srgbClr val="FFC000"/>
                    </a:solidFill>
                  </a:tcPr>
                </a:tc>
                <a:extLst>
                  <a:ext uri="{0D108BD9-81ED-4DB2-BD59-A6C34878D82A}">
                    <a16:rowId xmlns:a16="http://schemas.microsoft.com/office/drawing/2014/main" xmlns="" val="2502182330"/>
                  </a:ext>
                </a:extLst>
              </a:tr>
              <a:tr h="370840">
                <a:tc>
                  <a:txBody>
                    <a:bodyPr/>
                    <a:lstStyle/>
                    <a:p>
                      <a:endParaRPr lang="en-US" dirty="0"/>
                    </a:p>
                  </a:txBody>
                  <a:tcPr>
                    <a:solidFill>
                      <a:srgbClr val="FFC000"/>
                    </a:solidFill>
                  </a:tcPr>
                </a:tc>
                <a:tc>
                  <a:txBody>
                    <a:bodyPr/>
                    <a:lstStyle/>
                    <a:p>
                      <a:r>
                        <a:rPr lang="en-US" dirty="0" smtClean="0"/>
                        <a:t>Existing</a:t>
                      </a:r>
                      <a:endParaRPr lang="en-US" dirty="0"/>
                    </a:p>
                  </a:txBody>
                  <a:tcPr>
                    <a:solidFill>
                      <a:srgbClr val="FFC000"/>
                    </a:solidFill>
                  </a:tcPr>
                </a:tc>
                <a:tc>
                  <a:txBody>
                    <a:bodyPr/>
                    <a:lstStyle/>
                    <a:p>
                      <a:r>
                        <a:rPr lang="en-US" dirty="0" smtClean="0"/>
                        <a:t>Amendments</a:t>
                      </a:r>
                      <a:endParaRPr lang="en-US" dirty="0"/>
                    </a:p>
                  </a:txBody>
                  <a:tcPr>
                    <a:solidFill>
                      <a:srgbClr val="FFC000"/>
                    </a:solidFill>
                  </a:tcPr>
                </a:tc>
              </a:tr>
              <a:tr h="370840">
                <a:tc>
                  <a:txBody>
                    <a:bodyPr/>
                    <a:lstStyle/>
                    <a:p>
                      <a:r>
                        <a:rPr lang="en-US" dirty="0"/>
                        <a:t>B7</a:t>
                      </a:r>
                    </a:p>
                  </a:txBody>
                  <a:tcPr/>
                </a:tc>
                <a:tc>
                  <a:txBody>
                    <a:bodyPr/>
                    <a:lstStyle/>
                    <a:p>
                      <a:r>
                        <a:rPr lang="en-US" dirty="0"/>
                        <a:t>Repeating and semi automatic</a:t>
                      </a:r>
                      <a:r>
                        <a:rPr lang="en-US" baseline="0" dirty="0"/>
                        <a:t> long firearms with smooth bore barrels not exceeding 60 cm in length</a:t>
                      </a:r>
                      <a:endParaRPr lang="en-US" dirty="0"/>
                    </a:p>
                  </a:txBody>
                  <a:tcPr/>
                </a:tc>
                <a:tc>
                  <a:txBody>
                    <a:bodyPr/>
                    <a:lstStyle/>
                    <a:p>
                      <a:r>
                        <a:rPr lang="en-US" dirty="0"/>
                        <a:t>Repeating and semi automatic</a:t>
                      </a:r>
                      <a:r>
                        <a:rPr lang="en-US" baseline="0" dirty="0"/>
                        <a:t> long firearms with smooth bore barrels not exceeding 60 cm in length</a:t>
                      </a:r>
                      <a:endParaRPr lang="en-US" dirty="0"/>
                    </a:p>
                  </a:txBody>
                  <a:tcPr/>
                </a:tc>
                <a:extLst>
                  <a:ext uri="{0D108BD9-81ED-4DB2-BD59-A6C34878D82A}">
                    <a16:rowId xmlns:a16="http://schemas.microsoft.com/office/drawing/2014/main" xmlns="" val="1853320831"/>
                  </a:ext>
                </a:extLst>
              </a:tr>
              <a:tr h="370840">
                <a:tc>
                  <a:txBody>
                    <a:bodyPr/>
                    <a:lstStyle/>
                    <a:p>
                      <a:r>
                        <a:rPr lang="en-US" dirty="0"/>
                        <a:t>B8</a:t>
                      </a:r>
                    </a:p>
                  </a:txBody>
                  <a:tcPr/>
                </a:tc>
                <a:tc>
                  <a:txBody>
                    <a:bodyPr/>
                    <a:lstStyle/>
                    <a:p>
                      <a:endParaRPr lang="en-US" dirty="0"/>
                    </a:p>
                  </a:txBody>
                  <a:tcPr/>
                </a:tc>
                <a:tc>
                  <a:txBody>
                    <a:bodyPr/>
                    <a:lstStyle/>
                    <a:p>
                      <a:r>
                        <a:rPr lang="en-US" dirty="0"/>
                        <a:t>Any firearm</a:t>
                      </a:r>
                      <a:r>
                        <a:rPr lang="en-US" baseline="0" dirty="0"/>
                        <a:t> in this category that has been converted to firing blanks, irritants, other active substances or pyrotechnic rounds or into salute and acoustic weapons</a:t>
                      </a:r>
                      <a:endParaRPr lang="en-US" dirty="0"/>
                    </a:p>
                  </a:txBody>
                  <a:tcPr/>
                </a:tc>
                <a:extLst>
                  <a:ext uri="{0D108BD9-81ED-4DB2-BD59-A6C34878D82A}">
                    <a16:rowId xmlns:a16="http://schemas.microsoft.com/office/drawing/2014/main" xmlns="" val="2640641496"/>
                  </a:ext>
                </a:extLst>
              </a:tr>
              <a:tr h="370840">
                <a:tc>
                  <a:txBody>
                    <a:bodyPr/>
                    <a:lstStyle/>
                    <a:p>
                      <a:r>
                        <a:rPr lang="en-US" dirty="0"/>
                        <a:t>B9</a:t>
                      </a:r>
                    </a:p>
                  </a:txBody>
                  <a:tcPr/>
                </a:tc>
                <a:tc>
                  <a:txBody>
                    <a:bodyPr/>
                    <a:lstStyle/>
                    <a:p>
                      <a:r>
                        <a:rPr lang="en-US" dirty="0"/>
                        <a:t>Semi automatic firearms for civilian use which resemble weapons with automatic </a:t>
                      </a:r>
                      <a:r>
                        <a:rPr lang="en-US" dirty="0" smtClean="0"/>
                        <a:t>mechanisms</a:t>
                      </a:r>
                      <a:endParaRPr lang="en-US" dirty="0"/>
                    </a:p>
                  </a:txBody>
                  <a:tcPr/>
                </a:tc>
                <a:tc>
                  <a:txBody>
                    <a:bodyPr/>
                    <a:lstStyle/>
                    <a:p>
                      <a:r>
                        <a:rPr lang="en-US" dirty="0"/>
                        <a:t>Semi automatic firearms for civilian use which resemble weapons with automatic mechanisms</a:t>
                      </a:r>
                      <a:r>
                        <a:rPr lang="en-US" baseline="0" dirty="0"/>
                        <a:t> </a:t>
                      </a:r>
                      <a:r>
                        <a:rPr lang="en-US" baseline="0" dirty="0">
                          <a:solidFill>
                            <a:srgbClr val="FF0000"/>
                          </a:solidFill>
                        </a:rPr>
                        <a:t>other than those listed under point 6,7 or 8 of category A</a:t>
                      </a:r>
                      <a:endParaRPr lang="en-US" dirty="0">
                        <a:solidFill>
                          <a:srgbClr val="FF0000"/>
                        </a:solidFill>
                      </a:endParaRPr>
                    </a:p>
                  </a:txBody>
                  <a:tcPr/>
                </a:tc>
                <a:extLst>
                  <a:ext uri="{0D108BD9-81ED-4DB2-BD59-A6C34878D82A}">
                    <a16:rowId xmlns:a16="http://schemas.microsoft.com/office/drawing/2014/main" xmlns="" val="3340904046"/>
                  </a:ext>
                </a:extLst>
              </a:tr>
            </a:tbl>
          </a:graphicData>
        </a:graphic>
      </p:graphicFrame>
    </p:spTree>
    <p:extLst>
      <p:ext uri="{BB962C8B-B14F-4D97-AF65-F5344CB8AC3E}">
        <p14:creationId xmlns:p14="http://schemas.microsoft.com/office/powerpoint/2010/main" val="1236285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47668570"/>
              </p:ext>
            </p:extLst>
          </p:nvPr>
        </p:nvGraphicFramePr>
        <p:xfrm>
          <a:off x="506950" y="304719"/>
          <a:ext cx="11346795" cy="5775960"/>
        </p:xfrm>
        <a:graphic>
          <a:graphicData uri="http://schemas.openxmlformats.org/drawingml/2006/table">
            <a:tbl>
              <a:tblPr firstRow="1" bandRow="1">
                <a:tableStyleId>{5C22544A-7EE6-4342-B048-85BDC9FD1C3A}</a:tableStyleId>
              </a:tblPr>
              <a:tblGrid>
                <a:gridCol w="1065372">
                  <a:extLst>
                    <a:ext uri="{9D8B030D-6E8A-4147-A177-3AD203B41FA5}">
                      <a16:colId xmlns:a16="http://schemas.microsoft.com/office/drawing/2014/main" xmlns="" val="167354453"/>
                    </a:ext>
                  </a:extLst>
                </a:gridCol>
                <a:gridCol w="4922135">
                  <a:extLst>
                    <a:ext uri="{9D8B030D-6E8A-4147-A177-3AD203B41FA5}">
                      <a16:colId xmlns:a16="http://schemas.microsoft.com/office/drawing/2014/main" xmlns="" val="1383071037"/>
                    </a:ext>
                  </a:extLst>
                </a:gridCol>
                <a:gridCol w="5359288"/>
              </a:tblGrid>
              <a:tr h="370840">
                <a:tc>
                  <a:txBody>
                    <a:bodyPr/>
                    <a:lstStyle/>
                    <a:p>
                      <a:r>
                        <a:rPr lang="en-US" dirty="0"/>
                        <a:t>Category </a:t>
                      </a:r>
                    </a:p>
                  </a:txBody>
                  <a:tcPr>
                    <a:solidFill>
                      <a:srgbClr val="92D050"/>
                    </a:solidFill>
                  </a:tcPr>
                </a:tc>
                <a:tc>
                  <a:txBody>
                    <a:bodyPr/>
                    <a:lstStyle/>
                    <a:p>
                      <a:r>
                        <a:rPr lang="en-US" dirty="0"/>
                        <a:t>Description – Subject to declaration</a:t>
                      </a:r>
                    </a:p>
                  </a:txBody>
                  <a:tcPr>
                    <a:solidFill>
                      <a:srgbClr val="92D050"/>
                    </a:solidFill>
                  </a:tcPr>
                </a:tc>
                <a:tc>
                  <a:txBody>
                    <a:bodyPr/>
                    <a:lstStyle/>
                    <a:p>
                      <a:endParaRPr lang="en-US" dirty="0"/>
                    </a:p>
                  </a:txBody>
                  <a:tcPr>
                    <a:solidFill>
                      <a:srgbClr val="92D050"/>
                    </a:solidFill>
                  </a:tcPr>
                </a:tc>
                <a:extLst>
                  <a:ext uri="{0D108BD9-81ED-4DB2-BD59-A6C34878D82A}">
                    <a16:rowId xmlns:a16="http://schemas.microsoft.com/office/drawing/2014/main" xmlns="" val="2502182330"/>
                  </a:ext>
                </a:extLst>
              </a:tr>
              <a:tr h="370840">
                <a:tc>
                  <a:txBody>
                    <a:bodyPr/>
                    <a:lstStyle/>
                    <a:p>
                      <a:endParaRPr lang="en-US" dirty="0"/>
                    </a:p>
                  </a:txBody>
                  <a:tcPr/>
                </a:tc>
                <a:tc>
                  <a:txBody>
                    <a:bodyPr/>
                    <a:lstStyle/>
                    <a:p>
                      <a:r>
                        <a:rPr lang="en-US" dirty="0" smtClean="0"/>
                        <a:t>Existing</a:t>
                      </a:r>
                      <a:endParaRPr lang="en-US" dirty="0"/>
                    </a:p>
                  </a:txBody>
                  <a:tcPr/>
                </a:tc>
                <a:tc>
                  <a:txBody>
                    <a:bodyPr/>
                    <a:lstStyle/>
                    <a:p>
                      <a:r>
                        <a:rPr lang="en-US" dirty="0" smtClean="0"/>
                        <a:t>Amendments</a:t>
                      </a:r>
                      <a:endParaRPr lang="en-US" dirty="0"/>
                    </a:p>
                  </a:txBody>
                  <a:tcPr/>
                </a:tc>
              </a:tr>
              <a:tr h="370840">
                <a:tc>
                  <a:txBody>
                    <a:bodyPr/>
                    <a:lstStyle/>
                    <a:p>
                      <a:r>
                        <a:rPr lang="en-US" dirty="0"/>
                        <a:t>C1</a:t>
                      </a:r>
                    </a:p>
                  </a:txBody>
                  <a:tcPr/>
                </a:tc>
                <a:tc>
                  <a:txBody>
                    <a:bodyPr/>
                    <a:lstStyle/>
                    <a:p>
                      <a:r>
                        <a:rPr lang="en-US" dirty="0"/>
                        <a:t>Repeating long firearms other than listed in</a:t>
                      </a:r>
                      <a:r>
                        <a:rPr lang="en-US" baseline="0" dirty="0"/>
                        <a:t> </a:t>
                      </a:r>
                      <a:r>
                        <a:rPr lang="en-US" baseline="0" dirty="0" smtClean="0"/>
                        <a:t>Category </a:t>
                      </a:r>
                      <a:r>
                        <a:rPr lang="en-US" baseline="0" dirty="0"/>
                        <a:t>B</a:t>
                      </a:r>
                      <a:endParaRPr lang="en-US" dirty="0"/>
                    </a:p>
                  </a:txBody>
                  <a:tcPr/>
                </a:tc>
                <a:tc>
                  <a:txBody>
                    <a:bodyPr/>
                    <a:lstStyle/>
                    <a:p>
                      <a:r>
                        <a:rPr lang="en-US" dirty="0"/>
                        <a:t>Repeating long firearms other than listed in</a:t>
                      </a:r>
                      <a:r>
                        <a:rPr lang="en-US" baseline="0" dirty="0"/>
                        <a:t> point 7 of Category B</a:t>
                      </a:r>
                      <a:endParaRPr lang="en-US" dirty="0"/>
                    </a:p>
                  </a:txBody>
                  <a:tcPr/>
                </a:tc>
                <a:extLst>
                  <a:ext uri="{0D108BD9-81ED-4DB2-BD59-A6C34878D82A}">
                    <a16:rowId xmlns:a16="http://schemas.microsoft.com/office/drawing/2014/main" xmlns="" val="1853320831"/>
                  </a:ext>
                </a:extLst>
              </a:tr>
              <a:tr h="370840">
                <a:tc>
                  <a:txBody>
                    <a:bodyPr/>
                    <a:lstStyle/>
                    <a:p>
                      <a:r>
                        <a:rPr lang="en-US" dirty="0"/>
                        <a:t>C2</a:t>
                      </a:r>
                    </a:p>
                  </a:txBody>
                  <a:tcPr/>
                </a:tc>
                <a:tc>
                  <a:txBody>
                    <a:bodyPr/>
                    <a:lstStyle/>
                    <a:p>
                      <a:r>
                        <a:rPr lang="en-US" dirty="0"/>
                        <a:t>Long</a:t>
                      </a:r>
                      <a:r>
                        <a:rPr lang="en-US" baseline="0" dirty="0"/>
                        <a:t> firearms with single shot barrels</a:t>
                      </a:r>
                      <a:endParaRPr lang="en-US" dirty="0"/>
                    </a:p>
                  </a:txBody>
                  <a:tcPr/>
                </a:tc>
                <a:tc>
                  <a:txBody>
                    <a:bodyPr/>
                    <a:lstStyle/>
                    <a:p>
                      <a:r>
                        <a:rPr lang="en-US" dirty="0"/>
                        <a:t>Long</a:t>
                      </a:r>
                      <a:r>
                        <a:rPr lang="en-US" baseline="0" dirty="0"/>
                        <a:t> firearms with single shot barrels</a:t>
                      </a:r>
                      <a:endParaRPr lang="en-US" dirty="0"/>
                    </a:p>
                  </a:txBody>
                  <a:tcPr/>
                </a:tc>
                <a:extLst>
                  <a:ext uri="{0D108BD9-81ED-4DB2-BD59-A6C34878D82A}">
                    <a16:rowId xmlns:a16="http://schemas.microsoft.com/office/drawing/2014/main" xmlns="" val="2640641496"/>
                  </a:ext>
                </a:extLst>
              </a:tr>
              <a:tr h="370840">
                <a:tc>
                  <a:txBody>
                    <a:bodyPr/>
                    <a:lstStyle/>
                    <a:p>
                      <a:r>
                        <a:rPr lang="en-US" dirty="0"/>
                        <a:t>C3</a:t>
                      </a:r>
                    </a:p>
                  </a:txBody>
                  <a:tcPr/>
                </a:tc>
                <a:tc>
                  <a:txBody>
                    <a:bodyPr/>
                    <a:lstStyle/>
                    <a:p>
                      <a:r>
                        <a:rPr lang="en-US" dirty="0"/>
                        <a:t>Semi-automatic</a:t>
                      </a:r>
                      <a:r>
                        <a:rPr lang="en-US" baseline="0" dirty="0"/>
                        <a:t> long firearms other than listed in category </a:t>
                      </a:r>
                      <a:r>
                        <a:rPr lang="en-US" baseline="0" dirty="0" smtClean="0"/>
                        <a:t>B, point 4 to 7</a:t>
                      </a:r>
                      <a:endParaRPr lang="en-US" dirty="0"/>
                    </a:p>
                  </a:txBody>
                  <a:tcPr/>
                </a:tc>
                <a:tc>
                  <a:txBody>
                    <a:bodyPr/>
                    <a:lstStyle/>
                    <a:p>
                      <a:r>
                        <a:rPr lang="en-US" dirty="0"/>
                        <a:t>Semi-automatic</a:t>
                      </a:r>
                      <a:r>
                        <a:rPr lang="en-US" baseline="0" dirty="0"/>
                        <a:t> long firearms other than listed in category A and B</a:t>
                      </a:r>
                      <a:endParaRPr lang="en-US" dirty="0"/>
                    </a:p>
                  </a:txBody>
                  <a:tcPr/>
                </a:tc>
                <a:extLst>
                  <a:ext uri="{0D108BD9-81ED-4DB2-BD59-A6C34878D82A}">
                    <a16:rowId xmlns:a16="http://schemas.microsoft.com/office/drawing/2014/main" xmlns="" val="3340904046"/>
                  </a:ext>
                </a:extLst>
              </a:tr>
              <a:tr h="370840">
                <a:tc>
                  <a:txBody>
                    <a:bodyPr/>
                    <a:lstStyle/>
                    <a:p>
                      <a:r>
                        <a:rPr lang="en-US" dirty="0"/>
                        <a:t>C4</a:t>
                      </a:r>
                    </a:p>
                  </a:txBody>
                  <a:tcPr/>
                </a:tc>
                <a:tc>
                  <a:txBody>
                    <a:bodyPr/>
                    <a:lstStyle/>
                    <a:p>
                      <a:r>
                        <a:rPr lang="en-US" dirty="0"/>
                        <a:t>Single shot firearms with rimfire</a:t>
                      </a:r>
                      <a:r>
                        <a:rPr lang="en-US" baseline="0" dirty="0"/>
                        <a:t> percussion whose overall length is not less than 28 cm</a:t>
                      </a:r>
                      <a:endParaRPr lang="en-US" dirty="0"/>
                    </a:p>
                  </a:txBody>
                  <a:tcPr/>
                </a:tc>
                <a:tc>
                  <a:txBody>
                    <a:bodyPr/>
                    <a:lstStyle/>
                    <a:p>
                      <a:r>
                        <a:rPr lang="en-US" dirty="0"/>
                        <a:t>Single shot firearms with rimfire</a:t>
                      </a:r>
                      <a:r>
                        <a:rPr lang="en-US" baseline="0" dirty="0"/>
                        <a:t> percussion whose overall length is not less than 28 cm</a:t>
                      </a:r>
                      <a:endParaRPr lang="en-US" dirty="0"/>
                    </a:p>
                  </a:txBody>
                  <a:tcPr/>
                </a:tc>
                <a:extLst>
                  <a:ext uri="{0D108BD9-81ED-4DB2-BD59-A6C34878D82A}">
                    <a16:rowId xmlns:a16="http://schemas.microsoft.com/office/drawing/2014/main" xmlns="" val="3158272361"/>
                  </a:ext>
                </a:extLst>
              </a:tr>
              <a:tr h="370840">
                <a:tc>
                  <a:txBody>
                    <a:bodyPr/>
                    <a:lstStyle/>
                    <a:p>
                      <a:r>
                        <a:rPr lang="en-US" dirty="0"/>
                        <a:t>C5</a:t>
                      </a:r>
                    </a:p>
                  </a:txBody>
                  <a:tcPr/>
                </a:tc>
                <a:tc>
                  <a:txBody>
                    <a:bodyPr/>
                    <a:lstStyle/>
                    <a:p>
                      <a:endParaRPr lang="en-US" dirty="0"/>
                    </a:p>
                  </a:txBody>
                  <a:tcPr/>
                </a:tc>
                <a:tc>
                  <a:txBody>
                    <a:bodyPr/>
                    <a:lstStyle/>
                    <a:p>
                      <a:r>
                        <a:rPr lang="en-US" dirty="0"/>
                        <a:t>Any firearm in this category that has been converted to firing blanks, irritants, other substances</a:t>
                      </a:r>
                      <a:r>
                        <a:rPr lang="en-US" baseline="0" dirty="0"/>
                        <a:t> or pyrotechnic rounds into a salute or acoustic weapon</a:t>
                      </a:r>
                      <a:endParaRPr lang="en-US" dirty="0"/>
                    </a:p>
                  </a:txBody>
                  <a:tcPr/>
                </a:tc>
                <a:extLst>
                  <a:ext uri="{0D108BD9-81ED-4DB2-BD59-A6C34878D82A}">
                    <a16:rowId xmlns:a16="http://schemas.microsoft.com/office/drawing/2014/main" xmlns="" val="1302761986"/>
                  </a:ext>
                </a:extLst>
              </a:tr>
              <a:tr h="370840">
                <a:tc>
                  <a:txBody>
                    <a:bodyPr/>
                    <a:lstStyle/>
                    <a:p>
                      <a:r>
                        <a:rPr lang="en-US" dirty="0"/>
                        <a:t>C6</a:t>
                      </a:r>
                    </a:p>
                  </a:txBody>
                  <a:tcPr/>
                </a:tc>
                <a:tc>
                  <a:txBody>
                    <a:bodyPr/>
                    <a:lstStyle/>
                    <a:p>
                      <a:endParaRPr lang="en-US" dirty="0"/>
                    </a:p>
                  </a:txBody>
                  <a:tcPr/>
                </a:tc>
                <a:tc>
                  <a:txBody>
                    <a:bodyPr/>
                    <a:lstStyle/>
                    <a:p>
                      <a:r>
                        <a:rPr lang="en-US" dirty="0"/>
                        <a:t>Firearms classified</a:t>
                      </a:r>
                      <a:r>
                        <a:rPr lang="en-US" baseline="0" dirty="0"/>
                        <a:t> in Category A and B or this category that have been deactivated in accordance with implementing regulation EU 2015/2403</a:t>
                      </a:r>
                      <a:endParaRPr lang="en-US" dirty="0"/>
                    </a:p>
                  </a:txBody>
                  <a:tcPr/>
                </a:tc>
                <a:extLst>
                  <a:ext uri="{0D108BD9-81ED-4DB2-BD59-A6C34878D82A}">
                    <a16:rowId xmlns:a16="http://schemas.microsoft.com/office/drawing/2014/main" xmlns="" val="1427799267"/>
                  </a:ext>
                </a:extLst>
              </a:tr>
              <a:tr h="370840">
                <a:tc>
                  <a:txBody>
                    <a:bodyPr/>
                    <a:lstStyle/>
                    <a:p>
                      <a:r>
                        <a:rPr lang="en-US" dirty="0"/>
                        <a:t>C7</a:t>
                      </a:r>
                    </a:p>
                  </a:txBody>
                  <a:tcPr/>
                </a:tc>
                <a:tc>
                  <a:txBody>
                    <a:bodyPr/>
                    <a:lstStyle/>
                    <a:p>
                      <a:endParaRPr lang="en-US" dirty="0"/>
                    </a:p>
                  </a:txBody>
                  <a:tcPr/>
                </a:tc>
                <a:tc>
                  <a:txBody>
                    <a:bodyPr/>
                    <a:lstStyle/>
                    <a:p>
                      <a:r>
                        <a:rPr lang="en-US" dirty="0"/>
                        <a:t>Single shot firearms with smooth bore barrels</a:t>
                      </a:r>
                      <a:r>
                        <a:rPr lang="en-US" baseline="0" dirty="0"/>
                        <a:t> placed on the market or on after….( 15 months after the date of entry into force of this amending directive)</a:t>
                      </a:r>
                      <a:endParaRPr lang="en-US" dirty="0"/>
                    </a:p>
                  </a:txBody>
                  <a:tcPr/>
                </a:tc>
                <a:extLst>
                  <a:ext uri="{0D108BD9-81ED-4DB2-BD59-A6C34878D82A}">
                    <a16:rowId xmlns:a16="http://schemas.microsoft.com/office/drawing/2014/main" xmlns="" val="1219948262"/>
                  </a:ext>
                </a:extLst>
              </a:tr>
            </a:tbl>
          </a:graphicData>
        </a:graphic>
      </p:graphicFrame>
    </p:spTree>
    <p:extLst>
      <p:ext uri="{BB962C8B-B14F-4D97-AF65-F5344CB8AC3E}">
        <p14:creationId xmlns:p14="http://schemas.microsoft.com/office/powerpoint/2010/main" val="759780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25" name="Rectangle 2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80588" y="965199"/>
            <a:ext cx="6766078" cy="4927601"/>
          </a:xfrm>
        </p:spPr>
        <p:txBody>
          <a:bodyPr vert="horz" lIns="91440" tIns="45720" rIns="91440" bIns="45720" rtlCol="0" anchor="ctr">
            <a:normAutofit/>
          </a:bodyPr>
          <a:lstStyle/>
          <a:p>
            <a:r>
              <a:rPr lang="en-US" sz="5400" kern="1200" dirty="0" smtClean="0">
                <a:solidFill>
                  <a:schemeClr val="tx1">
                    <a:lumMod val="85000"/>
                    <a:lumOff val="15000"/>
                  </a:schemeClr>
                </a:solidFill>
                <a:latin typeface="+mj-lt"/>
                <a:ea typeface="+mj-ea"/>
                <a:cs typeface="+mj-cs"/>
              </a:rPr>
              <a:t>Additional Changes</a:t>
            </a:r>
            <a:endParaRPr lang="en-US" sz="5400" kern="1200" dirty="0">
              <a:solidFill>
                <a:schemeClr val="tx1">
                  <a:lumMod val="85000"/>
                  <a:lumOff val="15000"/>
                </a:schemeClr>
              </a:solidFill>
              <a:latin typeface="+mj-lt"/>
              <a:ea typeface="+mj-ea"/>
              <a:cs typeface="+mj-cs"/>
            </a:endParaRPr>
          </a:p>
        </p:txBody>
      </p:sp>
    </p:spTree>
    <p:extLst>
      <p:ext uri="{BB962C8B-B14F-4D97-AF65-F5344CB8AC3E}">
        <p14:creationId xmlns:p14="http://schemas.microsoft.com/office/powerpoint/2010/main" val="955959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460143137"/>
              </p:ext>
            </p:extLst>
          </p:nvPr>
        </p:nvGraphicFramePr>
        <p:xfrm>
          <a:off x="671551" y="518944"/>
          <a:ext cx="10423911" cy="5872480"/>
        </p:xfrm>
        <a:graphic>
          <a:graphicData uri="http://schemas.openxmlformats.org/drawingml/2006/table">
            <a:tbl>
              <a:tblPr firstRow="1" bandRow="1">
                <a:tableStyleId>{91EBBBCC-DAD2-459C-BE2E-F6DE35CF9A28}</a:tableStyleId>
              </a:tblPr>
              <a:tblGrid>
                <a:gridCol w="1268761"/>
                <a:gridCol w="4337825"/>
                <a:gridCol w="4817325"/>
              </a:tblGrid>
              <a:tr h="370840">
                <a:tc>
                  <a:txBody>
                    <a:bodyPr/>
                    <a:lstStyle/>
                    <a:p>
                      <a:endParaRPr lang="en-US" dirty="0"/>
                    </a:p>
                  </a:txBody>
                  <a:tcPr/>
                </a:tc>
                <a:tc>
                  <a:txBody>
                    <a:bodyPr/>
                    <a:lstStyle/>
                    <a:p>
                      <a:endParaRPr lang="en-US"/>
                    </a:p>
                  </a:txBody>
                  <a:tcPr/>
                </a:tc>
                <a:tc>
                  <a:txBody>
                    <a:bodyPr/>
                    <a:lstStyle/>
                    <a:p>
                      <a:endParaRPr lang="en-US"/>
                    </a:p>
                  </a:txBody>
                  <a:tcPr/>
                </a:tc>
              </a:tr>
              <a:tr h="370840">
                <a:tc>
                  <a:txBody>
                    <a:bodyPr/>
                    <a:lstStyle/>
                    <a:p>
                      <a:r>
                        <a:rPr lang="en-US" dirty="0" smtClean="0"/>
                        <a:t>Art 1</a:t>
                      </a:r>
                      <a:endParaRPr lang="en-US" dirty="0"/>
                    </a:p>
                  </a:txBody>
                  <a:tcPr/>
                </a:tc>
                <a:tc>
                  <a:txBody>
                    <a:bodyPr/>
                    <a:lstStyle/>
                    <a:p>
                      <a:r>
                        <a:rPr lang="en-US" dirty="0" smtClean="0"/>
                        <a:t>Definition of dealer</a:t>
                      </a:r>
                      <a:endParaRPr lang="en-US" dirty="0"/>
                    </a:p>
                  </a:txBody>
                  <a:tcPr/>
                </a:tc>
                <a:tc>
                  <a:txBody>
                    <a:bodyPr/>
                    <a:lstStyle/>
                    <a:p>
                      <a:r>
                        <a:rPr lang="en-US" dirty="0" smtClean="0"/>
                        <a:t>Allows modification</a:t>
                      </a:r>
                      <a:r>
                        <a:rPr lang="en-US" baseline="0" dirty="0" smtClean="0"/>
                        <a:t> and conversion</a:t>
                      </a:r>
                      <a:endParaRPr lang="en-US" dirty="0"/>
                    </a:p>
                  </a:txBody>
                  <a:tcPr/>
                </a:tc>
              </a:tr>
              <a:tr h="370840">
                <a:tc>
                  <a:txBody>
                    <a:bodyPr/>
                    <a:lstStyle/>
                    <a:p>
                      <a:r>
                        <a:rPr lang="en-US" dirty="0" smtClean="0"/>
                        <a:t>Art</a:t>
                      </a:r>
                      <a:r>
                        <a:rPr lang="en-US" baseline="0" dirty="0" smtClean="0"/>
                        <a:t> 1</a:t>
                      </a:r>
                      <a:endParaRPr lang="en-US" dirty="0"/>
                    </a:p>
                  </a:txBody>
                  <a:tcPr/>
                </a:tc>
                <a:tc>
                  <a:txBody>
                    <a:bodyPr/>
                    <a:lstStyle/>
                    <a:p>
                      <a:r>
                        <a:rPr lang="en-US" dirty="0" smtClean="0"/>
                        <a:t>Definition of broker</a:t>
                      </a:r>
                      <a:endParaRPr lang="en-US" dirty="0"/>
                    </a:p>
                  </a:txBody>
                  <a:tcPr/>
                </a:tc>
                <a:tc>
                  <a:txBody>
                    <a:bodyPr/>
                    <a:lstStyle/>
                    <a:p>
                      <a:endParaRPr lang="en-US"/>
                    </a:p>
                  </a:txBody>
                  <a:tcPr/>
                </a:tc>
              </a:tr>
              <a:tr h="370840">
                <a:tc>
                  <a:txBody>
                    <a:bodyPr/>
                    <a:lstStyle/>
                    <a:p>
                      <a:r>
                        <a:rPr lang="en-US" dirty="0" smtClean="0"/>
                        <a:t>Art 4</a:t>
                      </a:r>
                      <a:endParaRPr lang="en-US" dirty="0"/>
                    </a:p>
                  </a:txBody>
                  <a:tcPr/>
                </a:tc>
                <a:tc>
                  <a:txBody>
                    <a:bodyPr/>
                    <a:lstStyle/>
                    <a:p>
                      <a:r>
                        <a:rPr lang="en-US" dirty="0" smtClean="0"/>
                        <a:t>Difference</a:t>
                      </a:r>
                      <a:r>
                        <a:rPr lang="en-US" baseline="0" dirty="0" smtClean="0"/>
                        <a:t> between marking of firearms and essential components  when a essential component is too small</a:t>
                      </a:r>
                      <a:endParaRPr lang="en-US" dirty="0"/>
                    </a:p>
                  </a:txBody>
                  <a:tcPr/>
                </a:tc>
                <a:tc>
                  <a:txBody>
                    <a:bodyPr/>
                    <a:lstStyle/>
                    <a:p>
                      <a:r>
                        <a:rPr lang="en-US" dirty="0" smtClean="0"/>
                        <a:t>Particular</a:t>
                      </a:r>
                      <a:r>
                        <a:rPr lang="en-US" baseline="0" dirty="0" smtClean="0"/>
                        <a:t> historical value  according to national law!</a:t>
                      </a:r>
                      <a:endParaRPr lang="en-US" dirty="0"/>
                    </a:p>
                  </a:txBody>
                  <a:tcPr/>
                </a:tc>
              </a:tr>
              <a:tr h="370840">
                <a:tc>
                  <a:txBody>
                    <a:bodyPr/>
                    <a:lstStyle/>
                    <a:p>
                      <a:endParaRPr lang="en-US"/>
                    </a:p>
                  </a:txBody>
                  <a:tcPr/>
                </a:tc>
                <a:tc>
                  <a:txBody>
                    <a:bodyPr/>
                    <a:lstStyle/>
                    <a:p>
                      <a:r>
                        <a:rPr lang="en-US" dirty="0" smtClean="0"/>
                        <a:t>Registration</a:t>
                      </a:r>
                      <a:r>
                        <a:rPr lang="en-US" baseline="0" dirty="0" smtClean="0"/>
                        <a:t> of dealers and brokers</a:t>
                      </a:r>
                      <a:endParaRPr lang="en-US" dirty="0"/>
                    </a:p>
                  </a:txBody>
                  <a:tcPr/>
                </a:tc>
                <a:tc>
                  <a:txBody>
                    <a:bodyPr/>
                    <a:lstStyle/>
                    <a:p>
                      <a:r>
                        <a:rPr lang="en-US" dirty="0" smtClean="0"/>
                        <a:t>Additional check of private</a:t>
                      </a:r>
                      <a:r>
                        <a:rPr lang="en-US" baseline="0" dirty="0" smtClean="0"/>
                        <a:t> and professional integrity of the natural </a:t>
                      </a:r>
                      <a:r>
                        <a:rPr lang="en-US" baseline="0" dirty="0" err="1" smtClean="0"/>
                        <a:t>peraon</a:t>
                      </a:r>
                      <a:endParaRPr lang="en-US" dirty="0"/>
                    </a:p>
                  </a:txBody>
                  <a:tcPr/>
                </a:tc>
              </a:tr>
              <a:tr h="370840">
                <a:tc>
                  <a:txBody>
                    <a:bodyPr/>
                    <a:lstStyle/>
                    <a:p>
                      <a:endParaRPr lang="en-US"/>
                    </a:p>
                  </a:txBody>
                  <a:tcPr/>
                </a:tc>
                <a:tc>
                  <a:txBody>
                    <a:bodyPr/>
                    <a:lstStyle/>
                    <a:p>
                      <a:r>
                        <a:rPr lang="en-US" dirty="0" smtClean="0"/>
                        <a:t>Registration</a:t>
                      </a:r>
                      <a:r>
                        <a:rPr lang="en-US" baseline="0" dirty="0" smtClean="0"/>
                        <a:t> databases</a:t>
                      </a:r>
                      <a:endParaRPr lang="en-US" dirty="0"/>
                    </a:p>
                  </a:txBody>
                  <a:tcPr/>
                </a:tc>
                <a:tc>
                  <a:txBody>
                    <a:bodyPr/>
                    <a:lstStyle/>
                    <a:p>
                      <a:r>
                        <a:rPr lang="en-US" dirty="0" smtClean="0"/>
                        <a:t>Adding data on conversion and modification</a:t>
                      </a:r>
                      <a:r>
                        <a:rPr lang="en-US" baseline="0" dirty="0" smtClean="0"/>
                        <a:t> in case it changes </a:t>
                      </a:r>
                      <a:r>
                        <a:rPr lang="en-US" baseline="0" dirty="0" smtClean="0">
                          <a:solidFill>
                            <a:srgbClr val="FF0000"/>
                          </a:solidFill>
                        </a:rPr>
                        <a:t>category or subcategories</a:t>
                      </a:r>
                      <a:endParaRPr lang="en-US" dirty="0">
                        <a:solidFill>
                          <a:srgbClr val="FF0000"/>
                        </a:solidFill>
                      </a:endParaRPr>
                    </a:p>
                  </a:txBody>
                  <a:tcPr/>
                </a:tc>
              </a:tr>
              <a:tr h="370840">
                <a:tc>
                  <a:txBody>
                    <a:bodyPr/>
                    <a:lstStyle/>
                    <a:p>
                      <a:r>
                        <a:rPr lang="en-US" dirty="0" smtClean="0"/>
                        <a:t>Art 5</a:t>
                      </a:r>
                      <a:endParaRPr lang="en-US" dirty="0"/>
                    </a:p>
                  </a:txBody>
                  <a:tcPr/>
                </a:tc>
                <a:tc>
                  <a:txBody>
                    <a:bodyPr/>
                    <a:lstStyle/>
                    <a:p>
                      <a:r>
                        <a:rPr lang="en-US" dirty="0" smtClean="0"/>
                        <a:t>Putting in place of a monitoring system</a:t>
                      </a:r>
                      <a:endParaRPr lang="en-US" dirty="0"/>
                    </a:p>
                  </a:txBody>
                  <a:tcPr/>
                </a:tc>
                <a:tc>
                  <a:txBody>
                    <a:bodyPr/>
                    <a:lstStyle/>
                    <a:p>
                      <a:r>
                        <a:rPr lang="en-US" dirty="0" smtClean="0"/>
                        <a:t>Additional monitoring of the medical and psychological</a:t>
                      </a:r>
                      <a:r>
                        <a:rPr lang="en-US" baseline="0" dirty="0" smtClean="0"/>
                        <a:t> information</a:t>
                      </a:r>
                      <a:endParaRPr lang="en-US" dirty="0"/>
                    </a:p>
                  </a:txBody>
                  <a:tcPr/>
                </a:tc>
              </a:tr>
              <a:tr h="370840">
                <a:tc>
                  <a:txBody>
                    <a:bodyPr/>
                    <a:lstStyle/>
                    <a:p>
                      <a:endParaRPr lang="en-US"/>
                    </a:p>
                  </a:txBody>
                  <a:tcPr/>
                </a:tc>
                <a:tc>
                  <a:txBody>
                    <a:bodyPr/>
                    <a:lstStyle/>
                    <a:p>
                      <a:r>
                        <a:rPr lang="en-US" dirty="0" err="1" smtClean="0"/>
                        <a:t>Redrawal</a:t>
                      </a:r>
                      <a:r>
                        <a:rPr lang="en-US" dirty="0" smtClean="0"/>
                        <a:t> of </a:t>
                      </a:r>
                      <a:r>
                        <a:rPr lang="en-US" dirty="0" err="1" smtClean="0"/>
                        <a:t>authorisation</a:t>
                      </a:r>
                      <a:endParaRPr lang="en-US" dirty="0"/>
                    </a:p>
                  </a:txBody>
                  <a:tcPr/>
                </a:tc>
                <a:tc>
                  <a:txBody>
                    <a:bodyPr/>
                    <a:lstStyle/>
                    <a:p>
                      <a:r>
                        <a:rPr lang="en-US" dirty="0" smtClean="0"/>
                        <a:t>In possession of a loading device for</a:t>
                      </a:r>
                    </a:p>
                    <a:p>
                      <a:r>
                        <a:rPr lang="en-US" dirty="0" smtClean="0"/>
                        <a:t>Short firearms : more than 20 rounds</a:t>
                      </a:r>
                    </a:p>
                    <a:p>
                      <a:r>
                        <a:rPr lang="en-US" dirty="0" smtClean="0"/>
                        <a:t>Long firearm: more than 10 rounds</a:t>
                      </a:r>
                      <a:endParaRPr lang="en-US" dirty="0"/>
                    </a:p>
                  </a:txBody>
                  <a:tcPr/>
                </a:tc>
              </a:tr>
              <a:tr h="370840">
                <a:tc>
                  <a:txBody>
                    <a:bodyPr/>
                    <a:lstStyle/>
                    <a:p>
                      <a:r>
                        <a:rPr lang="en-US" dirty="0" smtClean="0"/>
                        <a:t>Art 5a</a:t>
                      </a:r>
                      <a:endParaRPr lang="en-US" dirty="0"/>
                    </a:p>
                  </a:txBody>
                  <a:tcPr/>
                </a:tc>
                <a:tc>
                  <a:txBody>
                    <a:bodyPr/>
                    <a:lstStyle/>
                    <a:p>
                      <a:r>
                        <a:rPr lang="en-US" dirty="0" smtClean="0"/>
                        <a:t>Proper</a:t>
                      </a:r>
                      <a:r>
                        <a:rPr lang="en-US" baseline="0" dirty="0" smtClean="0"/>
                        <a:t> storage</a:t>
                      </a:r>
                      <a:endParaRPr lang="en-US" dirty="0"/>
                    </a:p>
                  </a:txBody>
                  <a:tcPr/>
                </a:tc>
                <a:tc>
                  <a:txBody>
                    <a:bodyPr/>
                    <a:lstStyle/>
                    <a:p>
                      <a:endParaRPr lang="en-US" dirty="0"/>
                    </a:p>
                  </a:txBody>
                  <a:tcPr/>
                </a:tc>
              </a:tr>
              <a:tr h="370840">
                <a:tc>
                  <a:txBody>
                    <a:bodyPr/>
                    <a:lstStyle/>
                    <a:p>
                      <a:r>
                        <a:rPr lang="en-US" dirty="0" smtClean="0"/>
                        <a:t>Art 5b</a:t>
                      </a:r>
                      <a:endParaRPr lang="en-US" dirty="0"/>
                    </a:p>
                  </a:txBody>
                  <a:tcPr/>
                </a:tc>
                <a:tc>
                  <a:txBody>
                    <a:bodyPr/>
                    <a:lstStyle/>
                    <a:p>
                      <a:r>
                        <a:rPr lang="en-US" dirty="0" smtClean="0"/>
                        <a:t>Internet</a:t>
                      </a:r>
                      <a:r>
                        <a:rPr lang="en-US" baseline="0" dirty="0" smtClean="0"/>
                        <a:t> sale</a:t>
                      </a:r>
                      <a:endParaRPr lang="en-US" dirty="0"/>
                    </a:p>
                  </a:txBody>
                  <a:tcPr/>
                </a:tc>
                <a:tc>
                  <a:txBody>
                    <a:bodyPr/>
                    <a:lstStyle/>
                    <a:p>
                      <a:r>
                        <a:rPr lang="en-US" dirty="0" smtClean="0"/>
                        <a:t>Check on identity and </a:t>
                      </a:r>
                      <a:r>
                        <a:rPr lang="en-US" dirty="0" err="1" smtClean="0"/>
                        <a:t>authorisation</a:t>
                      </a:r>
                      <a:r>
                        <a:rPr lang="en-US" dirty="0" smtClean="0"/>
                        <a:t> of purchaser prior to delivery</a:t>
                      </a:r>
                      <a:endParaRPr lang="en-US" dirty="0"/>
                    </a:p>
                  </a:txBody>
                  <a:tcPr/>
                </a:tc>
              </a:tr>
            </a:tbl>
          </a:graphicData>
        </a:graphic>
      </p:graphicFrame>
    </p:spTree>
    <p:extLst>
      <p:ext uri="{BB962C8B-B14F-4D97-AF65-F5344CB8AC3E}">
        <p14:creationId xmlns:p14="http://schemas.microsoft.com/office/powerpoint/2010/main" val="1255475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441839498"/>
              </p:ext>
            </p:extLst>
          </p:nvPr>
        </p:nvGraphicFramePr>
        <p:xfrm>
          <a:off x="649248" y="162105"/>
          <a:ext cx="10423911" cy="6527800"/>
        </p:xfrm>
        <a:graphic>
          <a:graphicData uri="http://schemas.openxmlformats.org/drawingml/2006/table">
            <a:tbl>
              <a:tblPr firstRow="1" bandRow="1">
                <a:tableStyleId>{91EBBBCC-DAD2-459C-BE2E-F6DE35CF9A28}</a:tableStyleId>
              </a:tblPr>
              <a:tblGrid>
                <a:gridCol w="1268761"/>
                <a:gridCol w="4337825"/>
                <a:gridCol w="4817325"/>
              </a:tblGrid>
              <a:tr h="370840">
                <a:tc>
                  <a:txBody>
                    <a:bodyPr/>
                    <a:lstStyle/>
                    <a:p>
                      <a:endParaRPr lang="en-US" dirty="0"/>
                    </a:p>
                  </a:txBody>
                  <a:tcPr/>
                </a:tc>
                <a:tc>
                  <a:txBody>
                    <a:bodyPr/>
                    <a:lstStyle/>
                    <a:p>
                      <a:endParaRPr lang="en-US"/>
                    </a:p>
                  </a:txBody>
                  <a:tcPr/>
                </a:tc>
                <a:tc>
                  <a:txBody>
                    <a:bodyPr/>
                    <a:lstStyle/>
                    <a:p>
                      <a:endParaRPr lang="en-US"/>
                    </a:p>
                  </a:txBody>
                  <a:tcPr/>
                </a:tc>
              </a:tr>
              <a:tr h="370840">
                <a:tc>
                  <a:txBody>
                    <a:bodyPr/>
                    <a:lstStyle/>
                    <a:p>
                      <a:r>
                        <a:rPr lang="en-US" dirty="0" smtClean="0"/>
                        <a:t>Art 6</a:t>
                      </a:r>
                      <a:endParaRPr lang="en-US" dirty="0"/>
                    </a:p>
                  </a:txBody>
                  <a:tcPr/>
                </a:tc>
                <a:tc>
                  <a:txBody>
                    <a:bodyPr/>
                    <a:lstStyle/>
                    <a:p>
                      <a:r>
                        <a:rPr lang="en-US" dirty="0" smtClean="0"/>
                        <a:t>Category A weapons</a:t>
                      </a:r>
                      <a:r>
                        <a:rPr lang="en-US" baseline="0" dirty="0" smtClean="0"/>
                        <a:t> shall be impounded</a:t>
                      </a:r>
                      <a:endParaRPr lang="en-US" dirty="0"/>
                    </a:p>
                  </a:txBody>
                  <a:tcPr/>
                </a:tc>
                <a:tc>
                  <a:txBody>
                    <a:bodyPr/>
                    <a:lstStyle/>
                    <a:p>
                      <a:endParaRPr lang="en-US" dirty="0"/>
                    </a:p>
                  </a:txBody>
                  <a:tcPr/>
                </a:tc>
              </a:tr>
              <a:tr h="370840">
                <a:tc>
                  <a:txBody>
                    <a:bodyPr/>
                    <a:lstStyle/>
                    <a:p>
                      <a:endParaRPr lang="en-US" dirty="0"/>
                    </a:p>
                  </a:txBody>
                  <a:tcPr/>
                </a:tc>
                <a:tc>
                  <a:txBody>
                    <a:bodyPr/>
                    <a:lstStyle/>
                    <a:p>
                      <a:r>
                        <a:rPr lang="en-US" dirty="0" smtClean="0"/>
                        <a:t>But</a:t>
                      </a:r>
                      <a:r>
                        <a:rPr lang="is-IS" dirty="0" smtClean="0"/>
                        <a:t>…</a:t>
                      </a:r>
                      <a:endParaRPr lang="en-US" dirty="0"/>
                    </a:p>
                  </a:txBody>
                  <a:tcPr/>
                </a:tc>
                <a:tc>
                  <a:txBody>
                    <a:bodyPr/>
                    <a:lstStyle/>
                    <a:p>
                      <a:r>
                        <a:rPr lang="en-US" dirty="0" smtClean="0"/>
                        <a:t>Allowed on an individual basis for security of Critical</a:t>
                      </a:r>
                      <a:r>
                        <a:rPr lang="en-US" baseline="0" dirty="0" smtClean="0"/>
                        <a:t> Infrastructure, commercial shipping, high value convoys and sensitive premises, as well as for national defense, educational, cultural, research and historical purposes. </a:t>
                      </a:r>
                      <a:endParaRPr lang="en-US" dirty="0"/>
                    </a:p>
                  </a:txBody>
                  <a:tcPr/>
                </a:tc>
              </a:tr>
              <a:tr h="370840">
                <a:tc>
                  <a:txBody>
                    <a:bodyPr/>
                    <a:lstStyle/>
                    <a:p>
                      <a:endParaRPr lang="en-US" dirty="0"/>
                    </a:p>
                  </a:txBody>
                  <a:tcPr/>
                </a:tc>
                <a:tc>
                  <a:txBody>
                    <a:bodyPr/>
                    <a:lstStyle/>
                    <a:p>
                      <a:endParaRPr lang="en-US" dirty="0"/>
                    </a:p>
                  </a:txBody>
                  <a:tcPr/>
                </a:tc>
                <a:tc>
                  <a:txBody>
                    <a:bodyPr/>
                    <a:lstStyle/>
                    <a:p>
                      <a:r>
                        <a:rPr lang="en-US" dirty="0" smtClean="0"/>
                        <a:t>Includes also here the trade of</a:t>
                      </a:r>
                      <a:r>
                        <a:rPr lang="en-US" baseline="0" dirty="0" smtClean="0"/>
                        <a:t> these weapons</a:t>
                      </a:r>
                      <a:endParaRPr lang="en-US" dirty="0"/>
                    </a:p>
                  </a:txBody>
                  <a:tcPr/>
                </a:tc>
              </a:tr>
              <a:tr h="370840">
                <a:tc>
                  <a:txBody>
                    <a:bodyPr/>
                    <a:lstStyle/>
                    <a:p>
                      <a:endParaRPr lang="en-US"/>
                    </a:p>
                  </a:txBody>
                  <a:tcPr/>
                </a:tc>
                <a:tc>
                  <a:txBody>
                    <a:bodyPr/>
                    <a:lstStyle/>
                    <a:p>
                      <a:endParaRPr lang="en-US" dirty="0"/>
                    </a:p>
                  </a:txBody>
                  <a:tcPr/>
                </a:tc>
                <a:tc>
                  <a:txBody>
                    <a:bodyPr/>
                    <a:lstStyle/>
                    <a:p>
                      <a:r>
                        <a:rPr lang="en-US" dirty="0" smtClean="0"/>
                        <a:t>Collectors</a:t>
                      </a:r>
                      <a:r>
                        <a:rPr lang="en-US" baseline="0" dirty="0" smtClean="0"/>
                        <a:t> and museums</a:t>
                      </a:r>
                      <a:endParaRPr lang="en-US" dirty="0"/>
                    </a:p>
                  </a:txBody>
                  <a:tcPr/>
                </a:tc>
              </a:tr>
              <a:tr h="370840">
                <a:tc>
                  <a:txBody>
                    <a:bodyPr/>
                    <a:lstStyle/>
                    <a:p>
                      <a:endParaRPr lang="en-US"/>
                    </a:p>
                  </a:txBody>
                  <a:tcPr/>
                </a:tc>
                <a:tc>
                  <a:txBody>
                    <a:bodyPr/>
                    <a:lstStyle/>
                    <a:p>
                      <a:r>
                        <a:rPr lang="en-US" dirty="0" smtClean="0"/>
                        <a:t>A6 </a:t>
                      </a:r>
                      <a:r>
                        <a:rPr lang="en-US" baseline="0" dirty="0" smtClean="0"/>
                        <a:t> and A7 (semi automatic weapons with large loading devices)</a:t>
                      </a:r>
                      <a:endParaRPr lang="en-US" dirty="0"/>
                    </a:p>
                  </a:txBody>
                  <a:tcPr/>
                </a:tc>
                <a:tc>
                  <a:txBody>
                    <a:bodyPr/>
                    <a:lstStyle/>
                    <a:p>
                      <a:r>
                        <a:rPr lang="en-US" dirty="0" smtClean="0">
                          <a:solidFill>
                            <a:schemeClr val="tx1"/>
                          </a:solidFill>
                        </a:rPr>
                        <a:t>For target shooters</a:t>
                      </a:r>
                      <a:r>
                        <a:rPr lang="en-US" baseline="0" dirty="0" smtClean="0">
                          <a:solidFill>
                            <a:schemeClr val="tx1"/>
                          </a:solidFill>
                        </a:rPr>
                        <a:t> – additional requirements</a:t>
                      </a:r>
                      <a:endParaRPr lang="en-US" dirty="0">
                        <a:solidFill>
                          <a:schemeClr val="tx1"/>
                        </a:solidFill>
                      </a:endParaRPr>
                    </a:p>
                  </a:txBody>
                  <a:tcPr/>
                </a:tc>
              </a:tr>
              <a:tr h="370840">
                <a:tc>
                  <a:txBody>
                    <a:bodyPr/>
                    <a:lstStyle/>
                    <a:p>
                      <a:r>
                        <a:rPr lang="en-US" dirty="0" smtClean="0"/>
                        <a:t>Art 7</a:t>
                      </a:r>
                      <a:endParaRPr lang="en-US" dirty="0"/>
                    </a:p>
                  </a:txBody>
                  <a:tcPr/>
                </a:tc>
                <a:tc>
                  <a:txBody>
                    <a:bodyPr/>
                    <a:lstStyle/>
                    <a:p>
                      <a:r>
                        <a:rPr lang="en-US" dirty="0" smtClean="0"/>
                        <a:t>Authorizations</a:t>
                      </a:r>
                      <a:endParaRPr lang="en-US" dirty="0"/>
                    </a:p>
                  </a:txBody>
                  <a:tcPr/>
                </a:tc>
                <a:tc>
                  <a:txBody>
                    <a:bodyPr/>
                    <a:lstStyle/>
                    <a:p>
                      <a:r>
                        <a:rPr lang="en-US" dirty="0" smtClean="0"/>
                        <a:t>Confirm,</a:t>
                      </a:r>
                      <a:r>
                        <a:rPr lang="en-US" baseline="0" dirty="0" smtClean="0"/>
                        <a:t> renew and prolong </a:t>
                      </a:r>
                      <a:r>
                        <a:rPr lang="en-US" baseline="0" dirty="0" err="1" smtClean="0"/>
                        <a:t>authorisations</a:t>
                      </a:r>
                      <a:r>
                        <a:rPr lang="en-US" baseline="0" dirty="0" smtClean="0"/>
                        <a:t> of category B weapons which now fall into A Cat 6,7 or 8</a:t>
                      </a:r>
                      <a:endParaRPr lang="en-US" dirty="0"/>
                    </a:p>
                  </a:txBody>
                  <a:tcPr/>
                </a:tc>
              </a:tr>
              <a:tr h="370840">
                <a:tc>
                  <a:txBody>
                    <a:bodyPr/>
                    <a:lstStyle/>
                    <a:p>
                      <a:r>
                        <a:rPr lang="en-US" dirty="0" smtClean="0"/>
                        <a:t>Art 10</a:t>
                      </a:r>
                      <a:endParaRPr lang="en-US" dirty="0"/>
                    </a:p>
                  </a:txBody>
                  <a:tcPr/>
                </a:tc>
                <a:tc>
                  <a:txBody>
                    <a:bodyPr/>
                    <a:lstStyle/>
                    <a:p>
                      <a:r>
                        <a:rPr lang="en-US" dirty="0" smtClean="0"/>
                        <a:t>Regulating</a:t>
                      </a:r>
                      <a:r>
                        <a:rPr lang="en-US" baseline="0" dirty="0" smtClean="0"/>
                        <a:t> loading devices</a:t>
                      </a:r>
                      <a:endParaRPr lang="en-US" dirty="0"/>
                    </a:p>
                  </a:txBody>
                  <a:tcPr/>
                </a:tc>
                <a:tc>
                  <a:txBody>
                    <a:bodyPr/>
                    <a:lstStyle/>
                    <a:p>
                      <a:r>
                        <a:rPr lang="en-US" dirty="0" smtClean="0"/>
                        <a:t>For Cat A 6.</a:t>
                      </a:r>
                      <a:endParaRPr lang="en-US" dirty="0"/>
                    </a:p>
                  </a:txBody>
                  <a:tcPr/>
                </a:tc>
              </a:tr>
              <a:tr h="370840">
                <a:tc>
                  <a:txBody>
                    <a:bodyPr/>
                    <a:lstStyle/>
                    <a:p>
                      <a:r>
                        <a:rPr lang="en-US" dirty="0" smtClean="0"/>
                        <a:t>Art 10 a</a:t>
                      </a:r>
                      <a:endParaRPr lang="en-US" dirty="0"/>
                    </a:p>
                  </a:txBody>
                  <a:tcPr/>
                </a:tc>
                <a:tc>
                  <a:txBody>
                    <a:bodyPr/>
                    <a:lstStyle/>
                    <a:p>
                      <a:r>
                        <a:rPr lang="en-US" dirty="0" smtClean="0"/>
                        <a:t>Regulating</a:t>
                      </a:r>
                      <a:r>
                        <a:rPr lang="en-US" baseline="0" dirty="0" smtClean="0"/>
                        <a:t> Alarm and signal weapons</a:t>
                      </a:r>
                      <a:endParaRPr lang="en-US" dirty="0"/>
                    </a:p>
                  </a:txBody>
                  <a:tcPr/>
                </a:tc>
                <a:tc>
                  <a:txBody>
                    <a:bodyPr/>
                    <a:lstStyle/>
                    <a:p>
                      <a:endParaRPr lang="en-US" dirty="0"/>
                    </a:p>
                  </a:txBody>
                  <a:tcPr/>
                </a:tc>
              </a:tr>
              <a:tr h="370840">
                <a:tc>
                  <a:txBody>
                    <a:bodyPr/>
                    <a:lstStyle/>
                    <a:p>
                      <a:r>
                        <a:rPr lang="en-US" dirty="0" smtClean="0"/>
                        <a:t>Art 10 b</a:t>
                      </a:r>
                      <a:endParaRPr lang="en-US" dirty="0"/>
                    </a:p>
                  </a:txBody>
                  <a:tcPr/>
                </a:tc>
                <a:tc>
                  <a:txBody>
                    <a:bodyPr/>
                    <a:lstStyle/>
                    <a:p>
                      <a:r>
                        <a:rPr lang="en-US" dirty="0" smtClean="0"/>
                        <a:t>Regulating deactivation</a:t>
                      </a:r>
                      <a:r>
                        <a:rPr lang="en-US" baseline="0" dirty="0" smtClean="0"/>
                        <a:t> of firearms</a:t>
                      </a:r>
                      <a:endParaRPr lang="en-US" dirty="0"/>
                    </a:p>
                  </a:txBody>
                  <a:tcPr/>
                </a:tc>
                <a:tc>
                  <a:txBody>
                    <a:bodyPr/>
                    <a:lstStyle/>
                    <a:p>
                      <a:endParaRPr lang="en-US" dirty="0"/>
                    </a:p>
                  </a:txBody>
                  <a:tcPr/>
                </a:tc>
              </a:tr>
              <a:tr h="370840">
                <a:tc>
                  <a:txBody>
                    <a:bodyPr/>
                    <a:lstStyle/>
                    <a:p>
                      <a:r>
                        <a:rPr lang="en-US" dirty="0" smtClean="0"/>
                        <a:t>Art 17</a:t>
                      </a:r>
                      <a:endParaRPr lang="en-US" dirty="0"/>
                    </a:p>
                  </a:txBody>
                  <a:tcPr/>
                </a:tc>
                <a:tc>
                  <a:txBody>
                    <a:bodyPr/>
                    <a:lstStyle/>
                    <a:p>
                      <a:r>
                        <a:rPr lang="en-US" dirty="0" smtClean="0"/>
                        <a:t>Monitoring the</a:t>
                      </a:r>
                      <a:r>
                        <a:rPr lang="en-US" baseline="0" dirty="0" smtClean="0"/>
                        <a:t> application of this directive</a:t>
                      </a:r>
                      <a:endParaRPr lang="en-US" dirty="0"/>
                    </a:p>
                  </a:txBody>
                  <a:tcPr/>
                </a:tc>
                <a:tc>
                  <a:txBody>
                    <a:bodyPr/>
                    <a:lstStyle/>
                    <a:p>
                      <a:r>
                        <a:rPr lang="en-US" dirty="0" smtClean="0"/>
                        <a:t>In particular</a:t>
                      </a:r>
                      <a:r>
                        <a:rPr lang="en-US" baseline="0" dirty="0" smtClean="0"/>
                        <a:t> concerning new technologies: #D, QR Code and Radio Frequency Identification (RFID)</a:t>
                      </a:r>
                      <a:endParaRPr lang="en-US" dirty="0"/>
                    </a:p>
                  </a:txBody>
                  <a:tcPr/>
                </a:tc>
              </a:tr>
            </a:tbl>
          </a:graphicData>
        </a:graphic>
      </p:graphicFrame>
    </p:spTree>
    <p:extLst>
      <p:ext uri="{BB962C8B-B14F-4D97-AF65-F5344CB8AC3E}">
        <p14:creationId xmlns:p14="http://schemas.microsoft.com/office/powerpoint/2010/main" val="1330069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9781" y="2745736"/>
            <a:ext cx="3698803" cy="1366528"/>
          </a:xfrm>
          <a:solidFill>
            <a:schemeClr val="bg1">
              <a:alpha val="50000"/>
            </a:schemeClr>
          </a:solidFill>
          <a:ln w="25400" cap="sq">
            <a:solidFill>
              <a:schemeClr val="tx1"/>
            </a:solidFill>
            <a:miter lim="800000"/>
          </a:ln>
        </p:spPr>
        <p:txBody>
          <a:bodyPr>
            <a:normAutofit/>
          </a:bodyPr>
          <a:lstStyle/>
          <a:p>
            <a:pPr algn="ctr"/>
            <a:r>
              <a:rPr lang="en-US" sz="3200" dirty="0"/>
              <a:t>2015: </a:t>
            </a:r>
            <a:r>
              <a:rPr lang="en-US" sz="3200" dirty="0" smtClean="0"/>
              <a:t>Measures</a:t>
            </a:r>
            <a:endParaRPr lang="en-US" sz="3200" dirty="0"/>
          </a:p>
        </p:txBody>
      </p:sp>
      <p:sp>
        <p:nvSpPr>
          <p:cNvPr id="3" name="Content Placeholder 2"/>
          <p:cNvSpPr>
            <a:spLocks noGrp="1"/>
          </p:cNvSpPr>
          <p:nvPr>
            <p:ph idx="1"/>
          </p:nvPr>
        </p:nvSpPr>
        <p:spPr>
          <a:xfrm>
            <a:off x="6049182" y="802638"/>
            <a:ext cx="5408696" cy="5252722"/>
          </a:xfrm>
        </p:spPr>
        <p:txBody>
          <a:bodyPr anchor="ctr">
            <a:normAutofit fontScale="92500" lnSpcReduction="10000"/>
          </a:bodyPr>
          <a:lstStyle/>
          <a:p>
            <a:pPr marL="457200" marR="0" lvl="0" indent="-457200" defTabSz="914400" eaLnBrk="1" fontAlgn="auto" latinLnBrk="0" hangingPunct="1">
              <a:spcBef>
                <a:spcPts val="0"/>
              </a:spcBef>
              <a:spcAft>
                <a:spcPts val="0"/>
              </a:spcAft>
              <a:buClrTx/>
              <a:buSzTx/>
              <a:buFontTx/>
              <a:buAutoNum type="arabicPeriod"/>
              <a:tabLst/>
              <a:defRPr/>
            </a:pPr>
            <a:r>
              <a:rPr lang="en-US" sz="3600" dirty="0" smtClean="0">
                <a:solidFill>
                  <a:schemeClr val="bg1"/>
                </a:solidFill>
              </a:rPr>
              <a:t>Implementing </a:t>
            </a:r>
            <a:r>
              <a:rPr lang="en-US" sz="3600" dirty="0">
                <a:solidFill>
                  <a:schemeClr val="bg1"/>
                </a:solidFill>
              </a:rPr>
              <a:t>regulation on </a:t>
            </a:r>
            <a:r>
              <a:rPr lang="en-US" sz="3600" dirty="0" smtClean="0">
                <a:solidFill>
                  <a:schemeClr val="bg1"/>
                </a:solidFill>
              </a:rPr>
              <a:t>Deactivation </a:t>
            </a:r>
            <a:r>
              <a:rPr lang="en-US" sz="3600" dirty="0">
                <a:solidFill>
                  <a:schemeClr val="bg1"/>
                </a:solidFill>
              </a:rPr>
              <a:t>of </a:t>
            </a:r>
            <a:r>
              <a:rPr lang="en-US" sz="3600" dirty="0" smtClean="0">
                <a:solidFill>
                  <a:schemeClr val="bg1"/>
                </a:solidFill>
              </a:rPr>
              <a:t>firearms; </a:t>
            </a:r>
            <a:r>
              <a:rPr lang="en-US" sz="3600" dirty="0" smtClean="0">
                <a:solidFill>
                  <a:srgbClr val="FFFF00"/>
                </a:solidFill>
              </a:rPr>
              <a:t>= EU regulation 2015/2043</a:t>
            </a:r>
          </a:p>
          <a:p>
            <a:pPr marL="457200" marR="0" lvl="0" indent="-457200" defTabSz="914400" eaLnBrk="1" fontAlgn="auto" latinLnBrk="0" hangingPunct="1">
              <a:spcBef>
                <a:spcPts val="0"/>
              </a:spcBef>
              <a:spcAft>
                <a:spcPts val="0"/>
              </a:spcAft>
              <a:buClrTx/>
              <a:buSzTx/>
              <a:buFontTx/>
              <a:buAutoNum type="arabicPeriod"/>
              <a:tabLst/>
              <a:defRPr/>
            </a:pPr>
            <a:r>
              <a:rPr lang="en-US" sz="3600" dirty="0" smtClean="0">
                <a:solidFill>
                  <a:schemeClr val="bg1"/>
                </a:solidFill>
              </a:rPr>
              <a:t>Proposal to Revise the European Firearms Directive; </a:t>
            </a:r>
            <a:r>
              <a:rPr lang="en-US" sz="3600" dirty="0" smtClean="0">
                <a:solidFill>
                  <a:srgbClr val="FFFF00"/>
                </a:solidFill>
              </a:rPr>
              <a:t>= Amended Directive 25 April 2017</a:t>
            </a:r>
          </a:p>
          <a:p>
            <a:pPr marL="457200" marR="0" lvl="0" indent="-457200" defTabSz="914400" eaLnBrk="1" fontAlgn="auto" latinLnBrk="0" hangingPunct="1">
              <a:spcBef>
                <a:spcPts val="0"/>
              </a:spcBef>
              <a:spcAft>
                <a:spcPts val="0"/>
              </a:spcAft>
              <a:buClrTx/>
              <a:buSzTx/>
              <a:buFontTx/>
              <a:buAutoNum type="arabicPeriod"/>
              <a:tabLst/>
              <a:defRPr/>
            </a:pPr>
            <a:r>
              <a:rPr lang="en-US" sz="3600" dirty="0" smtClean="0">
                <a:solidFill>
                  <a:schemeClr val="bg1"/>
                </a:solidFill>
              </a:rPr>
              <a:t>Action plan to target illicit arms trafficking of Firearms and Explosives and increased cooperation with the Western Balkans.</a:t>
            </a:r>
            <a:endParaRPr lang="en-US" sz="3600" dirty="0">
              <a:solidFill>
                <a:schemeClr val="bg1"/>
              </a:solidFill>
            </a:endParaRPr>
          </a:p>
        </p:txBody>
      </p:sp>
    </p:spTree>
    <p:extLst>
      <p:ext uri="{BB962C8B-B14F-4D97-AF65-F5344CB8AC3E}">
        <p14:creationId xmlns:p14="http://schemas.microsoft.com/office/powerpoint/2010/main" val="41112816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607513" y="1123527"/>
            <a:ext cx="6976969" cy="4604800"/>
          </a:xfrm>
          <a:prstGeom prst="rect">
            <a:avLst/>
          </a:prstGeom>
        </p:spPr>
      </p:pic>
    </p:spTree>
    <p:extLst>
      <p:ext uri="{BB962C8B-B14F-4D97-AF65-F5344CB8AC3E}">
        <p14:creationId xmlns:p14="http://schemas.microsoft.com/office/powerpoint/2010/main" val="330338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9781" y="2745736"/>
            <a:ext cx="3698803" cy="1366528"/>
          </a:xfrm>
          <a:solidFill>
            <a:schemeClr val="bg1">
              <a:alpha val="50000"/>
            </a:schemeClr>
          </a:solidFill>
          <a:ln w="25400" cap="sq">
            <a:solidFill>
              <a:schemeClr val="tx1"/>
            </a:solidFill>
            <a:miter lim="800000"/>
          </a:ln>
        </p:spPr>
        <p:txBody>
          <a:bodyPr>
            <a:normAutofit/>
          </a:bodyPr>
          <a:lstStyle/>
          <a:p>
            <a:pPr algn="ctr"/>
            <a:r>
              <a:rPr lang="en-US" sz="3200"/>
              <a:t>European Firearms Directive</a:t>
            </a:r>
          </a:p>
        </p:txBody>
      </p:sp>
      <p:sp>
        <p:nvSpPr>
          <p:cNvPr id="3" name="Content Placeholder 2"/>
          <p:cNvSpPr>
            <a:spLocks noGrp="1"/>
          </p:cNvSpPr>
          <p:nvPr>
            <p:ph idx="1"/>
          </p:nvPr>
        </p:nvSpPr>
        <p:spPr>
          <a:xfrm>
            <a:off x="6049182" y="802638"/>
            <a:ext cx="5408696" cy="5252722"/>
          </a:xfrm>
        </p:spPr>
        <p:txBody>
          <a:bodyPr anchor="ctr">
            <a:normAutofit/>
          </a:bodyPr>
          <a:lstStyle/>
          <a:p>
            <a:r>
              <a:rPr lang="en-US" sz="3600" dirty="0" smtClean="0">
                <a:solidFill>
                  <a:schemeClr val="bg1"/>
                </a:solidFill>
              </a:rPr>
              <a:t>91/477/EEC</a:t>
            </a:r>
          </a:p>
          <a:p>
            <a:endParaRPr lang="en-US" sz="3600" dirty="0" smtClean="0">
              <a:solidFill>
                <a:schemeClr val="bg1"/>
              </a:solidFill>
            </a:endParaRPr>
          </a:p>
          <a:p>
            <a:r>
              <a:rPr lang="en-US" sz="3600" dirty="0" smtClean="0">
                <a:solidFill>
                  <a:schemeClr val="bg1"/>
                </a:solidFill>
              </a:rPr>
              <a:t>As amended by EU 51/2008</a:t>
            </a:r>
          </a:p>
          <a:p>
            <a:r>
              <a:rPr lang="en-US" sz="3600" dirty="0" smtClean="0">
                <a:solidFill>
                  <a:schemeClr val="bg1"/>
                </a:solidFill>
              </a:rPr>
              <a:t>As amended by new version of April 2017.</a:t>
            </a:r>
            <a:endParaRPr lang="en-US" sz="3600" dirty="0">
              <a:solidFill>
                <a:schemeClr val="bg1"/>
              </a:solidFill>
            </a:endParaRPr>
          </a:p>
        </p:txBody>
      </p:sp>
    </p:spTree>
    <p:extLst>
      <p:ext uri="{BB962C8B-B14F-4D97-AF65-F5344CB8AC3E}">
        <p14:creationId xmlns:p14="http://schemas.microsoft.com/office/powerpoint/2010/main" val="7559854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4-04-17-114610-Firearms_directive-JHA_Update_Bis_Bis_BIS_PRV.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999"/>
          </a:xfrm>
        </p:spPr>
      </p:pic>
    </p:spTree>
    <p:extLst>
      <p:ext uri="{BB962C8B-B14F-4D97-AF65-F5344CB8AC3E}">
        <p14:creationId xmlns:p14="http://schemas.microsoft.com/office/powerpoint/2010/main" val="4198846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9781" y="2745736"/>
            <a:ext cx="3698803" cy="1366528"/>
          </a:xfrm>
          <a:solidFill>
            <a:schemeClr val="bg1">
              <a:alpha val="50000"/>
            </a:schemeClr>
          </a:solidFill>
          <a:ln w="25400" cap="sq">
            <a:solidFill>
              <a:schemeClr val="tx1"/>
            </a:solidFill>
            <a:miter lim="800000"/>
          </a:ln>
        </p:spPr>
        <p:txBody>
          <a:bodyPr>
            <a:normAutofit/>
          </a:bodyPr>
          <a:lstStyle/>
          <a:p>
            <a:pPr algn="ctr"/>
            <a:r>
              <a:rPr lang="en-US" sz="3200"/>
              <a:t>European Firearms Directive</a:t>
            </a:r>
          </a:p>
        </p:txBody>
      </p:sp>
      <p:sp>
        <p:nvSpPr>
          <p:cNvPr id="3" name="Content Placeholder 2"/>
          <p:cNvSpPr>
            <a:spLocks noGrp="1"/>
          </p:cNvSpPr>
          <p:nvPr>
            <p:ph idx="1"/>
          </p:nvPr>
        </p:nvSpPr>
        <p:spPr>
          <a:xfrm>
            <a:off x="6049182" y="802638"/>
            <a:ext cx="5408696" cy="5252722"/>
          </a:xfrm>
        </p:spPr>
        <p:txBody>
          <a:bodyPr anchor="ctr">
            <a:normAutofit/>
          </a:bodyPr>
          <a:lstStyle/>
          <a:p>
            <a:r>
              <a:rPr lang="en-US" sz="3600" dirty="0" smtClean="0">
                <a:solidFill>
                  <a:schemeClr val="bg1"/>
                </a:solidFill>
              </a:rPr>
              <a:t>91/477/EEC</a:t>
            </a:r>
          </a:p>
          <a:p>
            <a:endParaRPr lang="en-US" sz="3600" dirty="0" smtClean="0">
              <a:solidFill>
                <a:schemeClr val="bg1"/>
              </a:solidFill>
            </a:endParaRPr>
          </a:p>
          <a:p>
            <a:r>
              <a:rPr lang="en-US" sz="3600" dirty="0" smtClean="0">
                <a:solidFill>
                  <a:schemeClr val="bg1"/>
                </a:solidFill>
              </a:rPr>
              <a:t>As amended by EU 51/2008</a:t>
            </a:r>
          </a:p>
          <a:p>
            <a:r>
              <a:rPr lang="en-US" sz="3600" dirty="0" smtClean="0">
                <a:solidFill>
                  <a:schemeClr val="bg1"/>
                </a:solidFill>
              </a:rPr>
              <a:t>As amended by new version of April 2017.</a:t>
            </a:r>
            <a:endParaRPr lang="en-US" sz="3600" dirty="0">
              <a:solidFill>
                <a:schemeClr val="bg1"/>
              </a:solidFill>
            </a:endParaRPr>
          </a:p>
        </p:txBody>
      </p:sp>
    </p:spTree>
    <p:extLst>
      <p:ext uri="{BB962C8B-B14F-4D97-AF65-F5344CB8AC3E}">
        <p14:creationId xmlns:p14="http://schemas.microsoft.com/office/powerpoint/2010/main" val="19193741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9781" y="2745736"/>
            <a:ext cx="3698803" cy="1366528"/>
          </a:xfrm>
          <a:solidFill>
            <a:schemeClr val="bg1">
              <a:alpha val="50000"/>
            </a:schemeClr>
          </a:solidFill>
          <a:ln w="25400" cap="sq">
            <a:solidFill>
              <a:schemeClr val="tx1"/>
            </a:solidFill>
            <a:miter lim="800000"/>
          </a:ln>
        </p:spPr>
        <p:txBody>
          <a:bodyPr>
            <a:normAutofit/>
          </a:bodyPr>
          <a:lstStyle/>
          <a:p>
            <a:pPr algn="ctr"/>
            <a:r>
              <a:rPr lang="en-US" sz="3200" dirty="0" smtClean="0"/>
              <a:t>Measures Included</a:t>
            </a:r>
            <a:endParaRPr lang="en-US" sz="3200" dirty="0"/>
          </a:p>
        </p:txBody>
      </p:sp>
      <p:sp>
        <p:nvSpPr>
          <p:cNvPr id="3" name="Content Placeholder 2"/>
          <p:cNvSpPr>
            <a:spLocks noGrp="1"/>
          </p:cNvSpPr>
          <p:nvPr>
            <p:ph idx="1"/>
          </p:nvPr>
        </p:nvSpPr>
        <p:spPr>
          <a:xfrm>
            <a:off x="6049182" y="1014511"/>
            <a:ext cx="5408696" cy="5252722"/>
          </a:xfrm>
        </p:spPr>
        <p:txBody>
          <a:bodyPr anchor="ctr">
            <a:normAutofit fontScale="77500" lnSpcReduction="20000"/>
          </a:bodyPr>
          <a:lstStyle/>
          <a:p>
            <a:r>
              <a:rPr lang="en-US" sz="3600" dirty="0">
                <a:solidFill>
                  <a:schemeClr val="bg1"/>
                </a:solidFill>
              </a:rPr>
              <a:t>Enhanced traceability of firearms</a:t>
            </a:r>
          </a:p>
          <a:p>
            <a:r>
              <a:rPr lang="en-US" sz="3600" dirty="0">
                <a:solidFill>
                  <a:schemeClr val="bg1"/>
                </a:solidFill>
              </a:rPr>
              <a:t>Measures on deactivation and reactivation or conversion of firearms</a:t>
            </a:r>
          </a:p>
          <a:p>
            <a:r>
              <a:rPr lang="en-US" sz="3600" dirty="0">
                <a:solidFill>
                  <a:schemeClr val="bg1"/>
                </a:solidFill>
              </a:rPr>
              <a:t>Stricter rules for the acquisition and possession of the most dangerous firearms </a:t>
            </a:r>
          </a:p>
          <a:p>
            <a:r>
              <a:rPr lang="en-US" sz="3600" dirty="0">
                <a:solidFill>
                  <a:schemeClr val="bg1"/>
                </a:solidFill>
              </a:rPr>
              <a:t>Banning civilian use of the most dangerous semi-automatic firearms </a:t>
            </a:r>
          </a:p>
          <a:p>
            <a:r>
              <a:rPr lang="en-US" sz="3200" dirty="0">
                <a:solidFill>
                  <a:schemeClr val="bg1"/>
                </a:solidFill>
              </a:rPr>
              <a:t>Improving the exchange of relevant information between member states </a:t>
            </a:r>
            <a:r>
              <a:rPr lang="en-US" sz="3600" dirty="0">
                <a:solidFill>
                  <a:schemeClr val="bg1"/>
                </a:solidFill>
              </a:rPr>
              <a:t/>
            </a:r>
            <a:br>
              <a:rPr lang="en-US" sz="3600" dirty="0">
                <a:solidFill>
                  <a:schemeClr val="bg1"/>
                </a:solidFill>
              </a:rPr>
            </a:br>
            <a:endParaRPr lang="en-US" sz="3600" dirty="0" smtClean="0">
              <a:solidFill>
                <a:schemeClr val="bg1"/>
              </a:solidFill>
            </a:endParaRPr>
          </a:p>
          <a:p>
            <a:endParaRPr lang="en-US" sz="3600" dirty="0">
              <a:solidFill>
                <a:schemeClr val="bg1"/>
              </a:solidFill>
            </a:endParaRPr>
          </a:p>
        </p:txBody>
      </p:sp>
    </p:spTree>
    <p:extLst>
      <p:ext uri="{BB962C8B-B14F-4D97-AF65-F5344CB8AC3E}">
        <p14:creationId xmlns:p14="http://schemas.microsoft.com/office/powerpoint/2010/main" val="1898865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631825"/>
            <a:ext cx="10515600" cy="1325563"/>
          </a:xfrm>
        </p:spPr>
        <p:txBody>
          <a:bodyPr>
            <a:normAutofit/>
          </a:bodyPr>
          <a:lstStyle/>
          <a:p>
            <a:r>
              <a:rPr lang="en-US" dirty="0" smtClean="0"/>
              <a:t>Amendments to Definitions</a:t>
            </a:r>
            <a:endParaRPr lang="en-US" dirty="0"/>
          </a:p>
        </p:txBody>
      </p:sp>
      <p:sp>
        <p:nvSpPr>
          <p:cNvPr id="3" name="Content Placeholder 2"/>
          <p:cNvSpPr>
            <a:spLocks noGrp="1"/>
          </p:cNvSpPr>
          <p:nvPr>
            <p:ph idx="1"/>
          </p:nvPr>
        </p:nvSpPr>
        <p:spPr>
          <a:xfrm>
            <a:off x="838200" y="2057400"/>
            <a:ext cx="10515600" cy="3871762"/>
          </a:xfrm>
        </p:spPr>
        <p:txBody>
          <a:bodyPr>
            <a:normAutofit/>
          </a:bodyPr>
          <a:lstStyle/>
          <a:p>
            <a:r>
              <a:rPr lang="en-US" sz="2400" b="1" u="sng" dirty="0" smtClean="0"/>
              <a:t>Alarm </a:t>
            </a:r>
            <a:r>
              <a:rPr lang="en-US" sz="2400" b="1" u="sng" dirty="0"/>
              <a:t>and signal weapons</a:t>
            </a:r>
            <a:r>
              <a:rPr lang="en-US" sz="2400" dirty="0"/>
              <a:t>: means devices with a cartridge holder which are designed to fire only blanks, irritants, or other pyrotechnic signaling rounds and which are not capable of being converted to expel a shot, bullet or projectile by the action of a combustible propellant;</a:t>
            </a:r>
          </a:p>
          <a:p>
            <a:r>
              <a:rPr lang="en-US" sz="2400" b="1" u="sng" dirty="0"/>
              <a:t>Salute and acoustic weapons</a:t>
            </a:r>
            <a:r>
              <a:rPr lang="en-US" sz="2400" dirty="0"/>
              <a:t>: means firearms specifically converted for the sole use of firing blanks, for use such as in theatre performances, photographic sessions, film and television recordings, historical re-enactments, parades, sporting events and training.</a:t>
            </a:r>
          </a:p>
          <a:p>
            <a:r>
              <a:rPr lang="en-US" sz="2400" b="1" u="sng" dirty="0"/>
              <a:t>Collector</a:t>
            </a:r>
          </a:p>
          <a:p>
            <a:r>
              <a:rPr lang="en-US" sz="2400" b="1" u="sng" dirty="0" smtClean="0"/>
              <a:t>Museum</a:t>
            </a:r>
            <a:endParaRPr lang="en-US" sz="2400" b="1" u="sng" dirty="0"/>
          </a:p>
        </p:txBody>
      </p:sp>
    </p:spTree>
    <p:extLst>
      <p:ext uri="{BB962C8B-B14F-4D97-AF65-F5344CB8AC3E}">
        <p14:creationId xmlns:p14="http://schemas.microsoft.com/office/powerpoint/2010/main" val="3149382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631825"/>
            <a:ext cx="10515600" cy="1325563"/>
          </a:xfrm>
        </p:spPr>
        <p:txBody>
          <a:bodyPr>
            <a:normAutofit/>
          </a:bodyPr>
          <a:lstStyle/>
          <a:p>
            <a:r>
              <a:rPr lang="en-US" dirty="0" smtClean="0"/>
              <a:t>Amendments to Definitions</a:t>
            </a:r>
            <a:endParaRPr lang="en-US" dirty="0"/>
          </a:p>
        </p:txBody>
      </p:sp>
      <p:sp>
        <p:nvSpPr>
          <p:cNvPr id="3" name="Content Placeholder 2"/>
          <p:cNvSpPr>
            <a:spLocks noGrp="1"/>
          </p:cNvSpPr>
          <p:nvPr>
            <p:ph idx="1"/>
          </p:nvPr>
        </p:nvSpPr>
        <p:spPr>
          <a:xfrm>
            <a:off x="838200" y="2057400"/>
            <a:ext cx="10515600" cy="3871762"/>
          </a:xfrm>
        </p:spPr>
        <p:txBody>
          <a:bodyPr>
            <a:normAutofit/>
          </a:bodyPr>
          <a:lstStyle/>
          <a:p>
            <a:r>
              <a:rPr lang="en-US" sz="2400" b="1" u="sng" dirty="0"/>
              <a:t>Parts:</a:t>
            </a:r>
            <a:r>
              <a:rPr lang="en-US" sz="2400" dirty="0"/>
              <a:t> deleted</a:t>
            </a:r>
          </a:p>
          <a:p>
            <a:r>
              <a:rPr lang="en-US" sz="2400" b="1" u="sng" dirty="0"/>
              <a:t>Essential components</a:t>
            </a:r>
            <a:r>
              <a:rPr lang="en-US" sz="2400" dirty="0"/>
              <a:t>: Extended to barrel, frame, receiver (Upper and lower).</a:t>
            </a:r>
          </a:p>
          <a:p>
            <a:pPr lvl="1"/>
            <a:r>
              <a:rPr lang="en-US" dirty="0"/>
              <a:t>Where applicable: the slide, cylinder, the bolt or the breech block, being separate objects, are included in the category of the firearms on which they are or are intended to be mounted.</a:t>
            </a:r>
          </a:p>
          <a:p>
            <a:r>
              <a:rPr lang="en-US" sz="2400" b="1" u="sng" dirty="0"/>
              <a:t>Dealer</a:t>
            </a:r>
            <a:r>
              <a:rPr lang="en-US" sz="2400" dirty="0"/>
              <a:t>: includes modification and conversion</a:t>
            </a:r>
          </a:p>
          <a:p>
            <a:r>
              <a:rPr lang="en-US" sz="2400" b="1" u="sng" dirty="0"/>
              <a:t>Broker:</a:t>
            </a:r>
            <a:r>
              <a:rPr lang="en-US" sz="2400" dirty="0"/>
              <a:t> amended definition</a:t>
            </a:r>
          </a:p>
          <a:p>
            <a:r>
              <a:rPr lang="en-US" sz="2400" b="1" u="sng" dirty="0"/>
              <a:t>Marking: </a:t>
            </a:r>
            <a:r>
              <a:rPr lang="en-US" sz="2400" dirty="0"/>
              <a:t>includes now also essential components</a:t>
            </a:r>
          </a:p>
        </p:txBody>
      </p:sp>
    </p:spTree>
    <p:extLst>
      <p:ext uri="{BB962C8B-B14F-4D97-AF65-F5344CB8AC3E}">
        <p14:creationId xmlns:p14="http://schemas.microsoft.com/office/powerpoint/2010/main" val="1151344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9781" y="2745736"/>
            <a:ext cx="3698803" cy="1366528"/>
          </a:xfrm>
          <a:solidFill>
            <a:schemeClr val="bg1">
              <a:alpha val="50000"/>
            </a:schemeClr>
          </a:solidFill>
          <a:ln w="25400" cap="sq">
            <a:solidFill>
              <a:schemeClr val="tx1"/>
            </a:solidFill>
            <a:miter lim="800000"/>
          </a:ln>
        </p:spPr>
        <p:txBody>
          <a:bodyPr>
            <a:normAutofit/>
          </a:bodyPr>
          <a:lstStyle/>
          <a:p>
            <a:pPr algn="ctr"/>
            <a:r>
              <a:rPr lang="en-US" sz="3200" dirty="0" smtClean="0"/>
              <a:t>Directive Does Not Cover</a:t>
            </a:r>
            <a:endParaRPr lang="en-US" sz="3200" dirty="0"/>
          </a:p>
        </p:txBody>
      </p:sp>
      <p:sp>
        <p:nvSpPr>
          <p:cNvPr id="3" name="Content Placeholder 2"/>
          <p:cNvSpPr>
            <a:spLocks noGrp="1"/>
          </p:cNvSpPr>
          <p:nvPr>
            <p:ph idx="1"/>
          </p:nvPr>
        </p:nvSpPr>
        <p:spPr>
          <a:xfrm>
            <a:off x="6049182" y="802638"/>
            <a:ext cx="5408696" cy="5252722"/>
          </a:xfrm>
        </p:spPr>
        <p:txBody>
          <a:bodyPr anchor="ctr">
            <a:normAutofit/>
          </a:bodyPr>
          <a:lstStyle/>
          <a:p>
            <a:r>
              <a:rPr lang="en-US" sz="2400" b="1" u="sng" dirty="0">
                <a:solidFill>
                  <a:schemeClr val="bg1"/>
                </a:solidFill>
              </a:rPr>
              <a:t>Replicas that cannot be </a:t>
            </a:r>
            <a:r>
              <a:rPr lang="en-US" sz="2400" b="1" u="sng" dirty="0" smtClean="0">
                <a:solidFill>
                  <a:schemeClr val="bg1"/>
                </a:solidFill>
              </a:rPr>
              <a:t>converted</a:t>
            </a:r>
            <a:endParaRPr lang="en-US" sz="2400" b="1" u="sng" dirty="0">
              <a:solidFill>
                <a:schemeClr val="bg1"/>
              </a:solidFill>
            </a:endParaRPr>
          </a:p>
          <a:p>
            <a:r>
              <a:rPr lang="en-US" sz="2400" b="1" u="sng" dirty="0">
                <a:solidFill>
                  <a:schemeClr val="bg1"/>
                </a:solidFill>
              </a:rPr>
              <a:t>Antique weapons</a:t>
            </a:r>
          </a:p>
          <a:p>
            <a:r>
              <a:rPr lang="en-US" sz="2400" b="1" u="sng" dirty="0">
                <a:solidFill>
                  <a:schemeClr val="bg1"/>
                </a:solidFill>
              </a:rPr>
              <a:t>Airsoft</a:t>
            </a:r>
          </a:p>
          <a:p>
            <a:endParaRPr lang="en-US" sz="3600" dirty="0">
              <a:solidFill>
                <a:schemeClr val="bg1"/>
              </a:solidFill>
            </a:endParaRPr>
          </a:p>
        </p:txBody>
      </p:sp>
    </p:spTree>
    <p:extLst>
      <p:ext uri="{BB962C8B-B14F-4D97-AF65-F5344CB8AC3E}">
        <p14:creationId xmlns:p14="http://schemas.microsoft.com/office/powerpoint/2010/main" val="17131095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TotalTime>
  <Words>1519</Words>
  <Application>Microsoft Macintosh PowerPoint</Application>
  <PresentationFormat>Widescreen</PresentationFormat>
  <Paragraphs>182</Paragraphs>
  <Slides>20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Gill Sans MT</vt:lpstr>
      <vt:lpstr>Wingdings 2</vt:lpstr>
      <vt:lpstr>Office Theme</vt:lpstr>
      <vt:lpstr>Amendments to EU Firearms Directive</vt:lpstr>
      <vt:lpstr>2015: Measures</vt:lpstr>
      <vt:lpstr>European Firearms Directive</vt:lpstr>
      <vt:lpstr>PowerPoint Presentation</vt:lpstr>
      <vt:lpstr>European Firearms Directive</vt:lpstr>
      <vt:lpstr>Measures Included</vt:lpstr>
      <vt:lpstr>Amendments to Definitions</vt:lpstr>
      <vt:lpstr>Amendments to Definitions</vt:lpstr>
      <vt:lpstr>Directive Does Not Cover</vt:lpstr>
      <vt:lpstr>Additional Issues to be solved</vt:lpstr>
      <vt:lpstr>Categorization according to the new amendment of the directive</vt:lpstr>
      <vt:lpstr>PowerPoint Presentation</vt:lpstr>
      <vt:lpstr>PowerPoint Presentation</vt:lpstr>
      <vt:lpstr>PowerPoint Presentation</vt:lpstr>
      <vt:lpstr>PowerPoint Presentation</vt:lpstr>
      <vt:lpstr>PowerPoint Presentation</vt:lpstr>
      <vt:lpstr>Additional Changes</vt:lpstr>
      <vt:lpstr>PowerPoint Presentation</vt:lpstr>
      <vt:lpstr>PowerPoint Presentation</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Alain Lapon</dc:creator>
  <cp:lastModifiedBy>Alain Lapon</cp:lastModifiedBy>
  <cp:revision>29</cp:revision>
  <dcterms:created xsi:type="dcterms:W3CDTF">2017-05-11T12:04:31Z</dcterms:created>
  <dcterms:modified xsi:type="dcterms:W3CDTF">2017-05-16T06:10:05Z</dcterms:modified>
</cp:coreProperties>
</file>