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 id="271"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napToGrid="0">
      <p:cViewPr varScale="1">
        <p:scale>
          <a:sx n="43" d="100"/>
          <a:sy n="43" d="100"/>
        </p:scale>
        <p:origin x="-158" y="-6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121629-2C37-483F-9A16-598C57E77A91}" type="doc">
      <dgm:prSet loTypeId="urn:microsoft.com/office/officeart/2005/8/layout/hierarchy4" loCatId="relationship" qsTypeId="urn:microsoft.com/office/officeart/2005/8/quickstyle/simple1" qsCatId="simple" csTypeId="urn:microsoft.com/office/officeart/2005/8/colors/accent1_2" csCatId="accent1" phldr="1"/>
      <dgm:spPr/>
      <dgm:t>
        <a:bodyPr/>
        <a:lstStyle/>
        <a:p>
          <a:endParaRPr lang="en-US"/>
        </a:p>
      </dgm:t>
    </dgm:pt>
    <dgm:pt modelId="{142BDDFB-4F36-480B-A5FF-E2B88FA76FEC}">
      <dgm:prSet phldrT="[Text]"/>
      <dgm:spPr/>
      <dgm:t>
        <a:bodyPr/>
        <a:lstStyle/>
        <a:p>
          <a:r>
            <a:rPr lang="en-US" dirty="0"/>
            <a:t>National Coordinating Mechanism</a:t>
          </a:r>
        </a:p>
      </dgm:t>
    </dgm:pt>
    <dgm:pt modelId="{FE8BFDA2-CA09-4B6C-8571-4CC152D8B1AC}" type="parTrans" cxnId="{E11B267B-11C0-4B16-A67A-65A05A50EE48}">
      <dgm:prSet/>
      <dgm:spPr/>
      <dgm:t>
        <a:bodyPr/>
        <a:lstStyle/>
        <a:p>
          <a:endParaRPr lang="en-US"/>
        </a:p>
      </dgm:t>
    </dgm:pt>
    <dgm:pt modelId="{6377B07A-2A0B-445F-9AD7-095D7F6E593E}" type="sibTrans" cxnId="{E11B267B-11C0-4B16-A67A-65A05A50EE48}">
      <dgm:prSet/>
      <dgm:spPr/>
      <dgm:t>
        <a:bodyPr/>
        <a:lstStyle/>
        <a:p>
          <a:endParaRPr lang="en-US"/>
        </a:p>
      </dgm:t>
    </dgm:pt>
    <dgm:pt modelId="{4E609EC4-7BF0-4FA3-B110-16D73C5468D4}">
      <dgm:prSet phldrT="[Text]"/>
      <dgm:spPr/>
      <dgm:t>
        <a:bodyPr/>
        <a:lstStyle/>
        <a:p>
          <a:r>
            <a:rPr lang="en-US" dirty="0"/>
            <a:t>National Authority</a:t>
          </a:r>
        </a:p>
      </dgm:t>
    </dgm:pt>
    <dgm:pt modelId="{3ABE4EA5-6DED-4815-9632-F5ADFA1B3802}" type="parTrans" cxnId="{D0EF36B8-C885-4B4C-BE4A-58DA93077A68}">
      <dgm:prSet/>
      <dgm:spPr/>
      <dgm:t>
        <a:bodyPr/>
        <a:lstStyle/>
        <a:p>
          <a:endParaRPr lang="en-US"/>
        </a:p>
      </dgm:t>
    </dgm:pt>
    <dgm:pt modelId="{4511EB1D-9BF4-472C-8276-077C487AF146}" type="sibTrans" cxnId="{D0EF36B8-C885-4B4C-BE4A-58DA93077A68}">
      <dgm:prSet/>
      <dgm:spPr/>
      <dgm:t>
        <a:bodyPr/>
        <a:lstStyle/>
        <a:p>
          <a:endParaRPr lang="en-US"/>
        </a:p>
      </dgm:t>
    </dgm:pt>
    <dgm:pt modelId="{255A3CD6-8444-4711-A0F9-E24FD4D1526E}">
      <dgm:prSet phldrT="[Text]"/>
      <dgm:spPr/>
      <dgm:t>
        <a:bodyPr/>
        <a:lstStyle/>
        <a:p>
          <a:r>
            <a:rPr lang="en-US" dirty="0"/>
            <a:t>Other relevant stakeholder</a:t>
          </a:r>
        </a:p>
        <a:p>
          <a:r>
            <a:rPr lang="en-US" dirty="0"/>
            <a:t>Policies</a:t>
          </a:r>
        </a:p>
      </dgm:t>
    </dgm:pt>
    <dgm:pt modelId="{00023034-D836-4F13-AD3E-20EF1267AF7F}" type="parTrans" cxnId="{502DCF80-FD64-448E-B9D9-B4300511FE6A}">
      <dgm:prSet/>
      <dgm:spPr/>
      <dgm:t>
        <a:bodyPr/>
        <a:lstStyle/>
        <a:p>
          <a:endParaRPr lang="en-US"/>
        </a:p>
      </dgm:t>
    </dgm:pt>
    <dgm:pt modelId="{2816D06D-C196-483E-9BD0-FCDC634347AC}" type="sibTrans" cxnId="{502DCF80-FD64-448E-B9D9-B4300511FE6A}">
      <dgm:prSet/>
      <dgm:spPr/>
      <dgm:t>
        <a:bodyPr/>
        <a:lstStyle/>
        <a:p>
          <a:endParaRPr lang="en-US"/>
        </a:p>
      </dgm:t>
    </dgm:pt>
    <dgm:pt modelId="{9CF9DA76-4D1F-4808-A556-3FE54EB6EA09}">
      <dgm:prSet phldrT="[Text]"/>
      <dgm:spPr/>
      <dgm:t>
        <a:bodyPr/>
        <a:lstStyle/>
        <a:p>
          <a:r>
            <a:rPr lang="en-US" dirty="0"/>
            <a:t>Other relevant stakeholder</a:t>
          </a:r>
        </a:p>
        <a:p>
          <a:r>
            <a:rPr lang="en-US" dirty="0"/>
            <a:t>Law enforcement and Security</a:t>
          </a:r>
        </a:p>
      </dgm:t>
    </dgm:pt>
    <dgm:pt modelId="{DF289D1B-F6D9-4D73-B15A-A9644C672BB9}" type="parTrans" cxnId="{775CCECD-E57C-461F-B553-1AA788DF585A}">
      <dgm:prSet/>
      <dgm:spPr/>
      <dgm:t>
        <a:bodyPr/>
        <a:lstStyle/>
        <a:p>
          <a:endParaRPr lang="en-US"/>
        </a:p>
      </dgm:t>
    </dgm:pt>
    <dgm:pt modelId="{043190A1-38DB-47F0-8EB5-47CE18D3A9B2}" type="sibTrans" cxnId="{775CCECD-E57C-461F-B553-1AA788DF585A}">
      <dgm:prSet/>
      <dgm:spPr/>
      <dgm:t>
        <a:bodyPr/>
        <a:lstStyle/>
        <a:p>
          <a:endParaRPr lang="en-US"/>
        </a:p>
      </dgm:t>
    </dgm:pt>
    <dgm:pt modelId="{3F84E202-15B2-455A-8A01-83B7AD9E56E7}">
      <dgm:prSet phldrT="[Text]"/>
      <dgm:spPr/>
      <dgm:t>
        <a:bodyPr/>
        <a:lstStyle/>
        <a:p>
          <a:r>
            <a:rPr lang="en-US" dirty="0"/>
            <a:t>National Point of Contact</a:t>
          </a:r>
        </a:p>
      </dgm:t>
    </dgm:pt>
    <dgm:pt modelId="{0EC6A76A-37EF-498B-AE6A-08602C7543E6}" type="parTrans" cxnId="{4DA40645-4332-4110-85E6-9499F1018718}">
      <dgm:prSet/>
      <dgm:spPr/>
      <dgm:t>
        <a:bodyPr/>
        <a:lstStyle/>
        <a:p>
          <a:endParaRPr lang="en-US"/>
        </a:p>
      </dgm:t>
    </dgm:pt>
    <dgm:pt modelId="{0E3C2FB8-3ED2-4A5E-AE4F-F1D8B9515DE8}" type="sibTrans" cxnId="{4DA40645-4332-4110-85E6-9499F1018718}">
      <dgm:prSet/>
      <dgm:spPr/>
      <dgm:t>
        <a:bodyPr/>
        <a:lstStyle/>
        <a:p>
          <a:endParaRPr lang="en-US"/>
        </a:p>
      </dgm:t>
    </dgm:pt>
    <dgm:pt modelId="{E7D19990-A4F6-4B63-993E-1AFEDB8E64B1}">
      <dgm:prSet phldrT="[Text]"/>
      <dgm:spPr/>
      <dgm:t>
        <a:bodyPr/>
        <a:lstStyle/>
        <a:p>
          <a:r>
            <a:rPr lang="en-US" dirty="0"/>
            <a:t>Other relevant stakeholder</a:t>
          </a:r>
        </a:p>
        <a:p>
          <a:r>
            <a:rPr lang="en-US" dirty="0"/>
            <a:t>Industry</a:t>
          </a:r>
        </a:p>
      </dgm:t>
    </dgm:pt>
    <dgm:pt modelId="{91EEFAA0-3150-4CA5-B24A-2B032E7D51F5}" type="parTrans" cxnId="{70EACACB-CB94-468B-9827-BA7FAEEA1925}">
      <dgm:prSet/>
      <dgm:spPr/>
      <dgm:t>
        <a:bodyPr/>
        <a:lstStyle/>
        <a:p>
          <a:endParaRPr lang="en-US"/>
        </a:p>
      </dgm:t>
    </dgm:pt>
    <dgm:pt modelId="{3A1DE153-4A24-47DF-9E51-654669102ECF}" type="sibTrans" cxnId="{70EACACB-CB94-468B-9827-BA7FAEEA1925}">
      <dgm:prSet/>
      <dgm:spPr/>
      <dgm:t>
        <a:bodyPr/>
        <a:lstStyle/>
        <a:p>
          <a:endParaRPr lang="en-US"/>
        </a:p>
      </dgm:t>
    </dgm:pt>
    <dgm:pt modelId="{41BE95BB-E669-4BA1-AE64-3B0C80360464}">
      <dgm:prSet phldrT="[Text]"/>
      <dgm:spPr/>
      <dgm:t>
        <a:bodyPr/>
        <a:lstStyle/>
        <a:p>
          <a:r>
            <a:rPr lang="en-US" dirty="0"/>
            <a:t>Other relevant stakeholder</a:t>
          </a:r>
        </a:p>
        <a:p>
          <a:r>
            <a:rPr lang="en-US" dirty="0"/>
            <a:t>Gender Equality</a:t>
          </a:r>
        </a:p>
        <a:p>
          <a:r>
            <a:rPr lang="en-US" dirty="0"/>
            <a:t>Women and Children</a:t>
          </a:r>
        </a:p>
      </dgm:t>
    </dgm:pt>
    <dgm:pt modelId="{68BD2FB0-4FC5-4E31-A358-864805353002}" type="parTrans" cxnId="{E0E89625-536A-4E78-B5AE-EBE9E7FC6A76}">
      <dgm:prSet/>
      <dgm:spPr/>
      <dgm:t>
        <a:bodyPr/>
        <a:lstStyle/>
        <a:p>
          <a:endParaRPr lang="en-US"/>
        </a:p>
      </dgm:t>
    </dgm:pt>
    <dgm:pt modelId="{7C2C430C-82D3-4AAA-A1FC-25F2FD3FF5C2}" type="sibTrans" cxnId="{E0E89625-536A-4E78-B5AE-EBE9E7FC6A76}">
      <dgm:prSet/>
      <dgm:spPr/>
      <dgm:t>
        <a:bodyPr/>
        <a:lstStyle/>
        <a:p>
          <a:endParaRPr lang="en-US"/>
        </a:p>
      </dgm:t>
    </dgm:pt>
    <dgm:pt modelId="{EED6C5FE-D631-417A-B9BF-709A1D6DAF44}">
      <dgm:prSet phldrT="[Text]"/>
      <dgm:spPr/>
      <dgm:t>
        <a:bodyPr/>
        <a:lstStyle/>
        <a:p>
          <a:r>
            <a:rPr lang="en-US" dirty="0"/>
            <a:t>Other relevant stakeholder</a:t>
          </a:r>
        </a:p>
        <a:p>
          <a:r>
            <a:rPr lang="sr-Latn-ME" smtClean="0"/>
            <a:t>Import  Export</a:t>
          </a:r>
          <a:endParaRPr lang="en-US" dirty="0"/>
        </a:p>
      </dgm:t>
    </dgm:pt>
    <dgm:pt modelId="{5EB4D453-8BBF-4394-9474-EE9F434ACE31}" type="parTrans" cxnId="{F1B596A6-632D-4586-8B6D-EC2B5157D459}">
      <dgm:prSet/>
      <dgm:spPr/>
      <dgm:t>
        <a:bodyPr/>
        <a:lstStyle/>
        <a:p>
          <a:endParaRPr lang="en-US"/>
        </a:p>
      </dgm:t>
    </dgm:pt>
    <dgm:pt modelId="{A784301D-D07C-4B31-B122-B988C692DB3C}" type="sibTrans" cxnId="{F1B596A6-632D-4586-8B6D-EC2B5157D459}">
      <dgm:prSet/>
      <dgm:spPr/>
      <dgm:t>
        <a:bodyPr/>
        <a:lstStyle/>
        <a:p>
          <a:endParaRPr lang="en-US"/>
        </a:p>
      </dgm:t>
    </dgm:pt>
    <dgm:pt modelId="{7331C700-9737-43CA-AB2C-3CF01CDEC2FA}">
      <dgm:prSet phldrT="[Text]"/>
      <dgm:spPr/>
      <dgm:t>
        <a:bodyPr/>
        <a:lstStyle/>
        <a:p>
          <a:r>
            <a:rPr lang="en-US" dirty="0"/>
            <a:t>Other relevant stakeholder</a:t>
          </a:r>
        </a:p>
        <a:p>
          <a:r>
            <a:rPr lang="en-US" dirty="0"/>
            <a:t>Civil Society</a:t>
          </a:r>
        </a:p>
      </dgm:t>
    </dgm:pt>
    <dgm:pt modelId="{DEAF7079-90AD-4E23-8E2B-CA4B9D4B41EA}" type="parTrans" cxnId="{986607A5-87B8-4CAB-97E6-B6516B7F2F40}">
      <dgm:prSet/>
      <dgm:spPr/>
      <dgm:t>
        <a:bodyPr/>
        <a:lstStyle/>
        <a:p>
          <a:endParaRPr lang="en-US"/>
        </a:p>
      </dgm:t>
    </dgm:pt>
    <dgm:pt modelId="{FAF8C5D6-512A-463A-BDCE-40A272CD288A}" type="sibTrans" cxnId="{986607A5-87B8-4CAB-97E6-B6516B7F2F40}">
      <dgm:prSet/>
      <dgm:spPr/>
      <dgm:t>
        <a:bodyPr/>
        <a:lstStyle/>
        <a:p>
          <a:endParaRPr lang="en-US"/>
        </a:p>
      </dgm:t>
    </dgm:pt>
    <dgm:pt modelId="{213D20B0-DEB2-4D63-A164-3491F06320F8}" type="pres">
      <dgm:prSet presAssocID="{08121629-2C37-483F-9A16-598C57E77A91}" presName="Name0" presStyleCnt="0">
        <dgm:presLayoutVars>
          <dgm:chPref val="1"/>
          <dgm:dir/>
          <dgm:animOne val="branch"/>
          <dgm:animLvl val="lvl"/>
          <dgm:resizeHandles/>
        </dgm:presLayoutVars>
      </dgm:prSet>
      <dgm:spPr/>
      <dgm:t>
        <a:bodyPr/>
        <a:lstStyle/>
        <a:p>
          <a:endParaRPr lang="en-US"/>
        </a:p>
      </dgm:t>
    </dgm:pt>
    <dgm:pt modelId="{ECA4B9C9-BC4C-4D73-8CCC-795EC10B7F5A}" type="pres">
      <dgm:prSet presAssocID="{142BDDFB-4F36-480B-A5FF-E2B88FA76FEC}" presName="vertOne" presStyleCnt="0"/>
      <dgm:spPr/>
    </dgm:pt>
    <dgm:pt modelId="{3D569C11-B6FF-4E99-A579-3F917D048F68}" type="pres">
      <dgm:prSet presAssocID="{142BDDFB-4F36-480B-A5FF-E2B88FA76FEC}" presName="txOne" presStyleLbl="node0" presStyleIdx="0" presStyleCnt="1">
        <dgm:presLayoutVars>
          <dgm:chPref val="3"/>
        </dgm:presLayoutVars>
      </dgm:prSet>
      <dgm:spPr/>
      <dgm:t>
        <a:bodyPr/>
        <a:lstStyle/>
        <a:p>
          <a:endParaRPr lang="en-US"/>
        </a:p>
      </dgm:t>
    </dgm:pt>
    <dgm:pt modelId="{26304794-9DA1-4392-852E-DEB31097CDD4}" type="pres">
      <dgm:prSet presAssocID="{142BDDFB-4F36-480B-A5FF-E2B88FA76FEC}" presName="parTransOne" presStyleCnt="0"/>
      <dgm:spPr/>
    </dgm:pt>
    <dgm:pt modelId="{074748EF-9458-4201-AF78-557A5A59B549}" type="pres">
      <dgm:prSet presAssocID="{142BDDFB-4F36-480B-A5FF-E2B88FA76FEC}" presName="horzOne" presStyleCnt="0"/>
      <dgm:spPr/>
    </dgm:pt>
    <dgm:pt modelId="{E1BA517C-FE52-4139-A7E8-A0D967F8C6D3}" type="pres">
      <dgm:prSet presAssocID="{4E609EC4-7BF0-4FA3-B110-16D73C5468D4}" presName="vertTwo" presStyleCnt="0"/>
      <dgm:spPr/>
    </dgm:pt>
    <dgm:pt modelId="{6F53B157-1971-4D9F-884C-DC43AD8F7E3D}" type="pres">
      <dgm:prSet presAssocID="{4E609EC4-7BF0-4FA3-B110-16D73C5468D4}" presName="txTwo" presStyleLbl="node2" presStyleIdx="0" presStyleCnt="2">
        <dgm:presLayoutVars>
          <dgm:chPref val="3"/>
        </dgm:presLayoutVars>
      </dgm:prSet>
      <dgm:spPr/>
      <dgm:t>
        <a:bodyPr/>
        <a:lstStyle/>
        <a:p>
          <a:endParaRPr lang="en-US"/>
        </a:p>
      </dgm:t>
    </dgm:pt>
    <dgm:pt modelId="{9BC955AD-B16F-4A44-8F20-2123F5C5173C}" type="pres">
      <dgm:prSet presAssocID="{4E609EC4-7BF0-4FA3-B110-16D73C5468D4}" presName="parTransTwo" presStyleCnt="0"/>
      <dgm:spPr/>
    </dgm:pt>
    <dgm:pt modelId="{F09CA4E1-9682-40C2-8CF0-2E5A5FC48178}" type="pres">
      <dgm:prSet presAssocID="{4E609EC4-7BF0-4FA3-B110-16D73C5468D4}" presName="horzTwo" presStyleCnt="0"/>
      <dgm:spPr/>
    </dgm:pt>
    <dgm:pt modelId="{D32F9F36-C14C-459C-AFDD-DC96559D9A1E}" type="pres">
      <dgm:prSet presAssocID="{255A3CD6-8444-4711-A0F9-E24FD4D1526E}" presName="vertThree" presStyleCnt="0"/>
      <dgm:spPr/>
    </dgm:pt>
    <dgm:pt modelId="{E66432E0-0244-4443-B2AA-15580D2C65AB}" type="pres">
      <dgm:prSet presAssocID="{255A3CD6-8444-4711-A0F9-E24FD4D1526E}" presName="txThree" presStyleLbl="node3" presStyleIdx="0" presStyleCnt="6" custScaleX="47152" custLinFactNeighborX="-2274" custLinFactNeighborY="-1993">
        <dgm:presLayoutVars>
          <dgm:chPref val="3"/>
        </dgm:presLayoutVars>
      </dgm:prSet>
      <dgm:spPr/>
      <dgm:t>
        <a:bodyPr/>
        <a:lstStyle/>
        <a:p>
          <a:endParaRPr lang="en-US"/>
        </a:p>
      </dgm:t>
    </dgm:pt>
    <dgm:pt modelId="{C44E8ECE-D356-4C6A-B513-88AE642C4994}" type="pres">
      <dgm:prSet presAssocID="{255A3CD6-8444-4711-A0F9-E24FD4D1526E}" presName="horzThree" presStyleCnt="0"/>
      <dgm:spPr/>
    </dgm:pt>
    <dgm:pt modelId="{0687B8C9-5F53-4DB1-9352-0D9C37A65019}" type="pres">
      <dgm:prSet presAssocID="{2816D06D-C196-483E-9BD0-FCDC634347AC}" presName="sibSpaceThree" presStyleCnt="0"/>
      <dgm:spPr/>
    </dgm:pt>
    <dgm:pt modelId="{0C12E7FC-124B-4FE6-A3BA-CA3D2574BDCE}" type="pres">
      <dgm:prSet presAssocID="{9CF9DA76-4D1F-4808-A556-3FE54EB6EA09}" presName="vertThree" presStyleCnt="0"/>
      <dgm:spPr/>
    </dgm:pt>
    <dgm:pt modelId="{A08698C3-207F-4C34-9DC4-A31E076986C0}" type="pres">
      <dgm:prSet presAssocID="{9CF9DA76-4D1F-4808-A556-3FE54EB6EA09}" presName="txThree" presStyleLbl="node3" presStyleIdx="1" presStyleCnt="6" custScaleX="47677" custLinFactNeighborX="-155">
        <dgm:presLayoutVars>
          <dgm:chPref val="3"/>
        </dgm:presLayoutVars>
      </dgm:prSet>
      <dgm:spPr/>
      <dgm:t>
        <a:bodyPr/>
        <a:lstStyle/>
        <a:p>
          <a:endParaRPr lang="en-US"/>
        </a:p>
      </dgm:t>
    </dgm:pt>
    <dgm:pt modelId="{2D26EEA2-631B-40FB-9D44-4C67943AD8C1}" type="pres">
      <dgm:prSet presAssocID="{9CF9DA76-4D1F-4808-A556-3FE54EB6EA09}" presName="horzThree" presStyleCnt="0"/>
      <dgm:spPr/>
    </dgm:pt>
    <dgm:pt modelId="{E4651767-6658-4AEF-95AA-7D407A2B7D42}" type="pres">
      <dgm:prSet presAssocID="{043190A1-38DB-47F0-8EB5-47CE18D3A9B2}" presName="sibSpaceThree" presStyleCnt="0"/>
      <dgm:spPr/>
    </dgm:pt>
    <dgm:pt modelId="{2E388228-55D5-4909-9495-EC6E012141D4}" type="pres">
      <dgm:prSet presAssocID="{EED6C5FE-D631-417A-B9BF-709A1D6DAF44}" presName="vertThree" presStyleCnt="0"/>
      <dgm:spPr/>
    </dgm:pt>
    <dgm:pt modelId="{82227F43-6240-408A-99F6-01196BE5D640}" type="pres">
      <dgm:prSet presAssocID="{EED6C5FE-D631-417A-B9BF-709A1D6DAF44}" presName="txThree" presStyleLbl="node3" presStyleIdx="2" presStyleCnt="6" custScaleX="49738" custLinFactNeighborX="4637" custLinFactNeighborY="45">
        <dgm:presLayoutVars>
          <dgm:chPref val="3"/>
        </dgm:presLayoutVars>
      </dgm:prSet>
      <dgm:spPr/>
      <dgm:t>
        <a:bodyPr/>
        <a:lstStyle/>
        <a:p>
          <a:endParaRPr lang="en-US"/>
        </a:p>
      </dgm:t>
    </dgm:pt>
    <dgm:pt modelId="{DF54724D-512E-4BB5-82AB-37714DF97B2C}" type="pres">
      <dgm:prSet presAssocID="{EED6C5FE-D631-417A-B9BF-709A1D6DAF44}" presName="horzThree" presStyleCnt="0"/>
      <dgm:spPr/>
    </dgm:pt>
    <dgm:pt modelId="{E348DD03-E18D-4252-AB11-EC33E6B5CC25}" type="pres">
      <dgm:prSet presAssocID="{A784301D-D07C-4B31-B122-B988C692DB3C}" presName="sibSpaceThree" presStyleCnt="0"/>
      <dgm:spPr/>
    </dgm:pt>
    <dgm:pt modelId="{85AC6F8D-4CED-45ED-B5C8-96F68A477CD5}" type="pres">
      <dgm:prSet presAssocID="{7331C700-9737-43CA-AB2C-3CF01CDEC2FA}" presName="vertThree" presStyleCnt="0"/>
      <dgm:spPr/>
    </dgm:pt>
    <dgm:pt modelId="{8A244B2C-302D-4CAA-B360-C396275926D0}" type="pres">
      <dgm:prSet presAssocID="{7331C700-9737-43CA-AB2C-3CF01CDEC2FA}" presName="txThree" presStyleLbl="node3" presStyleIdx="3" presStyleCnt="6" custScaleX="45030" custLinFactNeighborX="5938" custLinFactNeighborY="45">
        <dgm:presLayoutVars>
          <dgm:chPref val="3"/>
        </dgm:presLayoutVars>
      </dgm:prSet>
      <dgm:spPr/>
      <dgm:t>
        <a:bodyPr/>
        <a:lstStyle/>
        <a:p>
          <a:endParaRPr lang="en-US"/>
        </a:p>
      </dgm:t>
    </dgm:pt>
    <dgm:pt modelId="{69DF537C-4A97-4146-A21B-83704989BBB8}" type="pres">
      <dgm:prSet presAssocID="{7331C700-9737-43CA-AB2C-3CF01CDEC2FA}" presName="horzThree" presStyleCnt="0"/>
      <dgm:spPr/>
    </dgm:pt>
    <dgm:pt modelId="{E684A068-8EFA-439C-8CD2-9F437C18DEAE}" type="pres">
      <dgm:prSet presAssocID="{4511EB1D-9BF4-472C-8276-077C487AF146}" presName="sibSpaceTwo" presStyleCnt="0"/>
      <dgm:spPr/>
    </dgm:pt>
    <dgm:pt modelId="{9EBFEA4E-06D6-4700-A40F-291F684A8E77}" type="pres">
      <dgm:prSet presAssocID="{3F84E202-15B2-455A-8A01-83B7AD9E56E7}" presName="vertTwo" presStyleCnt="0"/>
      <dgm:spPr/>
    </dgm:pt>
    <dgm:pt modelId="{61B6938A-98C0-4EDC-9679-FDA3948C16D8}" type="pres">
      <dgm:prSet presAssocID="{3F84E202-15B2-455A-8A01-83B7AD9E56E7}" presName="txTwo" presStyleLbl="node2" presStyleIdx="1" presStyleCnt="2">
        <dgm:presLayoutVars>
          <dgm:chPref val="3"/>
        </dgm:presLayoutVars>
      </dgm:prSet>
      <dgm:spPr/>
      <dgm:t>
        <a:bodyPr/>
        <a:lstStyle/>
        <a:p>
          <a:endParaRPr lang="en-US"/>
        </a:p>
      </dgm:t>
    </dgm:pt>
    <dgm:pt modelId="{1DB56F0A-A456-4B44-AF23-F2149ABBBB3A}" type="pres">
      <dgm:prSet presAssocID="{3F84E202-15B2-455A-8A01-83B7AD9E56E7}" presName="parTransTwo" presStyleCnt="0"/>
      <dgm:spPr/>
    </dgm:pt>
    <dgm:pt modelId="{25CC3D81-C3AC-4058-A740-046FACFB0A94}" type="pres">
      <dgm:prSet presAssocID="{3F84E202-15B2-455A-8A01-83B7AD9E56E7}" presName="horzTwo" presStyleCnt="0"/>
      <dgm:spPr/>
    </dgm:pt>
    <dgm:pt modelId="{387BE895-63AA-4A99-9EE3-9941387ADC6F}" type="pres">
      <dgm:prSet presAssocID="{E7D19990-A4F6-4B63-993E-1AFEDB8E64B1}" presName="vertThree" presStyleCnt="0"/>
      <dgm:spPr/>
    </dgm:pt>
    <dgm:pt modelId="{2B4E9776-C7A1-4C2C-9453-1079C4E97B81}" type="pres">
      <dgm:prSet presAssocID="{E7D19990-A4F6-4B63-993E-1AFEDB8E64B1}" presName="txThree" presStyleLbl="node3" presStyleIdx="4" presStyleCnt="6" custScaleX="48176" custScaleY="99492" custLinFactNeighborX="1264" custLinFactNeighborY="-443">
        <dgm:presLayoutVars>
          <dgm:chPref val="3"/>
        </dgm:presLayoutVars>
      </dgm:prSet>
      <dgm:spPr/>
      <dgm:t>
        <a:bodyPr/>
        <a:lstStyle/>
        <a:p>
          <a:endParaRPr lang="en-US"/>
        </a:p>
      </dgm:t>
    </dgm:pt>
    <dgm:pt modelId="{0695C844-CBC5-4744-B538-24EADFDFD333}" type="pres">
      <dgm:prSet presAssocID="{E7D19990-A4F6-4B63-993E-1AFEDB8E64B1}" presName="horzThree" presStyleCnt="0"/>
      <dgm:spPr/>
    </dgm:pt>
    <dgm:pt modelId="{9954EDB4-3D55-4516-B121-921F66335AA5}" type="pres">
      <dgm:prSet presAssocID="{3A1DE153-4A24-47DF-9E51-654669102ECF}" presName="sibSpaceThree" presStyleCnt="0"/>
      <dgm:spPr/>
    </dgm:pt>
    <dgm:pt modelId="{90811BFB-10A3-4126-A47A-A5F34080A331}" type="pres">
      <dgm:prSet presAssocID="{41BE95BB-E669-4BA1-AE64-3B0C80360464}" presName="vertThree" presStyleCnt="0"/>
      <dgm:spPr/>
    </dgm:pt>
    <dgm:pt modelId="{6397B158-86D7-426E-953A-FEBB3C7E86FE}" type="pres">
      <dgm:prSet presAssocID="{41BE95BB-E669-4BA1-AE64-3B0C80360464}" presName="txThree" presStyleLbl="node3" presStyleIdx="5" presStyleCnt="6" custScaleX="46924" custLinFactNeighborX="25945" custLinFactNeighborY="-996">
        <dgm:presLayoutVars>
          <dgm:chPref val="3"/>
        </dgm:presLayoutVars>
      </dgm:prSet>
      <dgm:spPr/>
      <dgm:t>
        <a:bodyPr/>
        <a:lstStyle/>
        <a:p>
          <a:endParaRPr lang="en-US"/>
        </a:p>
      </dgm:t>
    </dgm:pt>
    <dgm:pt modelId="{CEB59372-151C-470E-B97B-0E88F3092EDD}" type="pres">
      <dgm:prSet presAssocID="{41BE95BB-E669-4BA1-AE64-3B0C80360464}" presName="horzThree" presStyleCnt="0"/>
      <dgm:spPr/>
    </dgm:pt>
  </dgm:ptLst>
  <dgm:cxnLst>
    <dgm:cxn modelId="{A11F680A-24DD-43A2-8906-633F6D913197}" type="presOf" srcId="{142BDDFB-4F36-480B-A5FF-E2B88FA76FEC}" destId="{3D569C11-B6FF-4E99-A579-3F917D048F68}" srcOrd="0" destOrd="0" presId="urn:microsoft.com/office/officeart/2005/8/layout/hierarchy4"/>
    <dgm:cxn modelId="{7AF2A06B-BE60-4C62-968A-6177C5D5E22D}" type="presOf" srcId="{4E609EC4-7BF0-4FA3-B110-16D73C5468D4}" destId="{6F53B157-1971-4D9F-884C-DC43AD8F7E3D}" srcOrd="0" destOrd="0" presId="urn:microsoft.com/office/officeart/2005/8/layout/hierarchy4"/>
    <dgm:cxn modelId="{D0EF36B8-C885-4B4C-BE4A-58DA93077A68}" srcId="{142BDDFB-4F36-480B-A5FF-E2B88FA76FEC}" destId="{4E609EC4-7BF0-4FA3-B110-16D73C5468D4}" srcOrd="0" destOrd="0" parTransId="{3ABE4EA5-6DED-4815-9632-F5ADFA1B3802}" sibTransId="{4511EB1D-9BF4-472C-8276-077C487AF146}"/>
    <dgm:cxn modelId="{E0E89625-536A-4E78-B5AE-EBE9E7FC6A76}" srcId="{3F84E202-15B2-455A-8A01-83B7AD9E56E7}" destId="{41BE95BB-E669-4BA1-AE64-3B0C80360464}" srcOrd="1" destOrd="0" parTransId="{68BD2FB0-4FC5-4E31-A358-864805353002}" sibTransId="{7C2C430C-82D3-4AAA-A1FC-25F2FD3FF5C2}"/>
    <dgm:cxn modelId="{E11B267B-11C0-4B16-A67A-65A05A50EE48}" srcId="{08121629-2C37-483F-9A16-598C57E77A91}" destId="{142BDDFB-4F36-480B-A5FF-E2B88FA76FEC}" srcOrd="0" destOrd="0" parTransId="{FE8BFDA2-CA09-4B6C-8571-4CC152D8B1AC}" sibTransId="{6377B07A-2A0B-445F-9AD7-095D7F6E593E}"/>
    <dgm:cxn modelId="{242B96A3-1FDD-4E9E-AAC9-33E3C0D69055}" type="presOf" srcId="{EED6C5FE-D631-417A-B9BF-709A1D6DAF44}" destId="{82227F43-6240-408A-99F6-01196BE5D640}" srcOrd="0" destOrd="0" presId="urn:microsoft.com/office/officeart/2005/8/layout/hierarchy4"/>
    <dgm:cxn modelId="{775CCECD-E57C-461F-B553-1AA788DF585A}" srcId="{4E609EC4-7BF0-4FA3-B110-16D73C5468D4}" destId="{9CF9DA76-4D1F-4808-A556-3FE54EB6EA09}" srcOrd="1" destOrd="0" parTransId="{DF289D1B-F6D9-4D73-B15A-A9644C672BB9}" sibTransId="{043190A1-38DB-47F0-8EB5-47CE18D3A9B2}"/>
    <dgm:cxn modelId="{2C5D68A8-891C-4E5E-95A4-FF9DC13D7CF4}" type="presOf" srcId="{7331C700-9737-43CA-AB2C-3CF01CDEC2FA}" destId="{8A244B2C-302D-4CAA-B360-C396275926D0}" srcOrd="0" destOrd="0" presId="urn:microsoft.com/office/officeart/2005/8/layout/hierarchy4"/>
    <dgm:cxn modelId="{29525CFC-0308-4980-98DD-E7D6BE366DAE}" type="presOf" srcId="{3F84E202-15B2-455A-8A01-83B7AD9E56E7}" destId="{61B6938A-98C0-4EDC-9679-FDA3948C16D8}" srcOrd="0" destOrd="0" presId="urn:microsoft.com/office/officeart/2005/8/layout/hierarchy4"/>
    <dgm:cxn modelId="{B79981F5-9C0C-4D36-B34F-305B6E0F549A}" type="presOf" srcId="{255A3CD6-8444-4711-A0F9-E24FD4D1526E}" destId="{E66432E0-0244-4443-B2AA-15580D2C65AB}" srcOrd="0" destOrd="0" presId="urn:microsoft.com/office/officeart/2005/8/layout/hierarchy4"/>
    <dgm:cxn modelId="{F1B596A6-632D-4586-8B6D-EC2B5157D459}" srcId="{4E609EC4-7BF0-4FA3-B110-16D73C5468D4}" destId="{EED6C5FE-D631-417A-B9BF-709A1D6DAF44}" srcOrd="2" destOrd="0" parTransId="{5EB4D453-8BBF-4394-9474-EE9F434ACE31}" sibTransId="{A784301D-D07C-4B31-B122-B988C692DB3C}"/>
    <dgm:cxn modelId="{4DA40645-4332-4110-85E6-9499F1018718}" srcId="{142BDDFB-4F36-480B-A5FF-E2B88FA76FEC}" destId="{3F84E202-15B2-455A-8A01-83B7AD9E56E7}" srcOrd="1" destOrd="0" parTransId="{0EC6A76A-37EF-498B-AE6A-08602C7543E6}" sibTransId="{0E3C2FB8-3ED2-4A5E-AE4F-F1D8B9515DE8}"/>
    <dgm:cxn modelId="{3B4A1E36-080F-4C7A-A51C-7C079BF92749}" type="presOf" srcId="{41BE95BB-E669-4BA1-AE64-3B0C80360464}" destId="{6397B158-86D7-426E-953A-FEBB3C7E86FE}" srcOrd="0" destOrd="0" presId="urn:microsoft.com/office/officeart/2005/8/layout/hierarchy4"/>
    <dgm:cxn modelId="{70EACACB-CB94-468B-9827-BA7FAEEA1925}" srcId="{3F84E202-15B2-455A-8A01-83B7AD9E56E7}" destId="{E7D19990-A4F6-4B63-993E-1AFEDB8E64B1}" srcOrd="0" destOrd="0" parTransId="{91EEFAA0-3150-4CA5-B24A-2B032E7D51F5}" sibTransId="{3A1DE153-4A24-47DF-9E51-654669102ECF}"/>
    <dgm:cxn modelId="{8CC6E52E-F007-41B8-BF9C-4D08DAD0EA1F}" type="presOf" srcId="{9CF9DA76-4D1F-4808-A556-3FE54EB6EA09}" destId="{A08698C3-207F-4C34-9DC4-A31E076986C0}" srcOrd="0" destOrd="0" presId="urn:microsoft.com/office/officeart/2005/8/layout/hierarchy4"/>
    <dgm:cxn modelId="{986607A5-87B8-4CAB-97E6-B6516B7F2F40}" srcId="{4E609EC4-7BF0-4FA3-B110-16D73C5468D4}" destId="{7331C700-9737-43CA-AB2C-3CF01CDEC2FA}" srcOrd="3" destOrd="0" parTransId="{DEAF7079-90AD-4E23-8E2B-CA4B9D4B41EA}" sibTransId="{FAF8C5D6-512A-463A-BDCE-40A272CD288A}"/>
    <dgm:cxn modelId="{D6DD4B0C-3D4C-4A69-8B5D-C2262123AB41}" type="presOf" srcId="{E7D19990-A4F6-4B63-993E-1AFEDB8E64B1}" destId="{2B4E9776-C7A1-4C2C-9453-1079C4E97B81}" srcOrd="0" destOrd="0" presId="urn:microsoft.com/office/officeart/2005/8/layout/hierarchy4"/>
    <dgm:cxn modelId="{D2D45582-AF90-4F4A-89F4-93A6F4981696}" type="presOf" srcId="{08121629-2C37-483F-9A16-598C57E77A91}" destId="{213D20B0-DEB2-4D63-A164-3491F06320F8}" srcOrd="0" destOrd="0" presId="urn:microsoft.com/office/officeart/2005/8/layout/hierarchy4"/>
    <dgm:cxn modelId="{502DCF80-FD64-448E-B9D9-B4300511FE6A}" srcId="{4E609EC4-7BF0-4FA3-B110-16D73C5468D4}" destId="{255A3CD6-8444-4711-A0F9-E24FD4D1526E}" srcOrd="0" destOrd="0" parTransId="{00023034-D836-4F13-AD3E-20EF1267AF7F}" sibTransId="{2816D06D-C196-483E-9BD0-FCDC634347AC}"/>
    <dgm:cxn modelId="{D1118828-B10D-45C4-8717-53B98D558744}" type="presParOf" srcId="{213D20B0-DEB2-4D63-A164-3491F06320F8}" destId="{ECA4B9C9-BC4C-4D73-8CCC-795EC10B7F5A}" srcOrd="0" destOrd="0" presId="urn:microsoft.com/office/officeart/2005/8/layout/hierarchy4"/>
    <dgm:cxn modelId="{38DDAE83-7B0F-4370-A86D-002A037BBCFE}" type="presParOf" srcId="{ECA4B9C9-BC4C-4D73-8CCC-795EC10B7F5A}" destId="{3D569C11-B6FF-4E99-A579-3F917D048F68}" srcOrd="0" destOrd="0" presId="urn:microsoft.com/office/officeart/2005/8/layout/hierarchy4"/>
    <dgm:cxn modelId="{2DADD87C-3A1F-4300-B4F9-8856C74A30A7}" type="presParOf" srcId="{ECA4B9C9-BC4C-4D73-8CCC-795EC10B7F5A}" destId="{26304794-9DA1-4392-852E-DEB31097CDD4}" srcOrd="1" destOrd="0" presId="urn:microsoft.com/office/officeart/2005/8/layout/hierarchy4"/>
    <dgm:cxn modelId="{28D44147-C94B-4DFF-A8EC-8808AE41D9EE}" type="presParOf" srcId="{ECA4B9C9-BC4C-4D73-8CCC-795EC10B7F5A}" destId="{074748EF-9458-4201-AF78-557A5A59B549}" srcOrd="2" destOrd="0" presId="urn:microsoft.com/office/officeart/2005/8/layout/hierarchy4"/>
    <dgm:cxn modelId="{45E0BDB9-6560-43DA-AADD-857A1DFE1810}" type="presParOf" srcId="{074748EF-9458-4201-AF78-557A5A59B549}" destId="{E1BA517C-FE52-4139-A7E8-A0D967F8C6D3}" srcOrd="0" destOrd="0" presId="urn:microsoft.com/office/officeart/2005/8/layout/hierarchy4"/>
    <dgm:cxn modelId="{B27AFB23-FA03-4F9B-81D3-4D90151863C1}" type="presParOf" srcId="{E1BA517C-FE52-4139-A7E8-A0D967F8C6D3}" destId="{6F53B157-1971-4D9F-884C-DC43AD8F7E3D}" srcOrd="0" destOrd="0" presId="urn:microsoft.com/office/officeart/2005/8/layout/hierarchy4"/>
    <dgm:cxn modelId="{002BE0B0-1DAD-4EBC-81B4-FDB8190573B3}" type="presParOf" srcId="{E1BA517C-FE52-4139-A7E8-A0D967F8C6D3}" destId="{9BC955AD-B16F-4A44-8F20-2123F5C5173C}" srcOrd="1" destOrd="0" presId="urn:microsoft.com/office/officeart/2005/8/layout/hierarchy4"/>
    <dgm:cxn modelId="{B3E9F2E0-9FE3-426D-91FA-EB5BBBDF6D7F}" type="presParOf" srcId="{E1BA517C-FE52-4139-A7E8-A0D967F8C6D3}" destId="{F09CA4E1-9682-40C2-8CF0-2E5A5FC48178}" srcOrd="2" destOrd="0" presId="urn:microsoft.com/office/officeart/2005/8/layout/hierarchy4"/>
    <dgm:cxn modelId="{4E3CC991-B261-4CDF-B98F-AEF4882F4C8E}" type="presParOf" srcId="{F09CA4E1-9682-40C2-8CF0-2E5A5FC48178}" destId="{D32F9F36-C14C-459C-AFDD-DC96559D9A1E}" srcOrd="0" destOrd="0" presId="urn:microsoft.com/office/officeart/2005/8/layout/hierarchy4"/>
    <dgm:cxn modelId="{945CB434-321D-4452-BC92-7622ABAC5AE4}" type="presParOf" srcId="{D32F9F36-C14C-459C-AFDD-DC96559D9A1E}" destId="{E66432E0-0244-4443-B2AA-15580D2C65AB}" srcOrd="0" destOrd="0" presId="urn:microsoft.com/office/officeart/2005/8/layout/hierarchy4"/>
    <dgm:cxn modelId="{DFC68F7C-EE1D-4319-9C97-02B60DD78B9E}" type="presParOf" srcId="{D32F9F36-C14C-459C-AFDD-DC96559D9A1E}" destId="{C44E8ECE-D356-4C6A-B513-88AE642C4994}" srcOrd="1" destOrd="0" presId="urn:microsoft.com/office/officeart/2005/8/layout/hierarchy4"/>
    <dgm:cxn modelId="{948A2354-E949-49F7-A867-B85DCCD4DEF1}" type="presParOf" srcId="{F09CA4E1-9682-40C2-8CF0-2E5A5FC48178}" destId="{0687B8C9-5F53-4DB1-9352-0D9C37A65019}" srcOrd="1" destOrd="0" presId="urn:microsoft.com/office/officeart/2005/8/layout/hierarchy4"/>
    <dgm:cxn modelId="{A6600F87-6E27-4C07-8157-CC7CC81105D4}" type="presParOf" srcId="{F09CA4E1-9682-40C2-8CF0-2E5A5FC48178}" destId="{0C12E7FC-124B-4FE6-A3BA-CA3D2574BDCE}" srcOrd="2" destOrd="0" presId="urn:microsoft.com/office/officeart/2005/8/layout/hierarchy4"/>
    <dgm:cxn modelId="{ED04FA36-C22E-4635-8C8C-ED7ABC220F17}" type="presParOf" srcId="{0C12E7FC-124B-4FE6-A3BA-CA3D2574BDCE}" destId="{A08698C3-207F-4C34-9DC4-A31E076986C0}" srcOrd="0" destOrd="0" presId="urn:microsoft.com/office/officeart/2005/8/layout/hierarchy4"/>
    <dgm:cxn modelId="{4C1E9801-AF1E-41D4-8B57-557822C2ABFC}" type="presParOf" srcId="{0C12E7FC-124B-4FE6-A3BA-CA3D2574BDCE}" destId="{2D26EEA2-631B-40FB-9D44-4C67943AD8C1}" srcOrd="1" destOrd="0" presId="urn:microsoft.com/office/officeart/2005/8/layout/hierarchy4"/>
    <dgm:cxn modelId="{46BE6B58-4F87-40DC-ACC2-596C46F70130}" type="presParOf" srcId="{F09CA4E1-9682-40C2-8CF0-2E5A5FC48178}" destId="{E4651767-6658-4AEF-95AA-7D407A2B7D42}" srcOrd="3" destOrd="0" presId="urn:microsoft.com/office/officeart/2005/8/layout/hierarchy4"/>
    <dgm:cxn modelId="{FAA57D09-F0B1-4B6F-8ED7-D01881C1DFBC}" type="presParOf" srcId="{F09CA4E1-9682-40C2-8CF0-2E5A5FC48178}" destId="{2E388228-55D5-4909-9495-EC6E012141D4}" srcOrd="4" destOrd="0" presId="urn:microsoft.com/office/officeart/2005/8/layout/hierarchy4"/>
    <dgm:cxn modelId="{EB274C8E-0473-4CCA-ACCF-5E93E15EEC28}" type="presParOf" srcId="{2E388228-55D5-4909-9495-EC6E012141D4}" destId="{82227F43-6240-408A-99F6-01196BE5D640}" srcOrd="0" destOrd="0" presId="urn:microsoft.com/office/officeart/2005/8/layout/hierarchy4"/>
    <dgm:cxn modelId="{8C394D3C-F3D0-4B9E-9BA1-856747BB380D}" type="presParOf" srcId="{2E388228-55D5-4909-9495-EC6E012141D4}" destId="{DF54724D-512E-4BB5-82AB-37714DF97B2C}" srcOrd="1" destOrd="0" presId="urn:microsoft.com/office/officeart/2005/8/layout/hierarchy4"/>
    <dgm:cxn modelId="{358CEBD0-80B2-498C-AE34-D8524ED88104}" type="presParOf" srcId="{F09CA4E1-9682-40C2-8CF0-2E5A5FC48178}" destId="{E348DD03-E18D-4252-AB11-EC33E6B5CC25}" srcOrd="5" destOrd="0" presId="urn:microsoft.com/office/officeart/2005/8/layout/hierarchy4"/>
    <dgm:cxn modelId="{CB992875-B674-4F57-B6D4-365AF6E387FD}" type="presParOf" srcId="{F09CA4E1-9682-40C2-8CF0-2E5A5FC48178}" destId="{85AC6F8D-4CED-45ED-B5C8-96F68A477CD5}" srcOrd="6" destOrd="0" presId="urn:microsoft.com/office/officeart/2005/8/layout/hierarchy4"/>
    <dgm:cxn modelId="{8710AD2F-2BA3-459E-B767-8348A9CF69F1}" type="presParOf" srcId="{85AC6F8D-4CED-45ED-B5C8-96F68A477CD5}" destId="{8A244B2C-302D-4CAA-B360-C396275926D0}" srcOrd="0" destOrd="0" presId="urn:microsoft.com/office/officeart/2005/8/layout/hierarchy4"/>
    <dgm:cxn modelId="{25AD3EBC-3565-4842-BCB1-81AC54A246C3}" type="presParOf" srcId="{85AC6F8D-4CED-45ED-B5C8-96F68A477CD5}" destId="{69DF537C-4A97-4146-A21B-83704989BBB8}" srcOrd="1" destOrd="0" presId="urn:microsoft.com/office/officeart/2005/8/layout/hierarchy4"/>
    <dgm:cxn modelId="{7010E562-E725-488C-9B3A-7979C697C761}" type="presParOf" srcId="{074748EF-9458-4201-AF78-557A5A59B549}" destId="{E684A068-8EFA-439C-8CD2-9F437C18DEAE}" srcOrd="1" destOrd="0" presId="urn:microsoft.com/office/officeart/2005/8/layout/hierarchy4"/>
    <dgm:cxn modelId="{BA570F6F-DD83-4285-B01B-B6BE92173A82}" type="presParOf" srcId="{074748EF-9458-4201-AF78-557A5A59B549}" destId="{9EBFEA4E-06D6-4700-A40F-291F684A8E77}" srcOrd="2" destOrd="0" presId="urn:microsoft.com/office/officeart/2005/8/layout/hierarchy4"/>
    <dgm:cxn modelId="{BD6D82A8-25FA-4202-B053-170854F164C5}" type="presParOf" srcId="{9EBFEA4E-06D6-4700-A40F-291F684A8E77}" destId="{61B6938A-98C0-4EDC-9679-FDA3948C16D8}" srcOrd="0" destOrd="0" presId="urn:microsoft.com/office/officeart/2005/8/layout/hierarchy4"/>
    <dgm:cxn modelId="{93879DE1-F878-4EE2-B68E-A44D5355C60E}" type="presParOf" srcId="{9EBFEA4E-06D6-4700-A40F-291F684A8E77}" destId="{1DB56F0A-A456-4B44-AF23-F2149ABBBB3A}" srcOrd="1" destOrd="0" presId="urn:microsoft.com/office/officeart/2005/8/layout/hierarchy4"/>
    <dgm:cxn modelId="{04C815F3-CDF0-4CD5-AAEE-0F191192C690}" type="presParOf" srcId="{9EBFEA4E-06D6-4700-A40F-291F684A8E77}" destId="{25CC3D81-C3AC-4058-A740-046FACFB0A94}" srcOrd="2" destOrd="0" presId="urn:microsoft.com/office/officeart/2005/8/layout/hierarchy4"/>
    <dgm:cxn modelId="{BD0D94B2-8177-4F1E-B4C6-B0BA7879AA48}" type="presParOf" srcId="{25CC3D81-C3AC-4058-A740-046FACFB0A94}" destId="{387BE895-63AA-4A99-9EE3-9941387ADC6F}" srcOrd="0" destOrd="0" presId="urn:microsoft.com/office/officeart/2005/8/layout/hierarchy4"/>
    <dgm:cxn modelId="{201E713A-280C-48FC-A15E-59751D2F244F}" type="presParOf" srcId="{387BE895-63AA-4A99-9EE3-9941387ADC6F}" destId="{2B4E9776-C7A1-4C2C-9453-1079C4E97B81}" srcOrd="0" destOrd="0" presId="urn:microsoft.com/office/officeart/2005/8/layout/hierarchy4"/>
    <dgm:cxn modelId="{13EC15E8-C11F-4168-BF5A-F5C669FC1EDD}" type="presParOf" srcId="{387BE895-63AA-4A99-9EE3-9941387ADC6F}" destId="{0695C844-CBC5-4744-B538-24EADFDFD333}" srcOrd="1" destOrd="0" presId="urn:microsoft.com/office/officeart/2005/8/layout/hierarchy4"/>
    <dgm:cxn modelId="{ABF6D306-5590-48BA-B354-054032574E4A}" type="presParOf" srcId="{25CC3D81-C3AC-4058-A740-046FACFB0A94}" destId="{9954EDB4-3D55-4516-B121-921F66335AA5}" srcOrd="1" destOrd="0" presId="urn:microsoft.com/office/officeart/2005/8/layout/hierarchy4"/>
    <dgm:cxn modelId="{DBAC3F96-F334-4954-9AF6-6F0D99053BEF}" type="presParOf" srcId="{25CC3D81-C3AC-4058-A740-046FACFB0A94}" destId="{90811BFB-10A3-4126-A47A-A5F34080A331}" srcOrd="2" destOrd="0" presId="urn:microsoft.com/office/officeart/2005/8/layout/hierarchy4"/>
    <dgm:cxn modelId="{2D86FEBE-FDA0-4FFD-AEF1-E9FDCB09D53A}" type="presParOf" srcId="{90811BFB-10A3-4126-A47A-A5F34080A331}" destId="{6397B158-86D7-426E-953A-FEBB3C7E86FE}" srcOrd="0" destOrd="0" presId="urn:microsoft.com/office/officeart/2005/8/layout/hierarchy4"/>
    <dgm:cxn modelId="{859CF01C-A36A-4248-8168-8DF661F84B50}" type="presParOf" srcId="{90811BFB-10A3-4126-A47A-A5F34080A331}" destId="{CEB59372-151C-470E-B97B-0E88F3092EDD}" srcOrd="1" destOrd="0" presId="urn:microsoft.com/office/officeart/2005/8/layout/hierarchy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D87F18E-7759-4FF5-94A5-DE790154BD23}"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US"/>
        </a:p>
      </dgm:t>
    </dgm:pt>
    <dgm:pt modelId="{C0241E88-1323-42E5-B1E0-202B59CD6E77}">
      <dgm:prSet phldrT="[Text]"/>
      <dgm:spPr>
        <a:solidFill>
          <a:srgbClr val="FF0000">
            <a:alpha val="90000"/>
          </a:srgbClr>
        </a:solidFill>
      </dgm:spPr>
      <dgm:t>
        <a:bodyPr/>
        <a:lstStyle/>
        <a:p>
          <a:r>
            <a:rPr lang="en-US" dirty="0">
              <a:solidFill>
                <a:schemeClr val="bg1"/>
              </a:solidFill>
            </a:rPr>
            <a:t>High Priority</a:t>
          </a:r>
        </a:p>
      </dgm:t>
    </dgm:pt>
    <dgm:pt modelId="{B7CA4D9B-4DE0-4598-BD1F-51BDCD47AB5A}" type="parTrans" cxnId="{87A96B78-B792-4949-BA34-C9C8061BE48A}">
      <dgm:prSet/>
      <dgm:spPr/>
      <dgm:t>
        <a:bodyPr/>
        <a:lstStyle/>
        <a:p>
          <a:endParaRPr lang="en-US"/>
        </a:p>
      </dgm:t>
    </dgm:pt>
    <dgm:pt modelId="{584F7FEB-24BF-41A4-92B4-EC0183B8DBD9}" type="sibTrans" cxnId="{87A96B78-B792-4949-BA34-C9C8061BE48A}">
      <dgm:prSet/>
      <dgm:spPr/>
      <dgm:t>
        <a:bodyPr/>
        <a:lstStyle/>
        <a:p>
          <a:endParaRPr lang="en-US"/>
        </a:p>
      </dgm:t>
    </dgm:pt>
    <dgm:pt modelId="{9A8FB8B6-A239-4DE9-BA66-61CD40889778}">
      <dgm:prSet phldrT="[Text]"/>
      <dgm:spPr>
        <a:solidFill>
          <a:srgbClr val="FFC000">
            <a:alpha val="90000"/>
          </a:srgbClr>
        </a:solidFill>
      </dgm:spPr>
      <dgm:t>
        <a:bodyPr/>
        <a:lstStyle/>
        <a:p>
          <a:r>
            <a:rPr lang="en-US" dirty="0">
              <a:solidFill>
                <a:schemeClr val="bg1"/>
              </a:solidFill>
            </a:rPr>
            <a:t>Medium</a:t>
          </a:r>
        </a:p>
        <a:p>
          <a:r>
            <a:rPr lang="en-US" dirty="0">
              <a:solidFill>
                <a:schemeClr val="bg1"/>
              </a:solidFill>
            </a:rPr>
            <a:t>Priority</a:t>
          </a:r>
        </a:p>
      </dgm:t>
    </dgm:pt>
    <dgm:pt modelId="{199CBECA-3224-4608-A2FD-F089D5B103C8}" type="parTrans" cxnId="{06BF40B4-0AB4-46BD-BB5E-3321B892C622}">
      <dgm:prSet/>
      <dgm:spPr/>
      <dgm:t>
        <a:bodyPr/>
        <a:lstStyle/>
        <a:p>
          <a:endParaRPr lang="en-US"/>
        </a:p>
      </dgm:t>
    </dgm:pt>
    <dgm:pt modelId="{6E5771D8-80A0-4090-9F91-8343935C037A}" type="sibTrans" cxnId="{06BF40B4-0AB4-46BD-BB5E-3321B892C622}">
      <dgm:prSet/>
      <dgm:spPr/>
      <dgm:t>
        <a:bodyPr/>
        <a:lstStyle/>
        <a:p>
          <a:endParaRPr lang="en-US"/>
        </a:p>
      </dgm:t>
    </dgm:pt>
    <dgm:pt modelId="{CDBF5994-3E03-4A57-B6B4-13D763204E8E}">
      <dgm:prSet phldrT="[Text]"/>
      <dgm:spPr>
        <a:solidFill>
          <a:srgbClr val="00B050"/>
        </a:solidFill>
      </dgm:spPr>
      <dgm:t>
        <a:bodyPr/>
        <a:lstStyle/>
        <a:p>
          <a:r>
            <a:rPr lang="en-US" dirty="0"/>
            <a:t>Lower Priority</a:t>
          </a:r>
        </a:p>
      </dgm:t>
    </dgm:pt>
    <dgm:pt modelId="{8E747196-7FEA-4E56-99C7-FE6D18660A5E}" type="parTrans" cxnId="{B2995091-57A9-438B-AEC3-F6F3AD49A9F0}">
      <dgm:prSet/>
      <dgm:spPr/>
      <dgm:t>
        <a:bodyPr/>
        <a:lstStyle/>
        <a:p>
          <a:endParaRPr lang="en-US"/>
        </a:p>
      </dgm:t>
    </dgm:pt>
    <dgm:pt modelId="{615EC868-C278-41E3-8B1D-AEA3FF0C16E1}" type="sibTrans" cxnId="{B2995091-57A9-438B-AEC3-F6F3AD49A9F0}">
      <dgm:prSet/>
      <dgm:spPr/>
      <dgm:t>
        <a:bodyPr/>
        <a:lstStyle/>
        <a:p>
          <a:endParaRPr lang="en-US"/>
        </a:p>
      </dgm:t>
    </dgm:pt>
    <dgm:pt modelId="{75482868-5EDB-4475-924C-A0232B0419F4}" type="pres">
      <dgm:prSet presAssocID="{0D87F18E-7759-4FF5-94A5-DE790154BD23}" presName="Name0" presStyleCnt="0">
        <dgm:presLayoutVars>
          <dgm:chMax val="11"/>
          <dgm:chPref val="11"/>
          <dgm:dir/>
          <dgm:resizeHandles/>
        </dgm:presLayoutVars>
      </dgm:prSet>
      <dgm:spPr/>
      <dgm:t>
        <a:bodyPr/>
        <a:lstStyle/>
        <a:p>
          <a:endParaRPr lang="en-US"/>
        </a:p>
      </dgm:t>
    </dgm:pt>
    <dgm:pt modelId="{282CDC10-AC3C-4F5E-9916-F8C16169DD59}" type="pres">
      <dgm:prSet presAssocID="{CDBF5994-3E03-4A57-B6B4-13D763204E8E}" presName="Accent3" presStyleCnt="0"/>
      <dgm:spPr/>
    </dgm:pt>
    <dgm:pt modelId="{E5ADB11D-BE67-4E70-B6F7-5633A8592620}" type="pres">
      <dgm:prSet presAssocID="{CDBF5994-3E03-4A57-B6B4-13D763204E8E}" presName="Accent" presStyleLbl="node1" presStyleIdx="0" presStyleCnt="3"/>
      <dgm:spPr/>
    </dgm:pt>
    <dgm:pt modelId="{202CFBA7-B0E3-41D9-9D59-20D69439F714}" type="pres">
      <dgm:prSet presAssocID="{CDBF5994-3E03-4A57-B6B4-13D763204E8E}" presName="ParentBackground3" presStyleCnt="0"/>
      <dgm:spPr/>
    </dgm:pt>
    <dgm:pt modelId="{36769B23-4E91-441E-8EFE-679534CD53E1}" type="pres">
      <dgm:prSet presAssocID="{CDBF5994-3E03-4A57-B6B4-13D763204E8E}" presName="ParentBackground" presStyleLbl="fgAcc1" presStyleIdx="0" presStyleCnt="3"/>
      <dgm:spPr/>
      <dgm:t>
        <a:bodyPr/>
        <a:lstStyle/>
        <a:p>
          <a:endParaRPr lang="en-US"/>
        </a:p>
      </dgm:t>
    </dgm:pt>
    <dgm:pt modelId="{CCBA217E-0B4B-4102-AB8A-7C5D28C14B52}" type="pres">
      <dgm:prSet presAssocID="{CDBF5994-3E03-4A57-B6B4-13D763204E8E}" presName="Parent3" presStyleLbl="revTx" presStyleIdx="0" presStyleCnt="0">
        <dgm:presLayoutVars>
          <dgm:chMax val="1"/>
          <dgm:chPref val="1"/>
          <dgm:bulletEnabled val="1"/>
        </dgm:presLayoutVars>
      </dgm:prSet>
      <dgm:spPr/>
      <dgm:t>
        <a:bodyPr/>
        <a:lstStyle/>
        <a:p>
          <a:endParaRPr lang="en-US"/>
        </a:p>
      </dgm:t>
    </dgm:pt>
    <dgm:pt modelId="{237BA866-73E7-438F-A178-8DEFFFD76B03}" type="pres">
      <dgm:prSet presAssocID="{9A8FB8B6-A239-4DE9-BA66-61CD40889778}" presName="Accent2" presStyleCnt="0"/>
      <dgm:spPr/>
    </dgm:pt>
    <dgm:pt modelId="{3FC5D000-1DE3-4008-AC37-1DE30D853351}" type="pres">
      <dgm:prSet presAssocID="{9A8FB8B6-A239-4DE9-BA66-61CD40889778}" presName="Accent" presStyleLbl="node1" presStyleIdx="1" presStyleCnt="3"/>
      <dgm:spPr/>
    </dgm:pt>
    <dgm:pt modelId="{592975EB-55EB-4049-9F98-8106BA92ED43}" type="pres">
      <dgm:prSet presAssocID="{9A8FB8B6-A239-4DE9-BA66-61CD40889778}" presName="ParentBackground2" presStyleCnt="0"/>
      <dgm:spPr/>
    </dgm:pt>
    <dgm:pt modelId="{BAB67EEC-2280-41A9-8CBD-BDF2B9FFFA4A}" type="pres">
      <dgm:prSet presAssocID="{9A8FB8B6-A239-4DE9-BA66-61CD40889778}" presName="ParentBackground" presStyleLbl="fgAcc1" presStyleIdx="1" presStyleCnt="3"/>
      <dgm:spPr/>
      <dgm:t>
        <a:bodyPr/>
        <a:lstStyle/>
        <a:p>
          <a:endParaRPr lang="en-US"/>
        </a:p>
      </dgm:t>
    </dgm:pt>
    <dgm:pt modelId="{0F53468E-FC2B-44FA-8121-0838BF30B01D}" type="pres">
      <dgm:prSet presAssocID="{9A8FB8B6-A239-4DE9-BA66-61CD40889778}" presName="Parent2" presStyleLbl="revTx" presStyleIdx="0" presStyleCnt="0">
        <dgm:presLayoutVars>
          <dgm:chMax val="1"/>
          <dgm:chPref val="1"/>
          <dgm:bulletEnabled val="1"/>
        </dgm:presLayoutVars>
      </dgm:prSet>
      <dgm:spPr/>
      <dgm:t>
        <a:bodyPr/>
        <a:lstStyle/>
        <a:p>
          <a:endParaRPr lang="en-US"/>
        </a:p>
      </dgm:t>
    </dgm:pt>
    <dgm:pt modelId="{63752861-C750-4D94-84B3-4A6C5C8783A0}" type="pres">
      <dgm:prSet presAssocID="{C0241E88-1323-42E5-B1E0-202B59CD6E77}" presName="Accent1" presStyleCnt="0"/>
      <dgm:spPr/>
    </dgm:pt>
    <dgm:pt modelId="{B7737AB4-0BF9-4E49-8664-26B6BB0EE2BC}" type="pres">
      <dgm:prSet presAssocID="{C0241E88-1323-42E5-B1E0-202B59CD6E77}" presName="Accent" presStyleLbl="node1" presStyleIdx="2" presStyleCnt="3"/>
      <dgm:spPr/>
    </dgm:pt>
    <dgm:pt modelId="{B04EBD7B-A550-4841-9F02-A7F96A7BE38C}" type="pres">
      <dgm:prSet presAssocID="{C0241E88-1323-42E5-B1E0-202B59CD6E77}" presName="ParentBackground1" presStyleCnt="0"/>
      <dgm:spPr/>
    </dgm:pt>
    <dgm:pt modelId="{88606C3E-9866-41C6-990E-FC63B67A8DFF}" type="pres">
      <dgm:prSet presAssocID="{C0241E88-1323-42E5-B1E0-202B59CD6E77}" presName="ParentBackground" presStyleLbl="fgAcc1" presStyleIdx="2" presStyleCnt="3"/>
      <dgm:spPr/>
      <dgm:t>
        <a:bodyPr/>
        <a:lstStyle/>
        <a:p>
          <a:endParaRPr lang="en-US"/>
        </a:p>
      </dgm:t>
    </dgm:pt>
    <dgm:pt modelId="{C08182D9-32C3-4C05-90F7-2E41ADC6C77E}" type="pres">
      <dgm:prSet presAssocID="{C0241E88-1323-42E5-B1E0-202B59CD6E77}" presName="Parent1" presStyleLbl="revTx" presStyleIdx="0" presStyleCnt="0">
        <dgm:presLayoutVars>
          <dgm:chMax val="1"/>
          <dgm:chPref val="1"/>
          <dgm:bulletEnabled val="1"/>
        </dgm:presLayoutVars>
      </dgm:prSet>
      <dgm:spPr/>
      <dgm:t>
        <a:bodyPr/>
        <a:lstStyle/>
        <a:p>
          <a:endParaRPr lang="en-US"/>
        </a:p>
      </dgm:t>
    </dgm:pt>
  </dgm:ptLst>
  <dgm:cxnLst>
    <dgm:cxn modelId="{46B87D24-5953-4A36-A795-DD612B9D1AEE}" type="presOf" srcId="{CDBF5994-3E03-4A57-B6B4-13D763204E8E}" destId="{CCBA217E-0B4B-4102-AB8A-7C5D28C14B52}" srcOrd="1" destOrd="0" presId="urn:microsoft.com/office/officeart/2011/layout/CircleProcess"/>
    <dgm:cxn modelId="{F96D0D95-8CBB-4ED5-A829-8BF4CD0CBCF6}" type="presOf" srcId="{0D87F18E-7759-4FF5-94A5-DE790154BD23}" destId="{75482868-5EDB-4475-924C-A0232B0419F4}" srcOrd="0" destOrd="0" presId="urn:microsoft.com/office/officeart/2011/layout/CircleProcess"/>
    <dgm:cxn modelId="{8B395428-23A2-4A7A-9541-87B79CD1E524}" type="presOf" srcId="{CDBF5994-3E03-4A57-B6B4-13D763204E8E}" destId="{36769B23-4E91-441E-8EFE-679534CD53E1}" srcOrd="0" destOrd="0" presId="urn:microsoft.com/office/officeart/2011/layout/CircleProcess"/>
    <dgm:cxn modelId="{B2DDF8D9-8DBD-4250-8434-D50838FFDC55}" type="presOf" srcId="{9A8FB8B6-A239-4DE9-BA66-61CD40889778}" destId="{0F53468E-FC2B-44FA-8121-0838BF30B01D}" srcOrd="1" destOrd="0" presId="urn:microsoft.com/office/officeart/2011/layout/CircleProcess"/>
    <dgm:cxn modelId="{3DE26981-78B5-46AB-A249-3E9D1746F497}" type="presOf" srcId="{C0241E88-1323-42E5-B1E0-202B59CD6E77}" destId="{C08182D9-32C3-4C05-90F7-2E41ADC6C77E}" srcOrd="1" destOrd="0" presId="urn:microsoft.com/office/officeart/2011/layout/CircleProcess"/>
    <dgm:cxn modelId="{B9258DC3-43F2-4703-9112-98622DC536C8}" type="presOf" srcId="{C0241E88-1323-42E5-B1E0-202B59CD6E77}" destId="{88606C3E-9866-41C6-990E-FC63B67A8DFF}" srcOrd="0" destOrd="0" presId="urn:microsoft.com/office/officeart/2011/layout/CircleProcess"/>
    <dgm:cxn modelId="{B2995091-57A9-438B-AEC3-F6F3AD49A9F0}" srcId="{0D87F18E-7759-4FF5-94A5-DE790154BD23}" destId="{CDBF5994-3E03-4A57-B6B4-13D763204E8E}" srcOrd="2" destOrd="0" parTransId="{8E747196-7FEA-4E56-99C7-FE6D18660A5E}" sibTransId="{615EC868-C278-41E3-8B1D-AEA3FF0C16E1}"/>
    <dgm:cxn modelId="{87A96B78-B792-4949-BA34-C9C8061BE48A}" srcId="{0D87F18E-7759-4FF5-94A5-DE790154BD23}" destId="{C0241E88-1323-42E5-B1E0-202B59CD6E77}" srcOrd="0" destOrd="0" parTransId="{B7CA4D9B-4DE0-4598-BD1F-51BDCD47AB5A}" sibTransId="{584F7FEB-24BF-41A4-92B4-EC0183B8DBD9}"/>
    <dgm:cxn modelId="{F1513FCF-12CB-45D1-940A-F2E90243F3FE}" type="presOf" srcId="{9A8FB8B6-A239-4DE9-BA66-61CD40889778}" destId="{BAB67EEC-2280-41A9-8CBD-BDF2B9FFFA4A}" srcOrd="0" destOrd="0" presId="urn:microsoft.com/office/officeart/2011/layout/CircleProcess"/>
    <dgm:cxn modelId="{06BF40B4-0AB4-46BD-BB5E-3321B892C622}" srcId="{0D87F18E-7759-4FF5-94A5-DE790154BD23}" destId="{9A8FB8B6-A239-4DE9-BA66-61CD40889778}" srcOrd="1" destOrd="0" parTransId="{199CBECA-3224-4608-A2FD-F089D5B103C8}" sibTransId="{6E5771D8-80A0-4090-9F91-8343935C037A}"/>
    <dgm:cxn modelId="{A34DF4CD-0E85-4A00-B73D-C7251475F0BE}" type="presParOf" srcId="{75482868-5EDB-4475-924C-A0232B0419F4}" destId="{282CDC10-AC3C-4F5E-9916-F8C16169DD59}" srcOrd="0" destOrd="0" presId="urn:microsoft.com/office/officeart/2011/layout/CircleProcess"/>
    <dgm:cxn modelId="{4CBF40E4-87F8-404F-818F-FF653296ABBA}" type="presParOf" srcId="{282CDC10-AC3C-4F5E-9916-F8C16169DD59}" destId="{E5ADB11D-BE67-4E70-B6F7-5633A8592620}" srcOrd="0" destOrd="0" presId="urn:microsoft.com/office/officeart/2011/layout/CircleProcess"/>
    <dgm:cxn modelId="{9902E51F-8371-45C8-AC21-1253BD5BCDAF}" type="presParOf" srcId="{75482868-5EDB-4475-924C-A0232B0419F4}" destId="{202CFBA7-B0E3-41D9-9D59-20D69439F714}" srcOrd="1" destOrd="0" presId="urn:microsoft.com/office/officeart/2011/layout/CircleProcess"/>
    <dgm:cxn modelId="{F8C51646-4F65-4476-9EC1-408485B7A04A}" type="presParOf" srcId="{202CFBA7-B0E3-41D9-9D59-20D69439F714}" destId="{36769B23-4E91-441E-8EFE-679534CD53E1}" srcOrd="0" destOrd="0" presId="urn:microsoft.com/office/officeart/2011/layout/CircleProcess"/>
    <dgm:cxn modelId="{A21A7FE3-80D8-4F19-8D5A-21F9B67828D2}" type="presParOf" srcId="{75482868-5EDB-4475-924C-A0232B0419F4}" destId="{CCBA217E-0B4B-4102-AB8A-7C5D28C14B52}" srcOrd="2" destOrd="0" presId="urn:microsoft.com/office/officeart/2011/layout/CircleProcess"/>
    <dgm:cxn modelId="{C41D332C-9783-433B-BF43-CA5509EC6AD4}" type="presParOf" srcId="{75482868-5EDB-4475-924C-A0232B0419F4}" destId="{237BA866-73E7-438F-A178-8DEFFFD76B03}" srcOrd="3" destOrd="0" presId="urn:microsoft.com/office/officeart/2011/layout/CircleProcess"/>
    <dgm:cxn modelId="{BEF6080D-5D5C-49D9-910D-89989262AF45}" type="presParOf" srcId="{237BA866-73E7-438F-A178-8DEFFFD76B03}" destId="{3FC5D000-1DE3-4008-AC37-1DE30D853351}" srcOrd="0" destOrd="0" presId="urn:microsoft.com/office/officeart/2011/layout/CircleProcess"/>
    <dgm:cxn modelId="{5E1DEAB2-B5B0-478E-9F9E-7F7DF6318C07}" type="presParOf" srcId="{75482868-5EDB-4475-924C-A0232B0419F4}" destId="{592975EB-55EB-4049-9F98-8106BA92ED43}" srcOrd="4" destOrd="0" presId="urn:microsoft.com/office/officeart/2011/layout/CircleProcess"/>
    <dgm:cxn modelId="{03DE7068-50A6-4265-BE23-4E396B13DF71}" type="presParOf" srcId="{592975EB-55EB-4049-9F98-8106BA92ED43}" destId="{BAB67EEC-2280-41A9-8CBD-BDF2B9FFFA4A}" srcOrd="0" destOrd="0" presId="urn:microsoft.com/office/officeart/2011/layout/CircleProcess"/>
    <dgm:cxn modelId="{347AAF55-8222-4372-AD10-1F8C0970D4FD}" type="presParOf" srcId="{75482868-5EDB-4475-924C-A0232B0419F4}" destId="{0F53468E-FC2B-44FA-8121-0838BF30B01D}" srcOrd="5" destOrd="0" presId="urn:microsoft.com/office/officeart/2011/layout/CircleProcess"/>
    <dgm:cxn modelId="{A84494C0-AADB-4924-9A0F-68D850A9A751}" type="presParOf" srcId="{75482868-5EDB-4475-924C-A0232B0419F4}" destId="{63752861-C750-4D94-84B3-4A6C5C8783A0}" srcOrd="6" destOrd="0" presId="urn:microsoft.com/office/officeart/2011/layout/CircleProcess"/>
    <dgm:cxn modelId="{CC2CC4DF-3FF5-4DED-91CD-F49DB87865A8}" type="presParOf" srcId="{63752861-C750-4D94-84B3-4A6C5C8783A0}" destId="{B7737AB4-0BF9-4E49-8664-26B6BB0EE2BC}" srcOrd="0" destOrd="0" presId="urn:microsoft.com/office/officeart/2011/layout/CircleProcess"/>
    <dgm:cxn modelId="{6A5E020A-D0E5-47D2-B0CB-919F702EA6BB}" type="presParOf" srcId="{75482868-5EDB-4475-924C-A0232B0419F4}" destId="{B04EBD7B-A550-4841-9F02-A7F96A7BE38C}" srcOrd="7" destOrd="0" presId="urn:microsoft.com/office/officeart/2011/layout/CircleProcess"/>
    <dgm:cxn modelId="{056F7653-AAA4-4199-92D9-A892B3861478}" type="presParOf" srcId="{B04EBD7B-A550-4841-9F02-A7F96A7BE38C}" destId="{88606C3E-9866-41C6-990E-FC63B67A8DFF}" srcOrd="0" destOrd="0" presId="urn:microsoft.com/office/officeart/2011/layout/CircleProcess"/>
    <dgm:cxn modelId="{798C0AF7-CD2A-49AB-829D-2BC82D68FA16}" type="presParOf" srcId="{75482868-5EDB-4475-924C-A0232B0419F4}" destId="{C08182D9-32C3-4C05-90F7-2E41ADC6C77E}" srcOrd="8" destOrd="0" presId="urn:microsoft.com/office/officeart/2011/layout/CircleProces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D569C11-B6FF-4E99-A579-3F917D048F68}">
      <dsp:nvSpPr>
        <dsp:cNvPr id="0" name=""/>
        <dsp:cNvSpPr/>
      </dsp:nvSpPr>
      <dsp:spPr>
        <a:xfrm>
          <a:off x="2992" y="600"/>
          <a:ext cx="10509614"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r>
            <a:rPr lang="en-US" sz="5600" kern="1200" dirty="0"/>
            <a:t>National Coordinating Mechanism</a:t>
          </a:r>
        </a:p>
      </dsp:txBody>
      <dsp:txXfrm>
        <a:off x="2992" y="600"/>
        <a:ext cx="10509614" cy="1330047"/>
      </dsp:txXfrm>
    </dsp:sp>
    <dsp:sp modelId="{6F53B157-1971-4D9F-884C-DC43AD8F7E3D}">
      <dsp:nvSpPr>
        <dsp:cNvPr id="0" name=""/>
        <dsp:cNvSpPr/>
      </dsp:nvSpPr>
      <dsp:spPr>
        <a:xfrm>
          <a:off x="13251" y="1510645"/>
          <a:ext cx="6828346"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a:t>National Authority</a:t>
          </a:r>
        </a:p>
      </dsp:txBody>
      <dsp:txXfrm>
        <a:off x="13251" y="1510645"/>
        <a:ext cx="6828346" cy="1330047"/>
      </dsp:txXfrm>
    </dsp:sp>
    <dsp:sp modelId="{E66432E0-0244-4443-B2AA-15580D2C65AB}">
      <dsp:nvSpPr>
        <dsp:cNvPr id="0" name=""/>
        <dsp:cNvSpPr/>
      </dsp:nvSpPr>
      <dsp:spPr>
        <a:xfrm>
          <a:off x="0" y="2994182"/>
          <a:ext cx="1592359"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en-US" sz="1400" kern="1200" dirty="0"/>
            <a:t>Policies</a:t>
          </a:r>
        </a:p>
      </dsp:txBody>
      <dsp:txXfrm>
        <a:off x="0" y="2994182"/>
        <a:ext cx="1592359" cy="1330047"/>
      </dsp:txXfrm>
    </dsp:sp>
    <dsp:sp modelId="{A08698C3-207F-4C34-9DC4-A31E076986C0}">
      <dsp:nvSpPr>
        <dsp:cNvPr id="0" name=""/>
        <dsp:cNvSpPr/>
      </dsp:nvSpPr>
      <dsp:spPr>
        <a:xfrm>
          <a:off x="1742212" y="3020690"/>
          <a:ext cx="1610088"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en-US" sz="1400" kern="1200" dirty="0"/>
            <a:t>Law enforcement and Security</a:t>
          </a:r>
        </a:p>
      </dsp:txBody>
      <dsp:txXfrm>
        <a:off x="1742212" y="3020690"/>
        <a:ext cx="1610088" cy="1330047"/>
      </dsp:txXfrm>
    </dsp:sp>
    <dsp:sp modelId="{82227F43-6240-408A-99F6-01196BE5D640}">
      <dsp:nvSpPr>
        <dsp:cNvPr id="0" name=""/>
        <dsp:cNvSpPr/>
      </dsp:nvSpPr>
      <dsp:spPr>
        <a:xfrm>
          <a:off x="3655968" y="3021288"/>
          <a:ext cx="1679690"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sr-Latn-ME" sz="1400" kern="1200" smtClean="0"/>
            <a:t>Import  Export</a:t>
          </a:r>
          <a:endParaRPr lang="en-US" sz="1400" kern="1200" dirty="0"/>
        </a:p>
      </dsp:txBody>
      <dsp:txXfrm>
        <a:off x="3655968" y="3021288"/>
        <a:ext cx="1679690" cy="1330047"/>
      </dsp:txXfrm>
    </dsp:sp>
    <dsp:sp modelId="{8A244B2C-302D-4CAA-B360-C396275926D0}">
      <dsp:nvSpPr>
        <dsp:cNvPr id="0" name=""/>
        <dsp:cNvSpPr/>
      </dsp:nvSpPr>
      <dsp:spPr>
        <a:xfrm>
          <a:off x="5521431" y="3021288"/>
          <a:ext cx="1520697"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en-US" sz="1400" kern="1200" dirty="0"/>
            <a:t>Civil Society</a:t>
          </a:r>
        </a:p>
      </dsp:txBody>
      <dsp:txXfrm>
        <a:off x="5521431" y="3021288"/>
        <a:ext cx="1520697" cy="1330047"/>
      </dsp:txXfrm>
    </dsp:sp>
    <dsp:sp modelId="{61B6938A-98C0-4EDC-9679-FDA3948C16D8}">
      <dsp:nvSpPr>
        <dsp:cNvPr id="0" name=""/>
        <dsp:cNvSpPr/>
      </dsp:nvSpPr>
      <dsp:spPr>
        <a:xfrm>
          <a:off x="7125272" y="1510645"/>
          <a:ext cx="3377076"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n-US" sz="3500" kern="1200" dirty="0"/>
            <a:t>National Point of Contact</a:t>
          </a:r>
        </a:p>
      </dsp:txBody>
      <dsp:txXfrm>
        <a:off x="7125272" y="1510645"/>
        <a:ext cx="3377076" cy="1330047"/>
      </dsp:txXfrm>
    </dsp:sp>
    <dsp:sp modelId="{2B4E9776-C7A1-4C2C-9453-1079C4E97B81}">
      <dsp:nvSpPr>
        <dsp:cNvPr id="0" name=""/>
        <dsp:cNvSpPr/>
      </dsp:nvSpPr>
      <dsp:spPr>
        <a:xfrm>
          <a:off x="7179778" y="3014798"/>
          <a:ext cx="1626940" cy="1323291"/>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en-US" sz="1400" kern="1200" dirty="0"/>
            <a:t>Industry</a:t>
          </a:r>
        </a:p>
      </dsp:txBody>
      <dsp:txXfrm>
        <a:off x="7179778" y="3014798"/>
        <a:ext cx="1626940" cy="1323291"/>
      </dsp:txXfrm>
    </dsp:sp>
    <dsp:sp modelId="{6397B158-86D7-426E-953A-FEBB3C7E86FE}">
      <dsp:nvSpPr>
        <dsp:cNvPr id="0" name=""/>
        <dsp:cNvSpPr/>
      </dsp:nvSpPr>
      <dsp:spPr>
        <a:xfrm>
          <a:off x="8930940" y="3007443"/>
          <a:ext cx="1584659" cy="133004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a:t>Other relevant stakeholder</a:t>
          </a:r>
        </a:p>
        <a:p>
          <a:pPr lvl="0" algn="ctr" defTabSz="622300">
            <a:lnSpc>
              <a:spcPct val="90000"/>
            </a:lnSpc>
            <a:spcBef>
              <a:spcPct val="0"/>
            </a:spcBef>
            <a:spcAft>
              <a:spcPct val="35000"/>
            </a:spcAft>
          </a:pPr>
          <a:r>
            <a:rPr lang="en-US" sz="1400" kern="1200" dirty="0"/>
            <a:t>Gender Equality</a:t>
          </a:r>
        </a:p>
        <a:p>
          <a:pPr lvl="0" algn="ctr" defTabSz="622300">
            <a:lnSpc>
              <a:spcPct val="90000"/>
            </a:lnSpc>
            <a:spcBef>
              <a:spcPct val="0"/>
            </a:spcBef>
            <a:spcAft>
              <a:spcPct val="35000"/>
            </a:spcAft>
          </a:pPr>
          <a:r>
            <a:rPr lang="en-US" sz="1400" kern="1200" dirty="0"/>
            <a:t>Women and Children</a:t>
          </a:r>
        </a:p>
      </dsp:txBody>
      <dsp:txXfrm>
        <a:off x="8930940" y="3007443"/>
        <a:ext cx="1584659" cy="1330047"/>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5ADB11D-BE67-4E70-B6F7-5633A8592620}">
      <dsp:nvSpPr>
        <dsp:cNvPr id="0" name=""/>
        <dsp:cNvSpPr/>
      </dsp:nvSpPr>
      <dsp:spPr>
        <a:xfrm>
          <a:off x="6835249" y="935972"/>
          <a:ext cx="2479368" cy="247982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769B23-4E91-441E-8EFE-679534CD53E1}">
      <dsp:nvSpPr>
        <dsp:cNvPr id="0" name=""/>
        <dsp:cNvSpPr/>
      </dsp:nvSpPr>
      <dsp:spPr>
        <a:xfrm>
          <a:off x="6917572" y="1018648"/>
          <a:ext cx="2314723" cy="2314476"/>
        </a:xfrm>
        <a:prstGeom prst="ellipse">
          <a:avLst/>
        </a:prstGeom>
        <a:solidFill>
          <a:srgbClr val="00B05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a:t>Lower Priority</a:t>
          </a:r>
        </a:p>
      </dsp:txBody>
      <dsp:txXfrm>
        <a:off x="7248478" y="1349349"/>
        <a:ext cx="1652912" cy="1653073"/>
      </dsp:txXfrm>
    </dsp:sp>
    <dsp:sp modelId="{3FC5D000-1DE3-4008-AC37-1DE30D853351}">
      <dsp:nvSpPr>
        <dsp:cNvPr id="0" name=""/>
        <dsp:cNvSpPr/>
      </dsp:nvSpPr>
      <dsp:spPr>
        <a:xfrm rot="2700000">
          <a:off x="4275737" y="938970"/>
          <a:ext cx="2473396" cy="2473396"/>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AB67EEC-2280-41A9-8CBD-BDF2B9FFFA4A}">
      <dsp:nvSpPr>
        <dsp:cNvPr id="0" name=""/>
        <dsp:cNvSpPr/>
      </dsp:nvSpPr>
      <dsp:spPr>
        <a:xfrm>
          <a:off x="4355074" y="1018648"/>
          <a:ext cx="2314723" cy="2314476"/>
        </a:xfrm>
        <a:prstGeom prst="ellipse">
          <a:avLst/>
        </a:prstGeom>
        <a:solidFill>
          <a:srgbClr val="FFC000">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a:solidFill>
                <a:schemeClr val="bg1"/>
              </a:solidFill>
            </a:rPr>
            <a:t>Medium</a:t>
          </a:r>
        </a:p>
        <a:p>
          <a:pPr lvl="0" algn="ctr" defTabSz="1555750">
            <a:lnSpc>
              <a:spcPct val="90000"/>
            </a:lnSpc>
            <a:spcBef>
              <a:spcPct val="0"/>
            </a:spcBef>
            <a:spcAft>
              <a:spcPct val="35000"/>
            </a:spcAft>
          </a:pPr>
          <a:r>
            <a:rPr lang="en-US" sz="3500" kern="1200" dirty="0">
              <a:solidFill>
                <a:schemeClr val="bg1"/>
              </a:solidFill>
            </a:rPr>
            <a:t>Priority</a:t>
          </a:r>
        </a:p>
      </dsp:txBody>
      <dsp:txXfrm>
        <a:off x="4685979" y="1349349"/>
        <a:ext cx="1652912" cy="1653073"/>
      </dsp:txXfrm>
    </dsp:sp>
    <dsp:sp modelId="{B7737AB4-0BF9-4E49-8664-26B6BB0EE2BC}">
      <dsp:nvSpPr>
        <dsp:cNvPr id="0" name=""/>
        <dsp:cNvSpPr/>
      </dsp:nvSpPr>
      <dsp:spPr>
        <a:xfrm rot="2700000">
          <a:off x="1713238" y="938970"/>
          <a:ext cx="2473396" cy="2473396"/>
        </a:xfrm>
        <a:prstGeom prst="teardrop">
          <a:avLst>
            <a:gd name="adj" fmla="val 1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606C3E-9866-41C6-990E-FC63B67A8DFF}">
      <dsp:nvSpPr>
        <dsp:cNvPr id="0" name=""/>
        <dsp:cNvSpPr/>
      </dsp:nvSpPr>
      <dsp:spPr>
        <a:xfrm>
          <a:off x="1792575" y="1018648"/>
          <a:ext cx="2314723" cy="2314476"/>
        </a:xfrm>
        <a:prstGeom prst="ellipse">
          <a:avLst/>
        </a:prstGeom>
        <a:solidFill>
          <a:srgbClr val="FF0000">
            <a:alpha val="90000"/>
          </a:srgb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4450" tIns="44450" rIns="44450" bIns="44450" numCol="1" spcCol="1270" anchor="ctr" anchorCtr="0">
          <a:noAutofit/>
        </a:bodyPr>
        <a:lstStyle/>
        <a:p>
          <a:pPr lvl="0" algn="ctr" defTabSz="1555750">
            <a:lnSpc>
              <a:spcPct val="90000"/>
            </a:lnSpc>
            <a:spcBef>
              <a:spcPct val="0"/>
            </a:spcBef>
            <a:spcAft>
              <a:spcPct val="35000"/>
            </a:spcAft>
          </a:pPr>
          <a:r>
            <a:rPr lang="en-US" sz="3500" kern="1200" dirty="0">
              <a:solidFill>
                <a:schemeClr val="bg1"/>
              </a:solidFill>
            </a:rPr>
            <a:t>High Priority</a:t>
          </a:r>
        </a:p>
      </dsp:txBody>
      <dsp:txXfrm>
        <a:off x="2123480" y="1349349"/>
        <a:ext cx="1652912" cy="165307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A334078-AEB3-4270-AFAC-BD0ECB89531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2826674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334078-AEB3-4270-AFAC-BD0ECB89531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703923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334078-AEB3-4270-AFAC-BD0ECB89531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3570464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A334078-AEB3-4270-AFAC-BD0ECB89531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387444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334078-AEB3-4270-AFAC-BD0ECB895319}" type="datetimeFigureOut">
              <a:rPr lang="en-US" smtClean="0"/>
              <a:pPr/>
              <a:t>12/5/2016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1301344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A334078-AEB3-4270-AFAC-BD0ECB89531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207512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A334078-AEB3-4270-AFAC-BD0ECB895319}" type="datetimeFigureOut">
              <a:rPr lang="en-US" smtClean="0"/>
              <a:pPr/>
              <a:t>12/5/2016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2339715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334078-AEB3-4270-AFAC-BD0ECB895319}" type="datetimeFigureOut">
              <a:rPr lang="en-US" smtClean="0"/>
              <a:pPr/>
              <a:t>12/5/2016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893034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334078-AEB3-4270-AFAC-BD0ECB895319}" type="datetimeFigureOut">
              <a:rPr lang="en-US" smtClean="0"/>
              <a:pPr/>
              <a:t>12/5/2016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3062780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334078-AEB3-4270-AFAC-BD0ECB89531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2968825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A334078-AEB3-4270-AFAC-BD0ECB895319}" type="datetimeFigureOut">
              <a:rPr lang="en-US" smtClean="0"/>
              <a:pPr/>
              <a:t>12/5/2016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1999322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334078-AEB3-4270-AFAC-BD0ECB895319}" type="datetimeFigureOut">
              <a:rPr lang="en-US" smtClean="0"/>
              <a:pPr/>
              <a:t>12/5/2016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DB8A81-A39B-4966-857A-DB135F197140}" type="slidenum">
              <a:rPr lang="en-US" smtClean="0"/>
              <a:pPr/>
              <a:t>‹#›</a:t>
            </a:fld>
            <a:endParaRPr lang="en-US"/>
          </a:p>
        </p:txBody>
      </p:sp>
    </p:spTree>
    <p:extLst>
      <p:ext uri="{BB962C8B-B14F-4D97-AF65-F5344CB8AC3E}">
        <p14:creationId xmlns:p14="http://schemas.microsoft.com/office/powerpoint/2010/main" xmlns="" val="3651098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58044"/>
            <a:ext cx="9144000" cy="2387600"/>
          </a:xfrm>
        </p:spPr>
        <p:txBody>
          <a:bodyPr/>
          <a:lstStyle/>
          <a:p>
            <a:r>
              <a:rPr lang="en-US" dirty="0"/>
              <a:t>SALW Strategy and Action plan</a:t>
            </a:r>
          </a:p>
        </p:txBody>
      </p:sp>
      <p:sp>
        <p:nvSpPr>
          <p:cNvPr id="3" name="Subtitle 2"/>
          <p:cNvSpPr>
            <a:spLocks noGrp="1"/>
          </p:cNvSpPr>
          <p:nvPr>
            <p:ph type="subTitle" idx="1"/>
          </p:nvPr>
        </p:nvSpPr>
        <p:spPr>
          <a:xfrm>
            <a:off x="1524000" y="4860995"/>
            <a:ext cx="9144000" cy="1655762"/>
          </a:xfrm>
        </p:spPr>
        <p:txBody>
          <a:bodyPr/>
          <a:lstStyle/>
          <a:p>
            <a:r>
              <a:rPr lang="en-US" dirty="0"/>
              <a:t>Alain E. Lapon</a:t>
            </a:r>
          </a:p>
          <a:p>
            <a:r>
              <a:rPr lang="en-US" dirty="0" err="1"/>
              <a:t>Budva</a:t>
            </a:r>
            <a:endParaRPr lang="en-US" dirty="0"/>
          </a:p>
        </p:txBody>
      </p:sp>
      <p:sp>
        <p:nvSpPr>
          <p:cNvPr id="4" name="Rectangle 3"/>
          <p:cNvSpPr/>
          <p:nvPr/>
        </p:nvSpPr>
        <p:spPr>
          <a:xfrm>
            <a:off x="0" y="0"/>
            <a:ext cx="6096000" cy="1590261"/>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RMDS </a:t>
            </a:r>
          </a:p>
        </p:txBody>
      </p:sp>
      <p:sp>
        <p:nvSpPr>
          <p:cNvPr id="5" name="Rectangle 4"/>
          <p:cNvSpPr/>
          <p:nvPr/>
        </p:nvSpPr>
        <p:spPr>
          <a:xfrm>
            <a:off x="6096000" y="-1"/>
            <a:ext cx="6096000" cy="15902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t>ISACS</a:t>
            </a:r>
          </a:p>
        </p:txBody>
      </p:sp>
      <p:sp>
        <p:nvSpPr>
          <p:cNvPr id="7" name="Pentagon 6"/>
          <p:cNvSpPr/>
          <p:nvPr/>
        </p:nvSpPr>
        <p:spPr>
          <a:xfrm rot="5400000">
            <a:off x="4558748" y="256211"/>
            <a:ext cx="2994991" cy="2491409"/>
          </a:xfrm>
          <a:prstGeom prst="homePlate">
            <a:avLst>
              <a:gd name="adj" fmla="val 48551"/>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4000" dirty="0"/>
              <a:t>VERSUS</a:t>
            </a:r>
          </a:p>
        </p:txBody>
      </p:sp>
      <p:pic>
        <p:nvPicPr>
          <p:cNvPr id="6" name="Picture 5"/>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44192" y="5804228"/>
            <a:ext cx="2359616" cy="863788"/>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5256144" y="5961034"/>
            <a:ext cx="1070112" cy="727834"/>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8192642" y="5867176"/>
            <a:ext cx="3817605" cy="853726"/>
          </a:xfrm>
          <a:prstGeom prst="rect">
            <a:avLst/>
          </a:prstGeom>
        </p:spPr>
      </p:pic>
    </p:spTree>
    <p:extLst>
      <p:ext uri="{BB962C8B-B14F-4D97-AF65-F5344CB8AC3E}">
        <p14:creationId xmlns:p14="http://schemas.microsoft.com/office/powerpoint/2010/main" xmlns="" val="1837390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dirty="0"/>
              <a:t>Assessments further include:</a:t>
            </a:r>
          </a:p>
          <a:p>
            <a:pPr lvl="1"/>
            <a:r>
              <a:rPr lang="en-US" dirty="0"/>
              <a:t>SALW manufacturing ( including craft manufacturing) and trading within the jurisdiction of the State, in a cultural and regional context;</a:t>
            </a:r>
          </a:p>
          <a:p>
            <a:pPr lvl="1"/>
            <a:r>
              <a:rPr lang="en-US" dirty="0"/>
              <a:t>Dynamics, role and broader (including economic) implications of small arms use within the hunting and sport shooting sectors, including as they relate to wildlife and ecosystem management;</a:t>
            </a:r>
          </a:p>
          <a:p>
            <a:pPr lvl="1"/>
            <a:r>
              <a:rPr lang="en-US" dirty="0"/>
              <a:t>Strengths, weaknesses and gaps and inefficiencies of existing national SALW control policy, legislation and </a:t>
            </a:r>
            <a:r>
              <a:rPr lang="en-US" dirty="0" err="1"/>
              <a:t>programmes</a:t>
            </a:r>
            <a:r>
              <a:rPr lang="en-US" dirty="0"/>
              <a:t>.</a:t>
            </a:r>
          </a:p>
        </p:txBody>
      </p:sp>
      <p:grpSp>
        <p:nvGrpSpPr>
          <p:cNvPr id="8" name="Group 7"/>
          <p:cNvGrpSpPr/>
          <p:nvPr/>
        </p:nvGrpSpPr>
        <p:grpSpPr>
          <a:xfrm>
            <a:off x="9762428" y="153093"/>
            <a:ext cx="2314723" cy="2314476"/>
            <a:chOff x="7792291" y="0"/>
            <a:chExt cx="2314723" cy="2314476"/>
          </a:xfrm>
        </p:grpSpPr>
        <p:sp>
          <p:nvSpPr>
            <p:cNvPr id="9" name="Oval 8"/>
            <p:cNvSpPr/>
            <p:nvPr/>
          </p:nvSpPr>
          <p:spPr>
            <a:xfrm>
              <a:off x="7792291" y="0"/>
              <a:ext cx="2314723" cy="2314476"/>
            </a:xfrm>
            <a:prstGeom prst="ellipse">
              <a:avLst/>
            </a:prstGeom>
            <a:solidFill>
              <a:srgbClr val="FF0000">
                <a:alpha val="90000"/>
              </a:srgbClr>
            </a:solidFill>
            <a:ln>
              <a:solidFill>
                <a:srgbClr val="FF000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0" name="Oval 4"/>
            <p:cNvSpPr txBox="1"/>
            <p:nvPr/>
          </p:nvSpPr>
          <p:spPr>
            <a:xfrm>
              <a:off x="8123196" y="330701"/>
              <a:ext cx="1652912" cy="1653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High Priority</a:t>
              </a:r>
            </a:p>
            <a:p>
              <a:pPr marL="0" lvl="0" indent="0" algn="ctr" defTabSz="1555750">
                <a:lnSpc>
                  <a:spcPct val="90000"/>
                </a:lnSpc>
                <a:spcBef>
                  <a:spcPct val="0"/>
                </a:spcBef>
                <a:spcAft>
                  <a:spcPct val="35000"/>
                </a:spcAft>
                <a:buNone/>
              </a:pPr>
              <a:r>
                <a:rPr lang="en-US" sz="3500" dirty="0">
                  <a:solidFill>
                    <a:schemeClr val="bg1"/>
                  </a:solidFill>
                </a:rPr>
                <a:t>3</a:t>
              </a:r>
              <a:endParaRPr lang="en-US" sz="3500" kern="1200" dirty="0">
                <a:solidFill>
                  <a:schemeClr val="bg1"/>
                </a:solidFill>
              </a:endParaRPr>
            </a:p>
          </p:txBody>
        </p:sp>
      </p:grpSp>
    </p:spTree>
    <p:extLst>
      <p:ext uri="{BB962C8B-B14F-4D97-AF65-F5344CB8AC3E}">
        <p14:creationId xmlns:p14="http://schemas.microsoft.com/office/powerpoint/2010/main" xmlns="" val="26732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b="1" dirty="0">
                <a:solidFill>
                  <a:srgbClr val="FF0000"/>
                </a:solidFill>
              </a:rPr>
              <a:t>Determine</a:t>
            </a:r>
            <a:r>
              <a:rPr lang="en-US" dirty="0"/>
              <a:t> the aim of an enhance SALW control strategy;</a:t>
            </a:r>
          </a:p>
          <a:p>
            <a:r>
              <a:rPr lang="en-US" b="1" dirty="0">
                <a:solidFill>
                  <a:srgbClr val="FF0000"/>
                </a:solidFill>
              </a:rPr>
              <a:t>Derive</a:t>
            </a:r>
            <a:r>
              <a:rPr lang="en-US" dirty="0"/>
              <a:t> from this aim the strategic and operational objectives; taking into account cultural, gender and age considerations in consultation with relevant stakeholders;</a:t>
            </a:r>
          </a:p>
          <a:p>
            <a:r>
              <a:rPr lang="en-US" b="1" dirty="0">
                <a:solidFill>
                  <a:srgbClr val="FF0000"/>
                </a:solidFill>
              </a:rPr>
              <a:t>Identify and designate </a:t>
            </a:r>
            <a:r>
              <a:rPr lang="en-US" dirty="0"/>
              <a:t>the government entities that will have responsibility for each aspect of SALW control = comprehensive approach;</a:t>
            </a:r>
          </a:p>
          <a:p>
            <a:r>
              <a:rPr lang="en-US" dirty="0"/>
              <a:t>In accordance to ISACS 04.10 </a:t>
            </a:r>
            <a:r>
              <a:rPr lang="en-US" b="1" dirty="0">
                <a:solidFill>
                  <a:srgbClr val="FF0000"/>
                </a:solidFill>
              </a:rPr>
              <a:t>design and disseminate national ACTION PLAN</a:t>
            </a:r>
            <a:r>
              <a:rPr lang="en-US" dirty="0"/>
              <a:t>;</a:t>
            </a:r>
          </a:p>
          <a:p>
            <a:r>
              <a:rPr lang="en-US" b="1" dirty="0">
                <a:solidFill>
                  <a:srgbClr val="FF0000"/>
                </a:solidFill>
              </a:rPr>
              <a:t>Consult and coordinate </a:t>
            </a:r>
            <a:r>
              <a:rPr lang="en-US" dirty="0"/>
              <a:t>at local level.</a:t>
            </a:r>
          </a:p>
          <a:p>
            <a:endParaRPr lang="en-US" dirty="0"/>
          </a:p>
        </p:txBody>
      </p:sp>
      <p:grpSp>
        <p:nvGrpSpPr>
          <p:cNvPr id="8" name="Group 7"/>
          <p:cNvGrpSpPr/>
          <p:nvPr/>
        </p:nvGrpSpPr>
        <p:grpSpPr>
          <a:xfrm>
            <a:off x="9762428" y="153093"/>
            <a:ext cx="2314723" cy="2314476"/>
            <a:chOff x="7792291" y="0"/>
            <a:chExt cx="2314723" cy="2314476"/>
          </a:xfrm>
        </p:grpSpPr>
        <p:sp>
          <p:nvSpPr>
            <p:cNvPr id="9" name="Oval 8"/>
            <p:cNvSpPr/>
            <p:nvPr/>
          </p:nvSpPr>
          <p:spPr>
            <a:xfrm>
              <a:off x="7792291" y="0"/>
              <a:ext cx="2314723" cy="2314476"/>
            </a:xfrm>
            <a:prstGeom prst="ellipse">
              <a:avLst/>
            </a:prstGeom>
            <a:solidFill>
              <a:srgbClr val="FF0000">
                <a:alpha val="90000"/>
              </a:srgbClr>
            </a:solidFill>
            <a:ln>
              <a:solidFill>
                <a:srgbClr val="FF000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0" name="Oval 4"/>
            <p:cNvSpPr txBox="1"/>
            <p:nvPr/>
          </p:nvSpPr>
          <p:spPr>
            <a:xfrm>
              <a:off x="8123196" y="330701"/>
              <a:ext cx="1652912" cy="1653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High Priority</a:t>
              </a:r>
            </a:p>
            <a:p>
              <a:pPr marL="0" lvl="0" indent="0" algn="ctr" defTabSz="1555750">
                <a:lnSpc>
                  <a:spcPct val="90000"/>
                </a:lnSpc>
                <a:spcBef>
                  <a:spcPct val="0"/>
                </a:spcBef>
                <a:spcAft>
                  <a:spcPct val="35000"/>
                </a:spcAft>
                <a:buNone/>
              </a:pPr>
              <a:r>
                <a:rPr lang="en-US" sz="3500" dirty="0">
                  <a:solidFill>
                    <a:schemeClr val="bg1"/>
                  </a:solidFill>
                </a:rPr>
                <a:t>4</a:t>
              </a:r>
              <a:endParaRPr lang="en-US" sz="3500" kern="1200" dirty="0">
                <a:solidFill>
                  <a:schemeClr val="bg1"/>
                </a:solidFill>
              </a:endParaRPr>
            </a:p>
          </p:txBody>
        </p:sp>
      </p:grpSp>
    </p:spTree>
    <p:extLst>
      <p:ext uri="{BB962C8B-B14F-4D97-AF65-F5344CB8AC3E}">
        <p14:creationId xmlns:p14="http://schemas.microsoft.com/office/powerpoint/2010/main" xmlns="" val="21035542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b="1" dirty="0">
                <a:solidFill>
                  <a:srgbClr val="FFC000"/>
                </a:solidFill>
              </a:rPr>
              <a:t>Provide strategic oversight </a:t>
            </a:r>
            <a:r>
              <a:rPr lang="en-US" dirty="0"/>
              <a:t>and direction to SALW control efforts = good performance;</a:t>
            </a:r>
          </a:p>
          <a:p>
            <a:r>
              <a:rPr lang="en-US" b="1" dirty="0">
                <a:solidFill>
                  <a:srgbClr val="FFC000"/>
                </a:solidFill>
              </a:rPr>
              <a:t>Consult with and provide informatio</a:t>
            </a:r>
            <a:r>
              <a:rPr lang="en-US" dirty="0"/>
              <a:t>n to the National Legislature;</a:t>
            </a:r>
          </a:p>
          <a:p>
            <a:r>
              <a:rPr lang="en-US" b="1" dirty="0">
                <a:solidFill>
                  <a:srgbClr val="FFC000"/>
                </a:solidFill>
              </a:rPr>
              <a:t>Ensure</a:t>
            </a:r>
            <a:r>
              <a:rPr lang="en-US" dirty="0"/>
              <a:t> that relevant government entities and other stakeholders share a </a:t>
            </a:r>
            <a:r>
              <a:rPr lang="en-US" b="1" dirty="0">
                <a:solidFill>
                  <a:srgbClr val="FFC000"/>
                </a:solidFill>
              </a:rPr>
              <a:t>common understanding of their mandates, roles and responsibilities</a:t>
            </a:r>
            <a:r>
              <a:rPr lang="en-US" dirty="0"/>
              <a:t>;</a:t>
            </a:r>
          </a:p>
          <a:p>
            <a:r>
              <a:rPr lang="en-US" b="1" dirty="0">
                <a:solidFill>
                  <a:srgbClr val="FFC000"/>
                </a:solidFill>
              </a:rPr>
              <a:t>Establish a clear two way lines of communication </a:t>
            </a:r>
            <a:r>
              <a:rPr lang="en-US" dirty="0"/>
              <a:t>between government entities and other relevant stakeholders;</a:t>
            </a:r>
          </a:p>
          <a:p>
            <a:r>
              <a:rPr lang="en-US" b="1" dirty="0">
                <a:solidFill>
                  <a:srgbClr val="FFC000"/>
                </a:solidFill>
              </a:rPr>
              <a:t>Disseminate appropriate and timely information </a:t>
            </a:r>
            <a:r>
              <a:rPr lang="en-US" dirty="0"/>
              <a:t>to all relevant stakeholders and the media in support of the AP, including research findings</a:t>
            </a:r>
          </a:p>
          <a:p>
            <a:endParaRPr lang="en-US" dirty="0"/>
          </a:p>
        </p:txBody>
      </p:sp>
      <p:grpSp>
        <p:nvGrpSpPr>
          <p:cNvPr id="6" name="Group 5"/>
          <p:cNvGrpSpPr/>
          <p:nvPr/>
        </p:nvGrpSpPr>
        <p:grpSpPr>
          <a:xfrm>
            <a:off x="9537143" y="204423"/>
            <a:ext cx="2314723" cy="2314476"/>
            <a:chOff x="4355074" y="1018648"/>
            <a:chExt cx="2314723" cy="2314476"/>
          </a:xfrm>
        </p:grpSpPr>
        <p:sp>
          <p:nvSpPr>
            <p:cNvPr id="7" name="Oval 6"/>
            <p:cNvSpPr/>
            <p:nvPr/>
          </p:nvSpPr>
          <p:spPr>
            <a:xfrm>
              <a:off x="4355074" y="1018648"/>
              <a:ext cx="2314723" cy="2314476"/>
            </a:xfrm>
            <a:prstGeom prst="ellipse">
              <a:avLst/>
            </a:prstGeom>
            <a:solidFill>
              <a:srgbClr val="FFC000">
                <a:alpha val="90000"/>
              </a:srgbClr>
            </a:solidFill>
            <a:ln>
              <a:solidFill>
                <a:srgbClr val="FFC000"/>
              </a:solidFill>
            </a:ln>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Oval 4"/>
            <p:cNvSpPr txBox="1"/>
            <p:nvPr/>
          </p:nvSpPr>
          <p:spPr>
            <a:xfrm>
              <a:off x="4685979" y="1349349"/>
              <a:ext cx="1652912" cy="1653073"/>
            </a:xfrm>
            <a:prstGeom prst="rect">
              <a:avLst/>
            </a:prstGeom>
            <a:ln>
              <a:solidFill>
                <a:srgbClr val="FFC00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Medium</a:t>
              </a:r>
            </a:p>
            <a:p>
              <a:pPr marL="0" lvl="0" indent="0" algn="ctr" defTabSz="1555750">
                <a:lnSpc>
                  <a:spcPct val="90000"/>
                </a:lnSpc>
                <a:spcBef>
                  <a:spcPct val="0"/>
                </a:spcBef>
                <a:spcAft>
                  <a:spcPct val="35000"/>
                </a:spcAft>
                <a:buNone/>
              </a:pPr>
              <a:r>
                <a:rPr lang="en-US" sz="3500" kern="1200" dirty="0">
                  <a:solidFill>
                    <a:schemeClr val="bg1"/>
                  </a:solidFill>
                </a:rPr>
                <a:t>Priority</a:t>
              </a:r>
            </a:p>
            <a:p>
              <a:pPr marL="0" lvl="0" indent="0" algn="ctr" defTabSz="1555750">
                <a:lnSpc>
                  <a:spcPct val="90000"/>
                </a:lnSpc>
                <a:spcBef>
                  <a:spcPct val="0"/>
                </a:spcBef>
                <a:spcAft>
                  <a:spcPct val="35000"/>
                </a:spcAft>
                <a:buNone/>
              </a:pPr>
              <a:r>
                <a:rPr lang="en-US" sz="3500" dirty="0">
                  <a:solidFill>
                    <a:schemeClr val="bg1"/>
                  </a:solidFill>
                </a:rPr>
                <a:t>1</a:t>
              </a:r>
              <a:endParaRPr lang="en-US" sz="3500" kern="1200" dirty="0">
                <a:solidFill>
                  <a:schemeClr val="bg1"/>
                </a:solidFill>
              </a:endParaRPr>
            </a:p>
          </p:txBody>
        </p:sp>
      </p:grpSp>
    </p:spTree>
    <p:extLst>
      <p:ext uri="{BB962C8B-B14F-4D97-AF65-F5344CB8AC3E}">
        <p14:creationId xmlns:p14="http://schemas.microsoft.com/office/powerpoint/2010/main" xmlns="" val="2150472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b="1" dirty="0">
                <a:solidFill>
                  <a:srgbClr val="FFC000"/>
                </a:solidFill>
              </a:rPr>
              <a:t>Monitor and steer</a:t>
            </a:r>
            <a:r>
              <a:rPr lang="en-US" dirty="0"/>
              <a:t> the implementation of the AP;</a:t>
            </a:r>
          </a:p>
          <a:p>
            <a:r>
              <a:rPr lang="en-US" b="1" dirty="0">
                <a:solidFill>
                  <a:srgbClr val="FFC000"/>
                </a:solidFill>
              </a:rPr>
              <a:t>Evaluate</a:t>
            </a:r>
            <a:r>
              <a:rPr lang="en-US" dirty="0">
                <a:solidFill>
                  <a:srgbClr val="FFC000"/>
                </a:solidFill>
              </a:rPr>
              <a:t> </a:t>
            </a:r>
            <a:r>
              <a:rPr lang="en-US" dirty="0"/>
              <a:t>all aspects of the SALW control  as well as </a:t>
            </a:r>
            <a:r>
              <a:rPr lang="en-US" b="1" dirty="0">
                <a:solidFill>
                  <a:srgbClr val="FFC000"/>
                </a:solidFill>
              </a:rPr>
              <a:t>trends</a:t>
            </a:r>
            <a:r>
              <a:rPr lang="en-US" dirty="0"/>
              <a:t>;</a:t>
            </a:r>
          </a:p>
          <a:p>
            <a:r>
              <a:rPr lang="en-US" b="1" dirty="0">
                <a:solidFill>
                  <a:srgbClr val="FFC000"/>
                </a:solidFill>
              </a:rPr>
              <a:t>Amend and update the AP </a:t>
            </a:r>
            <a:r>
              <a:rPr lang="en-US" dirty="0"/>
              <a:t>when deemed necessary</a:t>
            </a:r>
          </a:p>
          <a:p>
            <a:endParaRPr lang="en-US" dirty="0"/>
          </a:p>
        </p:txBody>
      </p:sp>
      <p:grpSp>
        <p:nvGrpSpPr>
          <p:cNvPr id="6" name="Group 5"/>
          <p:cNvGrpSpPr/>
          <p:nvPr/>
        </p:nvGrpSpPr>
        <p:grpSpPr>
          <a:xfrm>
            <a:off x="9537143" y="204423"/>
            <a:ext cx="2314723" cy="2314476"/>
            <a:chOff x="4355074" y="1018648"/>
            <a:chExt cx="2314723" cy="2314476"/>
          </a:xfrm>
        </p:grpSpPr>
        <p:sp>
          <p:nvSpPr>
            <p:cNvPr id="7" name="Oval 6"/>
            <p:cNvSpPr/>
            <p:nvPr/>
          </p:nvSpPr>
          <p:spPr>
            <a:xfrm>
              <a:off x="4355074" y="1018648"/>
              <a:ext cx="2314723" cy="2314476"/>
            </a:xfrm>
            <a:prstGeom prst="ellipse">
              <a:avLst/>
            </a:prstGeom>
            <a:solidFill>
              <a:srgbClr val="FFC000">
                <a:alpha val="90000"/>
              </a:srgbClr>
            </a:solidFill>
            <a:ln>
              <a:solidFill>
                <a:srgbClr val="FFC000"/>
              </a:solidFill>
            </a:ln>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Oval 4"/>
            <p:cNvSpPr txBox="1"/>
            <p:nvPr/>
          </p:nvSpPr>
          <p:spPr>
            <a:xfrm>
              <a:off x="4685979" y="1349349"/>
              <a:ext cx="1652912" cy="1653073"/>
            </a:xfrm>
            <a:prstGeom prst="rect">
              <a:avLst/>
            </a:prstGeom>
            <a:ln>
              <a:solidFill>
                <a:srgbClr val="FFC00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Medium</a:t>
              </a:r>
            </a:p>
            <a:p>
              <a:pPr marL="0" lvl="0" indent="0" algn="ctr" defTabSz="1555750">
                <a:lnSpc>
                  <a:spcPct val="90000"/>
                </a:lnSpc>
                <a:spcBef>
                  <a:spcPct val="0"/>
                </a:spcBef>
                <a:spcAft>
                  <a:spcPct val="35000"/>
                </a:spcAft>
                <a:buNone/>
              </a:pPr>
              <a:r>
                <a:rPr lang="en-US" sz="3500" kern="1200" dirty="0">
                  <a:solidFill>
                    <a:schemeClr val="bg1"/>
                  </a:solidFill>
                </a:rPr>
                <a:t>Priority</a:t>
              </a:r>
            </a:p>
            <a:p>
              <a:pPr marL="0" lvl="0" indent="0" algn="ctr" defTabSz="1555750">
                <a:lnSpc>
                  <a:spcPct val="90000"/>
                </a:lnSpc>
                <a:spcBef>
                  <a:spcPct val="0"/>
                </a:spcBef>
                <a:spcAft>
                  <a:spcPct val="35000"/>
                </a:spcAft>
                <a:buNone/>
              </a:pPr>
              <a:r>
                <a:rPr lang="en-US" sz="3500" dirty="0">
                  <a:solidFill>
                    <a:schemeClr val="bg1"/>
                  </a:solidFill>
                </a:rPr>
                <a:t>2</a:t>
              </a:r>
              <a:endParaRPr lang="en-US" sz="3500" kern="1200" dirty="0">
                <a:solidFill>
                  <a:schemeClr val="bg1"/>
                </a:solidFill>
              </a:endParaRPr>
            </a:p>
          </p:txBody>
        </p:sp>
      </p:grpSp>
    </p:spTree>
    <p:extLst>
      <p:ext uri="{BB962C8B-B14F-4D97-AF65-F5344CB8AC3E}">
        <p14:creationId xmlns:p14="http://schemas.microsoft.com/office/powerpoint/2010/main" xmlns="" val="2410781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b="1" dirty="0">
                <a:solidFill>
                  <a:srgbClr val="FFC000"/>
                </a:solidFill>
              </a:rPr>
              <a:t>Establish effective communication and technical SALW support arrangements </a:t>
            </a:r>
            <a:r>
              <a:rPr lang="en-US" dirty="0"/>
              <a:t>with neighboring states;</a:t>
            </a:r>
          </a:p>
          <a:p>
            <a:r>
              <a:rPr lang="en-US" b="1" dirty="0">
                <a:solidFill>
                  <a:srgbClr val="FFC000"/>
                </a:solidFill>
              </a:rPr>
              <a:t>Oversee </a:t>
            </a:r>
            <a:r>
              <a:rPr lang="en-US" dirty="0"/>
              <a:t>national reporting;</a:t>
            </a:r>
          </a:p>
          <a:p>
            <a:r>
              <a:rPr lang="en-US" b="1" dirty="0">
                <a:solidFill>
                  <a:srgbClr val="FFC000"/>
                </a:solidFill>
              </a:rPr>
              <a:t>Verify that effective national controls are in place </a:t>
            </a:r>
            <a:r>
              <a:rPr lang="en-US" dirty="0"/>
              <a:t>on the import, export, transit, transshipment and brokering of SALW;</a:t>
            </a:r>
          </a:p>
          <a:p>
            <a:r>
              <a:rPr lang="en-US" b="1" dirty="0">
                <a:solidFill>
                  <a:srgbClr val="FFC000"/>
                </a:solidFill>
              </a:rPr>
              <a:t>Provide information </a:t>
            </a:r>
            <a:r>
              <a:rPr lang="en-US" dirty="0"/>
              <a:t>when required to relevant regional and international institutions.</a:t>
            </a:r>
          </a:p>
          <a:p>
            <a:endParaRPr lang="en-US" dirty="0"/>
          </a:p>
        </p:txBody>
      </p:sp>
      <p:grpSp>
        <p:nvGrpSpPr>
          <p:cNvPr id="8" name="Group 7"/>
          <p:cNvGrpSpPr/>
          <p:nvPr/>
        </p:nvGrpSpPr>
        <p:grpSpPr>
          <a:xfrm>
            <a:off x="9510639" y="310441"/>
            <a:ext cx="2314723" cy="2314476"/>
            <a:chOff x="6917572" y="1018648"/>
            <a:chExt cx="2314723" cy="2314476"/>
          </a:xfrm>
        </p:grpSpPr>
        <p:sp>
          <p:nvSpPr>
            <p:cNvPr id="9" name="Oval 8"/>
            <p:cNvSpPr/>
            <p:nvPr/>
          </p:nvSpPr>
          <p:spPr>
            <a:xfrm>
              <a:off x="6917572" y="1018648"/>
              <a:ext cx="2314723" cy="2314476"/>
            </a:xfrm>
            <a:prstGeom prst="ellipse">
              <a:avLst/>
            </a:prstGeom>
            <a:solidFill>
              <a:srgbClr val="00B050"/>
            </a:solidFill>
          </p:spPr>
          <p:style>
            <a:lnRef idx="2">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Oval 4"/>
            <p:cNvSpPr txBox="1"/>
            <p:nvPr/>
          </p:nvSpPr>
          <p:spPr>
            <a:xfrm>
              <a:off x="7248478" y="1349349"/>
              <a:ext cx="1652912" cy="1653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t>Lower Priority</a:t>
              </a:r>
            </a:p>
          </p:txBody>
        </p:sp>
      </p:grpSp>
    </p:spTree>
    <p:extLst>
      <p:ext uri="{BB962C8B-B14F-4D97-AF65-F5344CB8AC3E}">
        <p14:creationId xmlns:p14="http://schemas.microsoft.com/office/powerpoint/2010/main" xmlns="" val="23436451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838200" y="365124"/>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Functional Areas</a:t>
            </a:r>
          </a:p>
        </p:txBody>
      </p:sp>
      <p:graphicFrame>
        <p:nvGraphicFramePr>
          <p:cNvPr id="5" name="Table 4"/>
          <p:cNvGraphicFramePr>
            <a:graphicFrameLocks noGrp="1"/>
          </p:cNvGraphicFramePr>
          <p:nvPr>
            <p:extLst>
              <p:ext uri="{D42A27DB-BD31-4B8C-83A1-F6EECF244321}">
                <p14:modId xmlns:p14="http://schemas.microsoft.com/office/powerpoint/2010/main" xmlns="" val="1304734444"/>
              </p:ext>
            </p:extLst>
          </p:nvPr>
        </p:nvGraphicFramePr>
        <p:xfrm>
          <a:off x="838200" y="2139858"/>
          <a:ext cx="10000974" cy="1849120"/>
        </p:xfrm>
        <a:graphic>
          <a:graphicData uri="http://schemas.openxmlformats.org/drawingml/2006/table">
            <a:tbl>
              <a:tblPr firstRow="1" bandRow="1">
                <a:tableStyleId>{D7AC3CCA-C797-4891-BE02-D94E43425B78}</a:tableStyleId>
              </a:tblPr>
              <a:tblGrid>
                <a:gridCol w="5000487">
                  <a:extLst>
                    <a:ext uri="{9D8B030D-6E8A-4147-A177-3AD203B41FA5}">
                      <a16:colId xmlns:a16="http://schemas.microsoft.com/office/drawing/2014/main" xmlns="" val="3387669301"/>
                    </a:ext>
                  </a:extLst>
                </a:gridCol>
                <a:gridCol w="5000487">
                  <a:extLst>
                    <a:ext uri="{9D8B030D-6E8A-4147-A177-3AD203B41FA5}">
                      <a16:colId xmlns:a16="http://schemas.microsoft.com/office/drawing/2014/main" xmlns="" val="1197784352"/>
                    </a:ext>
                  </a:extLst>
                </a:gridCol>
              </a:tblGrid>
              <a:tr h="0">
                <a:tc>
                  <a:txBody>
                    <a:bodyPr/>
                    <a:lstStyle/>
                    <a:p>
                      <a:r>
                        <a:rPr lang="en-US" dirty="0"/>
                        <a:t>FA 1: Cross Border Control</a:t>
                      </a:r>
                    </a:p>
                  </a:txBody>
                  <a:tcPr/>
                </a:tc>
                <a:tc>
                  <a:txBody>
                    <a:bodyPr/>
                    <a:lstStyle/>
                    <a:p>
                      <a:r>
                        <a:rPr lang="en-US" b="1" dirty="0"/>
                        <a:t>FA6: SALW and ammunition Collection</a:t>
                      </a:r>
                    </a:p>
                  </a:txBody>
                  <a:tcPr/>
                </a:tc>
                <a:extLst>
                  <a:ext uri="{0D108BD9-81ED-4DB2-BD59-A6C34878D82A}">
                    <a16:rowId xmlns:a16="http://schemas.microsoft.com/office/drawing/2014/main" xmlns="" val="2241852551"/>
                  </a:ext>
                </a:extLst>
              </a:tr>
              <a:tr h="370840">
                <a:tc>
                  <a:txBody>
                    <a:bodyPr/>
                    <a:lstStyle/>
                    <a:p>
                      <a:r>
                        <a:rPr lang="en-US" b="1" dirty="0"/>
                        <a:t>FA2:</a:t>
                      </a:r>
                      <a:r>
                        <a:rPr lang="en-US" b="1" baseline="0" dirty="0"/>
                        <a:t> Policy and legislation</a:t>
                      </a:r>
                      <a:endParaRPr lang="en-US" b="1" dirty="0"/>
                    </a:p>
                  </a:txBody>
                  <a:tcPr/>
                </a:tc>
                <a:tc>
                  <a:txBody>
                    <a:bodyPr/>
                    <a:lstStyle/>
                    <a:p>
                      <a:r>
                        <a:rPr lang="en-US" b="1" dirty="0"/>
                        <a:t>FA7: SALW and Ammunition Destruction</a:t>
                      </a:r>
                    </a:p>
                  </a:txBody>
                  <a:tcPr/>
                </a:tc>
                <a:extLst>
                  <a:ext uri="{0D108BD9-81ED-4DB2-BD59-A6C34878D82A}">
                    <a16:rowId xmlns:a16="http://schemas.microsoft.com/office/drawing/2014/main" xmlns="" val="942685770"/>
                  </a:ext>
                </a:extLst>
              </a:tr>
              <a:tr h="370840">
                <a:tc>
                  <a:txBody>
                    <a:bodyPr/>
                    <a:lstStyle/>
                    <a:p>
                      <a:r>
                        <a:rPr lang="en-US" b="1" dirty="0"/>
                        <a:t>FA3: Information Management</a:t>
                      </a:r>
                    </a:p>
                  </a:txBody>
                  <a:tcPr/>
                </a:tc>
                <a:tc>
                  <a:txBody>
                    <a:bodyPr/>
                    <a:lstStyle/>
                    <a:p>
                      <a:r>
                        <a:rPr lang="en-US" b="1" dirty="0"/>
                        <a:t>FA8: Stockpile Management</a:t>
                      </a:r>
                    </a:p>
                  </a:txBody>
                  <a:tcPr/>
                </a:tc>
                <a:extLst>
                  <a:ext uri="{0D108BD9-81ED-4DB2-BD59-A6C34878D82A}">
                    <a16:rowId xmlns:a16="http://schemas.microsoft.com/office/drawing/2014/main" xmlns="" val="2315420611"/>
                  </a:ext>
                </a:extLst>
              </a:tr>
              <a:tr h="370840">
                <a:tc>
                  <a:txBody>
                    <a:bodyPr/>
                    <a:lstStyle/>
                    <a:p>
                      <a:r>
                        <a:rPr lang="en-US" b="1" dirty="0"/>
                        <a:t>FA4: SALW Awareness</a:t>
                      </a:r>
                      <a:r>
                        <a:rPr lang="en-US" b="1" baseline="0" dirty="0"/>
                        <a:t> and Communications</a:t>
                      </a:r>
                      <a:endParaRPr lang="en-US" b="1" dirty="0"/>
                    </a:p>
                  </a:txBody>
                  <a:tcPr/>
                </a:tc>
                <a:tc>
                  <a:txBody>
                    <a:bodyPr/>
                    <a:lstStyle/>
                    <a:p>
                      <a:r>
                        <a:rPr lang="en-US" b="1" dirty="0"/>
                        <a:t>FA9: Imports, exports and brokering</a:t>
                      </a:r>
                    </a:p>
                  </a:txBody>
                  <a:tcPr/>
                </a:tc>
                <a:extLst>
                  <a:ext uri="{0D108BD9-81ED-4DB2-BD59-A6C34878D82A}">
                    <a16:rowId xmlns:a16="http://schemas.microsoft.com/office/drawing/2014/main" xmlns="" val="1082829834"/>
                  </a:ext>
                </a:extLst>
              </a:tr>
              <a:tr h="370840">
                <a:tc>
                  <a:txBody>
                    <a:bodyPr/>
                    <a:lstStyle/>
                    <a:p>
                      <a:r>
                        <a:rPr lang="en-US" b="1" dirty="0"/>
                        <a:t>FA5:</a:t>
                      </a:r>
                      <a:r>
                        <a:rPr lang="en-US" b="1" baseline="0" dirty="0"/>
                        <a:t> Marking, recordkeeping and tracing</a:t>
                      </a:r>
                      <a:endParaRPr lang="en-US" b="1" dirty="0"/>
                    </a:p>
                  </a:txBody>
                  <a:tcPr/>
                </a:tc>
                <a:tc>
                  <a:txBody>
                    <a:bodyPr/>
                    <a:lstStyle/>
                    <a:p>
                      <a:r>
                        <a:rPr lang="en-US" b="1" dirty="0"/>
                        <a:t>FA10:</a:t>
                      </a:r>
                      <a:r>
                        <a:rPr lang="en-US" b="1" baseline="0" dirty="0"/>
                        <a:t> Health and social welfare impact</a:t>
                      </a:r>
                      <a:endParaRPr lang="en-US" b="1" dirty="0"/>
                    </a:p>
                  </a:txBody>
                  <a:tcPr/>
                </a:tc>
                <a:extLst>
                  <a:ext uri="{0D108BD9-81ED-4DB2-BD59-A6C34878D82A}">
                    <a16:rowId xmlns:a16="http://schemas.microsoft.com/office/drawing/2014/main" xmlns="" val="4208012497"/>
                  </a:ext>
                </a:extLst>
              </a:tr>
            </a:tbl>
          </a:graphicData>
        </a:graphic>
      </p:graphicFrame>
    </p:spTree>
    <p:extLst>
      <p:ext uri="{BB962C8B-B14F-4D97-AF65-F5344CB8AC3E}">
        <p14:creationId xmlns:p14="http://schemas.microsoft.com/office/powerpoint/2010/main" xmlns="" val="4112386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The National Authority should </a:t>
            </a:r>
          </a:p>
          <a:p>
            <a:r>
              <a:rPr lang="en-US" dirty="0"/>
              <a:t>a) coordinate all government institutions and international agencies involved in small arms and light weapons control; </a:t>
            </a:r>
          </a:p>
          <a:p>
            <a:r>
              <a:rPr lang="en-US" dirty="0"/>
              <a:t>b) ensure </a:t>
            </a:r>
            <a:r>
              <a:rPr lang="en-US" dirty="0" err="1"/>
              <a:t>programme</a:t>
            </a:r>
            <a:r>
              <a:rPr lang="en-US" dirty="0"/>
              <a:t> coordination, e.g. </a:t>
            </a:r>
            <a:r>
              <a:rPr lang="en-US" dirty="0" err="1"/>
              <a:t>programme</a:t>
            </a:r>
            <a:r>
              <a:rPr lang="en-US" dirty="0"/>
              <a:t> coverage, integrated and common approaches, application of agreed standards, </a:t>
            </a:r>
            <a:r>
              <a:rPr lang="en-US" dirty="0" err="1"/>
              <a:t>etc</a:t>
            </a:r>
            <a:r>
              <a:rPr lang="en-US" dirty="0"/>
              <a:t>);  </a:t>
            </a:r>
          </a:p>
          <a:p>
            <a:r>
              <a:rPr lang="en-US" dirty="0"/>
              <a:t>c) encourage and support accountability and transparency in order to help build confidence among all stakeholders in the national coordination mechanism; </a:t>
            </a:r>
          </a:p>
          <a:p>
            <a:r>
              <a:rPr lang="en-US" dirty="0"/>
              <a:t>d) ensure continuing financial and technical support from national, regional and international sources; and </a:t>
            </a:r>
          </a:p>
          <a:p>
            <a:r>
              <a:rPr lang="en-US" dirty="0"/>
              <a:t>e) be supported by a national technical planning and coordination body. </a:t>
            </a:r>
          </a:p>
          <a:p>
            <a:pPr marL="0" indent="0">
              <a:buNone/>
            </a:pPr>
            <a:endParaRPr lang="en-US" dirty="0"/>
          </a:p>
          <a:p>
            <a:r>
              <a:rPr lang="en-US" dirty="0"/>
              <a:t>Since the objective of the National Authority is to coordinate and drive forward small arms and light weapons control efforts at the national level, the National Authority should be, or should be located within, a government agency that has responsibility for the interior, internal affairs or internal peace and security. </a:t>
            </a:r>
          </a:p>
        </p:txBody>
      </p:sp>
      <p:grpSp>
        <p:nvGrpSpPr>
          <p:cNvPr id="4" name="Group 3"/>
          <p:cNvGrpSpPr/>
          <p:nvPr/>
        </p:nvGrpSpPr>
        <p:grpSpPr>
          <a:xfrm>
            <a:off x="846647" y="365125"/>
            <a:ext cx="10507153" cy="1330047"/>
            <a:chOff x="4223" y="600"/>
            <a:chExt cx="10507153" cy="1330047"/>
          </a:xfrm>
        </p:grpSpPr>
        <p:sp>
          <p:nvSpPr>
            <p:cNvPr id="5" name="Rounded Rectangle 4"/>
            <p:cNvSpPr/>
            <p:nvPr/>
          </p:nvSpPr>
          <p:spPr>
            <a:xfrm>
              <a:off x="4223" y="600"/>
              <a:ext cx="10507153" cy="133004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txBox="1"/>
            <p:nvPr/>
          </p:nvSpPr>
          <p:spPr>
            <a:xfrm>
              <a:off x="43179" y="39556"/>
              <a:ext cx="10429241" cy="1252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3200" kern="1200" dirty="0"/>
                <a:t>National Authority - Role</a:t>
              </a:r>
            </a:p>
          </p:txBody>
        </p:sp>
      </p:grpSp>
    </p:spTree>
    <p:extLst>
      <p:ext uri="{BB962C8B-B14F-4D97-AF65-F5344CB8AC3E}">
        <p14:creationId xmlns:p14="http://schemas.microsoft.com/office/powerpoint/2010/main" xmlns="" val="4176011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a:t>A National Point of Contact is an </a:t>
            </a:r>
            <a:r>
              <a:rPr lang="en-US" b="1" u="sng" dirty="0"/>
              <a:t>officially designated individual </a:t>
            </a:r>
            <a:r>
              <a:rPr lang="en-US" dirty="0"/>
              <a:t>or office within the national government with responsibility for liaising and sharing information with relevant national stakeholders, as well as with other States, international, regional- and sub-regional bodies and the United Nations, on matters relating to the implementation of one or more of the international instruments. </a:t>
            </a:r>
          </a:p>
          <a:p>
            <a:r>
              <a:rPr lang="en-US" dirty="0"/>
              <a:t>A National Point of Contact should  </a:t>
            </a:r>
          </a:p>
          <a:p>
            <a:r>
              <a:rPr lang="en-US" dirty="0"/>
              <a:t>a) be the </a:t>
            </a:r>
            <a:r>
              <a:rPr lang="en-US" u="sng" dirty="0"/>
              <a:t>first point of contact </a:t>
            </a:r>
            <a:r>
              <a:rPr lang="en-US" dirty="0"/>
              <a:t>for all entities (national, regional and international) seeking or providing information, cooperation or assistance related to the implementation of the instruments; </a:t>
            </a:r>
          </a:p>
          <a:p>
            <a:r>
              <a:rPr lang="en-US" dirty="0"/>
              <a:t>b) have </a:t>
            </a:r>
            <a:r>
              <a:rPr lang="en-US" b="1" u="sng" dirty="0"/>
              <a:t>extensive knowledg</a:t>
            </a:r>
            <a:r>
              <a:rPr lang="en-US" dirty="0"/>
              <a:t>e of political, legal and technical requirements related to the implementation of the instruments; </a:t>
            </a:r>
          </a:p>
          <a:p>
            <a:r>
              <a:rPr lang="en-US" dirty="0"/>
              <a:t>c) have </a:t>
            </a:r>
            <a:r>
              <a:rPr lang="en-US" b="1" u="sng" dirty="0"/>
              <a:t>extensive experience </a:t>
            </a:r>
            <a:r>
              <a:rPr lang="en-US" dirty="0"/>
              <a:t>in the design and implementation of small arms and light weapons control </a:t>
            </a:r>
            <a:r>
              <a:rPr lang="en-US" dirty="0" err="1"/>
              <a:t>programmes</a:t>
            </a:r>
            <a:r>
              <a:rPr lang="en-US" dirty="0"/>
              <a:t>; </a:t>
            </a:r>
          </a:p>
          <a:p>
            <a:r>
              <a:rPr lang="en-US" dirty="0"/>
              <a:t>d) have an </a:t>
            </a:r>
            <a:r>
              <a:rPr lang="en-US" b="1" u="sng" dirty="0"/>
              <a:t>informed understanding</a:t>
            </a:r>
            <a:r>
              <a:rPr lang="en-US" dirty="0"/>
              <a:t> of the role, responsibilities and capacities of all relevant stakeholders within the jurisdiction of the State; </a:t>
            </a:r>
          </a:p>
          <a:p>
            <a:r>
              <a:rPr lang="en-US" dirty="0"/>
              <a:t>e) have the </a:t>
            </a:r>
            <a:r>
              <a:rPr lang="en-US" b="1" u="sng" dirty="0"/>
              <a:t>necessary communication and diplomatic skills </a:t>
            </a:r>
            <a:r>
              <a:rPr lang="en-US" dirty="0"/>
              <a:t>to consult, interact and share information with all relevant stakeholders; and  </a:t>
            </a:r>
          </a:p>
          <a:p>
            <a:r>
              <a:rPr lang="en-US" dirty="0"/>
              <a:t>f) have the necessary writing, communication and presentation skills to be able to prepare and present information and reports at the national, regional and international levels. </a:t>
            </a:r>
          </a:p>
        </p:txBody>
      </p:sp>
      <p:grpSp>
        <p:nvGrpSpPr>
          <p:cNvPr id="4" name="Group 3"/>
          <p:cNvGrpSpPr/>
          <p:nvPr/>
        </p:nvGrpSpPr>
        <p:grpSpPr>
          <a:xfrm>
            <a:off x="846647" y="365125"/>
            <a:ext cx="10507153" cy="1330047"/>
            <a:chOff x="4223" y="600"/>
            <a:chExt cx="10507153" cy="1330047"/>
          </a:xfrm>
        </p:grpSpPr>
        <p:sp>
          <p:nvSpPr>
            <p:cNvPr id="5" name="Rounded Rectangle 4"/>
            <p:cNvSpPr/>
            <p:nvPr/>
          </p:nvSpPr>
          <p:spPr>
            <a:xfrm>
              <a:off x="4223" y="600"/>
              <a:ext cx="10507153" cy="133004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txBox="1"/>
            <p:nvPr/>
          </p:nvSpPr>
          <p:spPr>
            <a:xfrm>
              <a:off x="43179" y="39556"/>
              <a:ext cx="10429241" cy="1252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3200" kern="1200" dirty="0"/>
                <a:t>National Focal Point- Role</a:t>
              </a:r>
            </a:p>
          </p:txBody>
        </p:sp>
      </p:grpSp>
    </p:spTree>
    <p:extLst>
      <p:ext uri="{BB962C8B-B14F-4D97-AF65-F5344CB8AC3E}">
        <p14:creationId xmlns:p14="http://schemas.microsoft.com/office/powerpoint/2010/main" xmlns="" val="304787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 Template</a:t>
            </a:r>
          </a:p>
        </p:txBody>
      </p:sp>
      <p:pic>
        <p:nvPicPr>
          <p:cNvPr id="8" name="Content Placeholder 7" descr="Download Small PNG Medium PNG Large PNG SVG Edit Clipart"/>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2744455" y="1961322"/>
            <a:ext cx="5644172" cy="3875663"/>
          </a:xfrm>
        </p:spPr>
      </p:pic>
    </p:spTree>
    <p:extLst>
      <p:ext uri="{BB962C8B-B14F-4D97-AF65-F5344CB8AC3E}">
        <p14:creationId xmlns:p14="http://schemas.microsoft.com/office/powerpoint/2010/main" xmlns="" val="422163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Developed by SEESAC in 2006 and before the ATT came in force.</a:t>
            </a:r>
          </a:p>
          <a:p>
            <a:r>
              <a:rPr lang="en-US" dirty="0"/>
              <a:t>Called SALW National Commissions</a:t>
            </a:r>
          </a:p>
          <a:p>
            <a:r>
              <a:rPr lang="en-US" dirty="0"/>
              <a:t>Includes template strategy and action plan</a:t>
            </a:r>
          </a:p>
          <a:p>
            <a:r>
              <a:rPr lang="en-US" dirty="0"/>
              <a:t>Good guidance for stakeholders</a:t>
            </a:r>
          </a:p>
          <a:p>
            <a:r>
              <a:rPr lang="en-US" dirty="0"/>
              <a:t>Includes  8 functional areas</a:t>
            </a:r>
          </a:p>
          <a:p>
            <a:pPr marL="0" indent="0">
              <a:buNone/>
            </a:pPr>
            <a:endParaRPr lang="en-US" dirty="0"/>
          </a:p>
        </p:txBody>
      </p:sp>
      <p:sp>
        <p:nvSpPr>
          <p:cNvPr id="4" name="Rectangle 3"/>
          <p:cNvSpPr/>
          <p:nvPr/>
        </p:nvSpPr>
        <p:spPr>
          <a:xfrm>
            <a:off x="838200" y="365124"/>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RMDS/G 03.10 </a:t>
            </a:r>
          </a:p>
        </p:txBody>
      </p:sp>
      <p:graphicFrame>
        <p:nvGraphicFramePr>
          <p:cNvPr id="5" name="Table 4"/>
          <p:cNvGraphicFramePr>
            <a:graphicFrameLocks noGrp="1"/>
          </p:cNvGraphicFramePr>
          <p:nvPr>
            <p:extLst>
              <p:ext uri="{D42A27DB-BD31-4B8C-83A1-F6EECF244321}">
                <p14:modId xmlns:p14="http://schemas.microsoft.com/office/powerpoint/2010/main" xmlns="" val="713054517"/>
              </p:ext>
            </p:extLst>
          </p:nvPr>
        </p:nvGraphicFramePr>
        <p:xfrm>
          <a:off x="1223617" y="4458988"/>
          <a:ext cx="10000974" cy="1478280"/>
        </p:xfrm>
        <a:graphic>
          <a:graphicData uri="http://schemas.openxmlformats.org/drawingml/2006/table">
            <a:tbl>
              <a:tblPr firstRow="1" bandRow="1">
                <a:tableStyleId>{D7AC3CCA-C797-4891-BE02-D94E43425B78}</a:tableStyleId>
              </a:tblPr>
              <a:tblGrid>
                <a:gridCol w="5000487">
                  <a:extLst>
                    <a:ext uri="{9D8B030D-6E8A-4147-A177-3AD203B41FA5}">
                      <a16:colId xmlns:a16="http://schemas.microsoft.com/office/drawing/2014/main" xmlns="" val="3387669301"/>
                    </a:ext>
                  </a:extLst>
                </a:gridCol>
                <a:gridCol w="5000487">
                  <a:extLst>
                    <a:ext uri="{9D8B030D-6E8A-4147-A177-3AD203B41FA5}">
                      <a16:colId xmlns:a16="http://schemas.microsoft.com/office/drawing/2014/main" xmlns="" val="1197784352"/>
                    </a:ext>
                  </a:extLst>
                </a:gridCol>
              </a:tblGrid>
              <a:tr h="0">
                <a:tc>
                  <a:txBody>
                    <a:bodyPr/>
                    <a:lstStyle/>
                    <a:p>
                      <a:r>
                        <a:rPr lang="en-US" dirty="0"/>
                        <a:t>FA 1: Cross Border Control</a:t>
                      </a:r>
                    </a:p>
                  </a:txBody>
                  <a:tcPr/>
                </a:tc>
                <a:tc>
                  <a:txBody>
                    <a:bodyPr/>
                    <a:lstStyle/>
                    <a:p>
                      <a:r>
                        <a:rPr lang="en-US" b="1" dirty="0"/>
                        <a:t>FA5: SALW and ammunition Collection</a:t>
                      </a:r>
                    </a:p>
                  </a:txBody>
                  <a:tcPr/>
                </a:tc>
                <a:extLst>
                  <a:ext uri="{0D108BD9-81ED-4DB2-BD59-A6C34878D82A}">
                    <a16:rowId xmlns:a16="http://schemas.microsoft.com/office/drawing/2014/main" xmlns="" val="2241852551"/>
                  </a:ext>
                </a:extLst>
              </a:tr>
              <a:tr h="370840">
                <a:tc>
                  <a:txBody>
                    <a:bodyPr/>
                    <a:lstStyle/>
                    <a:p>
                      <a:r>
                        <a:rPr lang="en-US" b="1" dirty="0"/>
                        <a:t>FA2:</a:t>
                      </a:r>
                      <a:r>
                        <a:rPr lang="en-US" b="1" baseline="0" dirty="0"/>
                        <a:t> Legislative and Regulatory Issues</a:t>
                      </a:r>
                      <a:endParaRPr lang="en-US" b="1" dirty="0"/>
                    </a:p>
                  </a:txBody>
                  <a:tcPr/>
                </a:tc>
                <a:tc>
                  <a:txBody>
                    <a:bodyPr/>
                    <a:lstStyle/>
                    <a:p>
                      <a:r>
                        <a:rPr lang="en-US" b="1" dirty="0"/>
                        <a:t>FA6: SALW and Ammunition Destruction</a:t>
                      </a:r>
                    </a:p>
                  </a:txBody>
                  <a:tcPr/>
                </a:tc>
                <a:extLst>
                  <a:ext uri="{0D108BD9-81ED-4DB2-BD59-A6C34878D82A}">
                    <a16:rowId xmlns:a16="http://schemas.microsoft.com/office/drawing/2014/main" xmlns="" val="942685770"/>
                  </a:ext>
                </a:extLst>
              </a:tr>
              <a:tr h="370840">
                <a:tc>
                  <a:txBody>
                    <a:bodyPr/>
                    <a:lstStyle/>
                    <a:p>
                      <a:r>
                        <a:rPr lang="en-US" b="1" dirty="0"/>
                        <a:t>FA3: Management Information and SALW Survey</a:t>
                      </a:r>
                    </a:p>
                  </a:txBody>
                  <a:tcPr/>
                </a:tc>
                <a:tc>
                  <a:txBody>
                    <a:bodyPr/>
                    <a:lstStyle/>
                    <a:p>
                      <a:r>
                        <a:rPr lang="en-US" b="1" dirty="0"/>
                        <a:t>FA7: Stockpile Management</a:t>
                      </a:r>
                    </a:p>
                  </a:txBody>
                  <a:tcPr/>
                </a:tc>
                <a:extLst>
                  <a:ext uri="{0D108BD9-81ED-4DB2-BD59-A6C34878D82A}">
                    <a16:rowId xmlns:a16="http://schemas.microsoft.com/office/drawing/2014/main" xmlns="" val="2315420611"/>
                  </a:ext>
                </a:extLst>
              </a:tr>
              <a:tr h="370840">
                <a:tc>
                  <a:txBody>
                    <a:bodyPr/>
                    <a:lstStyle/>
                    <a:p>
                      <a:r>
                        <a:rPr lang="en-US" b="1" dirty="0"/>
                        <a:t>FA4: SALW Awareness</a:t>
                      </a:r>
                      <a:r>
                        <a:rPr lang="en-US" b="1" baseline="0" dirty="0"/>
                        <a:t> and Communications</a:t>
                      </a:r>
                      <a:endParaRPr lang="en-US" b="1" dirty="0"/>
                    </a:p>
                  </a:txBody>
                  <a:tcPr/>
                </a:tc>
                <a:tc>
                  <a:txBody>
                    <a:bodyPr/>
                    <a:lstStyle/>
                    <a:p>
                      <a:r>
                        <a:rPr lang="en-US" b="1" dirty="0"/>
                        <a:t>FA8: Security Sector Reform</a:t>
                      </a:r>
                    </a:p>
                  </a:txBody>
                  <a:tcPr/>
                </a:tc>
                <a:extLst>
                  <a:ext uri="{0D108BD9-81ED-4DB2-BD59-A6C34878D82A}">
                    <a16:rowId xmlns:a16="http://schemas.microsoft.com/office/drawing/2014/main" xmlns="" val="1082829834"/>
                  </a:ext>
                </a:extLst>
              </a:tr>
            </a:tbl>
          </a:graphicData>
        </a:graphic>
      </p:graphicFrame>
    </p:spTree>
    <p:extLst>
      <p:ext uri="{BB962C8B-B14F-4D97-AF65-F5344CB8AC3E}">
        <p14:creationId xmlns:p14="http://schemas.microsoft.com/office/powerpoint/2010/main" xmlns="" val="2054376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Development of ISACS</a:t>
            </a:r>
          </a:p>
        </p:txBody>
      </p:sp>
      <p:sp>
        <p:nvSpPr>
          <p:cNvPr id="4" name="Rectangle 3"/>
          <p:cNvSpPr/>
          <p:nvPr/>
        </p:nvSpPr>
        <p:spPr>
          <a:xfrm>
            <a:off x="838200" y="1955385"/>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ISACS 03.40: National Coordinating mechanisms on SALW Control</a:t>
            </a:r>
          </a:p>
        </p:txBody>
      </p:sp>
      <p:sp>
        <p:nvSpPr>
          <p:cNvPr id="6" name="Rectangle 5"/>
          <p:cNvSpPr/>
          <p:nvPr/>
        </p:nvSpPr>
        <p:spPr>
          <a:xfrm>
            <a:off x="838200" y="3671541"/>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ISACS 04.10: Designing and implementing a National Action Plan</a:t>
            </a:r>
          </a:p>
        </p:txBody>
      </p:sp>
    </p:spTree>
    <p:extLst>
      <p:ext uri="{BB962C8B-B14F-4D97-AF65-F5344CB8AC3E}">
        <p14:creationId xmlns:p14="http://schemas.microsoft.com/office/powerpoint/2010/main" xmlns="" val="2576643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5" name="Content Placeholder 4"/>
          <p:cNvGraphicFramePr>
            <a:graphicFrameLocks noGrp="1"/>
          </p:cNvGraphicFramePr>
          <p:nvPr>
            <p:ph idx="1"/>
            <p:extLst>
              <p:ext uri="{D42A27DB-BD31-4B8C-83A1-F6EECF244321}">
                <p14:modId xmlns:p14="http://schemas.microsoft.com/office/powerpoint/2010/main" xmlns="" val="554440239"/>
              </p:ext>
            </p:extLst>
          </p:nvPr>
        </p:nvGraphicFramePr>
        <p:xfrm>
          <a:off x="838200" y="2554495"/>
          <a:ext cx="10515600" cy="2123440"/>
        </p:xfrm>
        <a:graphic>
          <a:graphicData uri="http://schemas.openxmlformats.org/drawingml/2006/table">
            <a:tbl>
              <a:tblPr firstRow="1" bandRow="1">
                <a:tableStyleId>{69CF1AB2-1976-4502-BF36-3FF5EA218861}</a:tableStyleId>
              </a:tblPr>
              <a:tblGrid>
                <a:gridCol w="2302565">
                  <a:extLst>
                    <a:ext uri="{9D8B030D-6E8A-4147-A177-3AD203B41FA5}">
                      <a16:colId xmlns:a16="http://schemas.microsoft.com/office/drawing/2014/main" xmlns="" val="1264127498"/>
                    </a:ext>
                  </a:extLst>
                </a:gridCol>
                <a:gridCol w="8213035">
                  <a:extLst>
                    <a:ext uri="{9D8B030D-6E8A-4147-A177-3AD203B41FA5}">
                      <a16:colId xmlns:a16="http://schemas.microsoft.com/office/drawing/2014/main" xmlns="" val="4091481768"/>
                    </a:ext>
                  </a:extLst>
                </a:gridCol>
              </a:tblGrid>
              <a:tr h="370840">
                <a:tc>
                  <a:txBody>
                    <a:bodyPr/>
                    <a:lstStyle/>
                    <a:p>
                      <a:r>
                        <a:rPr lang="en-US" dirty="0">
                          <a:solidFill>
                            <a:schemeClr val="tx1"/>
                          </a:solidFill>
                        </a:rPr>
                        <a:t>UN POA</a:t>
                      </a:r>
                    </a:p>
                  </a:txBody>
                  <a:tcPr/>
                </a:tc>
                <a:tc>
                  <a:txBody>
                    <a:bodyPr/>
                    <a:lstStyle/>
                    <a:p>
                      <a:r>
                        <a:rPr lang="en-US" b="0" dirty="0"/>
                        <a:t>“ Establish national coordination agencies or bodies for policy</a:t>
                      </a:r>
                      <a:r>
                        <a:rPr lang="en-US" b="0" baseline="0" dirty="0"/>
                        <a:t> guidance, research and monitoring of effects to prevent, combat and eradicate the illicit trade in SALW”</a:t>
                      </a:r>
                      <a:endParaRPr lang="en-US" b="0" dirty="0"/>
                    </a:p>
                  </a:txBody>
                  <a:tcPr/>
                </a:tc>
                <a:extLst>
                  <a:ext uri="{0D108BD9-81ED-4DB2-BD59-A6C34878D82A}">
                    <a16:rowId xmlns:a16="http://schemas.microsoft.com/office/drawing/2014/main" xmlns="" val="2685044513"/>
                  </a:ext>
                </a:extLst>
              </a:tr>
              <a:tr h="370840">
                <a:tc>
                  <a:txBody>
                    <a:bodyPr/>
                    <a:lstStyle/>
                    <a:p>
                      <a:endParaRPr lang="en-US" dirty="0">
                        <a:solidFill>
                          <a:schemeClr val="tx1"/>
                        </a:solidFill>
                      </a:endParaRPr>
                    </a:p>
                  </a:txBody>
                  <a:tcPr/>
                </a:tc>
                <a:tc>
                  <a:txBody>
                    <a:bodyPr/>
                    <a:lstStyle/>
                    <a:p>
                      <a:r>
                        <a:rPr lang="en-US" dirty="0"/>
                        <a:t>“ Establish or designate a national focal point to acts as liaison”</a:t>
                      </a:r>
                    </a:p>
                  </a:txBody>
                  <a:tcPr/>
                </a:tc>
                <a:extLst>
                  <a:ext uri="{0D108BD9-81ED-4DB2-BD59-A6C34878D82A}">
                    <a16:rowId xmlns:a16="http://schemas.microsoft.com/office/drawing/2014/main" xmlns="" val="1817952839"/>
                  </a:ext>
                </a:extLst>
              </a:tr>
              <a:tr h="370840">
                <a:tc>
                  <a:txBody>
                    <a:bodyPr/>
                    <a:lstStyle/>
                    <a:p>
                      <a:r>
                        <a:rPr lang="en-US" b="1" dirty="0">
                          <a:solidFill>
                            <a:schemeClr val="tx1"/>
                          </a:solidFill>
                        </a:rPr>
                        <a:t>ITI</a:t>
                      </a:r>
                    </a:p>
                  </a:txBody>
                  <a:tcPr/>
                </a:tc>
                <a:tc>
                  <a:txBody>
                    <a:bodyPr/>
                    <a:lstStyle/>
                    <a:p>
                      <a:r>
                        <a:rPr lang="en-US" dirty="0"/>
                        <a:t>“Designate</a:t>
                      </a:r>
                      <a:r>
                        <a:rPr lang="en-US" baseline="0" dirty="0"/>
                        <a:t> one or more national points of contact to exchange information”</a:t>
                      </a:r>
                      <a:endParaRPr lang="en-US" dirty="0"/>
                    </a:p>
                  </a:txBody>
                  <a:tcPr/>
                </a:tc>
                <a:extLst>
                  <a:ext uri="{0D108BD9-81ED-4DB2-BD59-A6C34878D82A}">
                    <a16:rowId xmlns:a16="http://schemas.microsoft.com/office/drawing/2014/main" xmlns="" val="1290978322"/>
                  </a:ext>
                </a:extLst>
              </a:tr>
              <a:tr h="370840">
                <a:tc>
                  <a:txBody>
                    <a:bodyPr/>
                    <a:lstStyle/>
                    <a:p>
                      <a:r>
                        <a:rPr lang="en-US" b="1" dirty="0">
                          <a:solidFill>
                            <a:schemeClr val="tx1"/>
                          </a:solidFill>
                        </a:rPr>
                        <a:t>UN FP</a:t>
                      </a:r>
                    </a:p>
                  </a:txBody>
                  <a:tcPr/>
                </a:tc>
                <a:tc>
                  <a:txBody>
                    <a:bodyPr/>
                    <a:lstStyle/>
                    <a:p>
                      <a:r>
                        <a:rPr lang="en-US" dirty="0"/>
                        <a:t>“ Identify national body or focal point to act as liaison”</a:t>
                      </a:r>
                    </a:p>
                  </a:txBody>
                  <a:tcPr/>
                </a:tc>
                <a:extLst>
                  <a:ext uri="{0D108BD9-81ED-4DB2-BD59-A6C34878D82A}">
                    <a16:rowId xmlns:a16="http://schemas.microsoft.com/office/drawing/2014/main" xmlns="" val="76890806"/>
                  </a:ext>
                </a:extLst>
              </a:tr>
              <a:tr h="370840">
                <a:tc>
                  <a:txBody>
                    <a:bodyPr/>
                    <a:lstStyle/>
                    <a:p>
                      <a:r>
                        <a:rPr lang="en-US" b="1" dirty="0">
                          <a:solidFill>
                            <a:schemeClr val="tx1"/>
                          </a:solidFill>
                        </a:rPr>
                        <a:t>ATT</a:t>
                      </a:r>
                    </a:p>
                  </a:txBody>
                  <a:tcPr/>
                </a:tc>
                <a:tc>
                  <a:txBody>
                    <a:bodyPr/>
                    <a:lstStyle/>
                    <a:p>
                      <a:r>
                        <a:rPr lang="en-US" dirty="0"/>
                        <a:t>“ Designate</a:t>
                      </a:r>
                      <a:r>
                        <a:rPr lang="en-US" baseline="0" dirty="0"/>
                        <a:t> one or more national points of contact to exchange information”</a:t>
                      </a:r>
                      <a:endParaRPr lang="en-US" dirty="0"/>
                    </a:p>
                  </a:txBody>
                  <a:tcPr/>
                </a:tc>
                <a:extLst>
                  <a:ext uri="{0D108BD9-81ED-4DB2-BD59-A6C34878D82A}">
                    <a16:rowId xmlns:a16="http://schemas.microsoft.com/office/drawing/2014/main" xmlns="" val="3600416608"/>
                  </a:ext>
                </a:extLst>
              </a:tr>
            </a:tbl>
          </a:graphicData>
        </a:graphic>
      </p:graphicFrame>
      <p:sp>
        <p:nvSpPr>
          <p:cNvPr id="4" name="Rectangle 3"/>
          <p:cNvSpPr/>
          <p:nvPr/>
        </p:nvSpPr>
        <p:spPr>
          <a:xfrm>
            <a:off x="838200" y="365124"/>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ISACS 03.40: National Coordinating mechanisms on SALW Control</a:t>
            </a:r>
          </a:p>
        </p:txBody>
      </p:sp>
    </p:spTree>
    <p:extLst>
      <p:ext uri="{BB962C8B-B14F-4D97-AF65-F5344CB8AC3E}">
        <p14:creationId xmlns:p14="http://schemas.microsoft.com/office/powerpoint/2010/main" xmlns="" val="1626209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Rectangle 3"/>
          <p:cNvSpPr/>
          <p:nvPr/>
        </p:nvSpPr>
        <p:spPr>
          <a:xfrm>
            <a:off x="838200" y="365124"/>
            <a:ext cx="10515600" cy="1325563"/>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a:t>ISACS 03.40: National Coordinating mechanisms on SALW Control - Structure</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xmlns="" val="2915366530"/>
              </p:ext>
            </p:extLst>
          </p:nvPr>
        </p:nvGraphicFramePr>
        <p:xfrm>
          <a:off x="838200" y="1812373"/>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66017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Ensure that all relevant parts of government, as well as all relevant national and international partners, are involved in the design, implementation, monitoring and evaluation of national SALW control </a:t>
            </a:r>
            <a:r>
              <a:rPr lang="en-US" dirty="0" err="1"/>
              <a:t>programmes</a:t>
            </a:r>
            <a:r>
              <a:rPr lang="en-US" dirty="0"/>
              <a:t>; and </a:t>
            </a:r>
          </a:p>
          <a:p>
            <a:r>
              <a:rPr lang="en-US" dirty="0"/>
              <a:t>Ensure that all commitments by the State in the UNPOA, ITI, UN FP and other international and regional instruments to which the State is party are fully implemented.</a:t>
            </a:r>
          </a:p>
          <a:p>
            <a:endParaRPr lang="en-US" dirty="0"/>
          </a:p>
        </p:txBody>
      </p:sp>
      <p:grpSp>
        <p:nvGrpSpPr>
          <p:cNvPr id="4" name="Group 3"/>
          <p:cNvGrpSpPr/>
          <p:nvPr/>
        </p:nvGrpSpPr>
        <p:grpSpPr>
          <a:xfrm>
            <a:off x="846647" y="365125"/>
            <a:ext cx="10507153" cy="1330047"/>
            <a:chOff x="4223" y="600"/>
            <a:chExt cx="10507153" cy="1330047"/>
          </a:xfrm>
        </p:grpSpPr>
        <p:sp>
          <p:nvSpPr>
            <p:cNvPr id="5" name="Rounded Rectangle 4"/>
            <p:cNvSpPr/>
            <p:nvPr/>
          </p:nvSpPr>
          <p:spPr>
            <a:xfrm>
              <a:off x="4223" y="600"/>
              <a:ext cx="10507153" cy="133004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txBox="1"/>
            <p:nvPr/>
          </p:nvSpPr>
          <p:spPr>
            <a:xfrm>
              <a:off x="43179" y="39556"/>
              <a:ext cx="10429241" cy="1252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3200" kern="1200" dirty="0"/>
                <a:t>National Coordinating Mechanism - Role</a:t>
              </a:r>
            </a:p>
          </p:txBody>
        </p:sp>
      </p:grpSp>
    </p:spTree>
    <p:extLst>
      <p:ext uri="{BB962C8B-B14F-4D97-AF65-F5344CB8AC3E}">
        <p14:creationId xmlns:p14="http://schemas.microsoft.com/office/powerpoint/2010/main" xmlns="" val="1651242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7" name="Content Placeholder 6"/>
          <p:cNvGraphicFramePr>
            <a:graphicFrameLocks noGrp="1"/>
          </p:cNvGraphicFramePr>
          <p:nvPr>
            <p:ph idx="1"/>
            <p:extLst>
              <p:ext uri="{D42A27DB-BD31-4B8C-83A1-F6EECF244321}">
                <p14:modId xmlns:p14="http://schemas.microsoft.com/office/powerpoint/2010/main" xmlns="" val="331952156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p:cNvGrpSpPr/>
          <p:nvPr/>
        </p:nvGrpSpPr>
        <p:grpSpPr>
          <a:xfrm>
            <a:off x="846647" y="365125"/>
            <a:ext cx="10507153" cy="1330047"/>
            <a:chOff x="4223" y="600"/>
            <a:chExt cx="10507153" cy="1330047"/>
          </a:xfrm>
        </p:grpSpPr>
        <p:sp>
          <p:nvSpPr>
            <p:cNvPr id="5" name="Rounded Rectangle 4"/>
            <p:cNvSpPr/>
            <p:nvPr/>
          </p:nvSpPr>
          <p:spPr>
            <a:xfrm>
              <a:off x="4223" y="600"/>
              <a:ext cx="10507153" cy="133004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ounded Rectangle 4"/>
            <p:cNvSpPr txBox="1"/>
            <p:nvPr/>
          </p:nvSpPr>
          <p:spPr>
            <a:xfrm>
              <a:off x="43179" y="39556"/>
              <a:ext cx="10429241" cy="125213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13360" tIns="213360" rIns="213360" bIns="213360" numCol="1" spcCol="1270" anchor="ctr" anchorCtr="0">
              <a:noAutofit/>
            </a:bodyPr>
            <a:lstStyle/>
            <a:p>
              <a:pPr marL="0" lvl="0" indent="0" algn="ctr" defTabSz="2489200">
                <a:lnSpc>
                  <a:spcPct val="90000"/>
                </a:lnSpc>
                <a:spcBef>
                  <a:spcPct val="0"/>
                </a:spcBef>
                <a:spcAft>
                  <a:spcPct val="35000"/>
                </a:spcAft>
                <a:buNone/>
              </a:pPr>
              <a:r>
                <a:rPr lang="en-US" sz="3200" kern="1200" dirty="0"/>
                <a:t>National Coordinating Mechanism – Key Functions</a:t>
              </a:r>
            </a:p>
          </p:txBody>
        </p:sp>
      </p:grpSp>
    </p:spTree>
    <p:extLst>
      <p:ext uri="{BB962C8B-B14F-4D97-AF65-F5344CB8AC3E}">
        <p14:creationId xmlns:p14="http://schemas.microsoft.com/office/powerpoint/2010/main" xmlns="" val="3985727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b="1" u="sng" dirty="0">
                <a:solidFill>
                  <a:srgbClr val="FF0000"/>
                </a:solidFill>
              </a:rPr>
              <a:t>Monitor</a:t>
            </a:r>
            <a:r>
              <a:rPr lang="en-US" dirty="0"/>
              <a:t>, on an ongoing basis, the impact of SALW on State and human security, as well as impact on economic and social wellbeing;</a:t>
            </a:r>
          </a:p>
          <a:p>
            <a:r>
              <a:rPr lang="en-US" dirty="0"/>
              <a:t>Assessments – evidence based which uses investigative and social science research methods;</a:t>
            </a:r>
          </a:p>
          <a:p>
            <a:r>
              <a:rPr lang="en-US" dirty="0"/>
              <a:t>Assessments include:</a:t>
            </a:r>
          </a:p>
          <a:p>
            <a:pPr lvl="1"/>
            <a:r>
              <a:rPr lang="en-US" dirty="0"/>
              <a:t>State holdings: </a:t>
            </a:r>
          </a:p>
          <a:p>
            <a:pPr lvl="2"/>
            <a:r>
              <a:rPr lang="en-US" dirty="0"/>
              <a:t>PSSM;</a:t>
            </a:r>
          </a:p>
          <a:p>
            <a:pPr lvl="2"/>
            <a:r>
              <a:rPr lang="en-US" dirty="0"/>
              <a:t>Extent of theft and losses of SALW form state holdings;</a:t>
            </a:r>
          </a:p>
          <a:p>
            <a:pPr lvl="1"/>
            <a:r>
              <a:rPr lang="en-US" dirty="0"/>
              <a:t>Civilian holdings:</a:t>
            </a:r>
          </a:p>
          <a:p>
            <a:pPr lvl="2"/>
            <a:r>
              <a:rPr lang="en-US" dirty="0"/>
              <a:t>Number of licensed SALW ( Disaggregated by sex);</a:t>
            </a:r>
          </a:p>
          <a:p>
            <a:pPr lvl="2"/>
            <a:r>
              <a:rPr lang="en-US" dirty="0"/>
              <a:t>Estimate of illegal SALW (Disaggregated by sex)</a:t>
            </a:r>
          </a:p>
        </p:txBody>
      </p:sp>
      <p:grpSp>
        <p:nvGrpSpPr>
          <p:cNvPr id="8" name="Group 7"/>
          <p:cNvGrpSpPr/>
          <p:nvPr/>
        </p:nvGrpSpPr>
        <p:grpSpPr>
          <a:xfrm>
            <a:off x="9762428" y="153093"/>
            <a:ext cx="2314723" cy="2314476"/>
            <a:chOff x="7792291" y="0"/>
            <a:chExt cx="2314723" cy="2314476"/>
          </a:xfrm>
        </p:grpSpPr>
        <p:sp>
          <p:nvSpPr>
            <p:cNvPr id="9" name="Oval 8"/>
            <p:cNvSpPr/>
            <p:nvPr/>
          </p:nvSpPr>
          <p:spPr>
            <a:xfrm>
              <a:off x="7792291" y="0"/>
              <a:ext cx="2314723" cy="2314476"/>
            </a:xfrm>
            <a:prstGeom prst="ellipse">
              <a:avLst/>
            </a:prstGeom>
            <a:solidFill>
              <a:srgbClr val="FF0000">
                <a:alpha val="90000"/>
              </a:srgbClr>
            </a:solidFill>
            <a:ln>
              <a:solidFill>
                <a:srgbClr val="FF000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0" name="Oval 4"/>
            <p:cNvSpPr txBox="1"/>
            <p:nvPr/>
          </p:nvSpPr>
          <p:spPr>
            <a:xfrm>
              <a:off x="8123196" y="330701"/>
              <a:ext cx="1652912" cy="1653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High Priority</a:t>
              </a:r>
            </a:p>
            <a:p>
              <a:pPr marL="0" lvl="0" indent="0" algn="ctr" defTabSz="1555750">
                <a:lnSpc>
                  <a:spcPct val="90000"/>
                </a:lnSpc>
                <a:spcBef>
                  <a:spcPct val="0"/>
                </a:spcBef>
                <a:spcAft>
                  <a:spcPct val="35000"/>
                </a:spcAft>
                <a:buNone/>
              </a:pPr>
              <a:r>
                <a:rPr lang="en-US" sz="3500" dirty="0">
                  <a:solidFill>
                    <a:schemeClr val="bg1"/>
                  </a:solidFill>
                </a:rPr>
                <a:t>1</a:t>
              </a:r>
              <a:endParaRPr lang="en-US" sz="3500" kern="1200" dirty="0">
                <a:solidFill>
                  <a:schemeClr val="bg1"/>
                </a:solidFill>
              </a:endParaRPr>
            </a:p>
          </p:txBody>
        </p:sp>
      </p:grpSp>
    </p:spTree>
    <p:extLst>
      <p:ext uri="{BB962C8B-B14F-4D97-AF65-F5344CB8AC3E}">
        <p14:creationId xmlns:p14="http://schemas.microsoft.com/office/powerpoint/2010/main" xmlns="" val="40166699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3794"/>
            <a:ext cx="7934739" cy="5693169"/>
          </a:xfrm>
        </p:spPr>
        <p:txBody>
          <a:bodyPr/>
          <a:lstStyle/>
          <a:p>
            <a:r>
              <a:rPr lang="en-US" dirty="0"/>
              <a:t>Assessments further include:</a:t>
            </a:r>
          </a:p>
          <a:p>
            <a:pPr lvl="1"/>
            <a:r>
              <a:rPr lang="en-US" dirty="0"/>
              <a:t>Criminal and violent use of SALW: </a:t>
            </a:r>
          </a:p>
          <a:p>
            <a:pPr lvl="2"/>
            <a:r>
              <a:rPr lang="en-US" dirty="0"/>
              <a:t>Homicide ( gender disaggregated data on offenders and victims);</a:t>
            </a:r>
          </a:p>
          <a:p>
            <a:pPr lvl="2"/>
            <a:r>
              <a:rPr lang="en-US" dirty="0"/>
              <a:t>Suicide ( Disaggregated by sex); and </a:t>
            </a:r>
          </a:p>
          <a:p>
            <a:pPr lvl="2"/>
            <a:r>
              <a:rPr lang="en-US" dirty="0"/>
              <a:t>Sexual, gender-based, and intimate partner/family related violence (gender disaggregated data on offenders and victims).</a:t>
            </a:r>
          </a:p>
          <a:p>
            <a:pPr lvl="1"/>
            <a:r>
              <a:rPr lang="en-US" dirty="0"/>
              <a:t>Gender and age and dynamics of small arms misuse:</a:t>
            </a:r>
          </a:p>
          <a:p>
            <a:pPr lvl="2"/>
            <a:r>
              <a:rPr lang="en-US" dirty="0"/>
              <a:t>Number of licensed SALW ( Disaggregated by sex);</a:t>
            </a:r>
          </a:p>
          <a:p>
            <a:pPr lvl="2"/>
            <a:r>
              <a:rPr lang="en-US" dirty="0"/>
              <a:t>Estimate of illegal SALW (Disaggregated by sex)</a:t>
            </a:r>
          </a:p>
          <a:p>
            <a:pPr lvl="1"/>
            <a:r>
              <a:rPr lang="en-US" dirty="0"/>
              <a:t>Illegal trade in SALW, including</a:t>
            </a:r>
          </a:p>
          <a:p>
            <a:pPr lvl="2"/>
            <a:r>
              <a:rPr lang="en-US" dirty="0"/>
              <a:t>Drivers of illicit demand;</a:t>
            </a:r>
          </a:p>
          <a:p>
            <a:pPr lvl="2"/>
            <a:r>
              <a:rPr lang="en-US" dirty="0"/>
              <a:t>Supply mechanisms;</a:t>
            </a:r>
          </a:p>
          <a:p>
            <a:pPr lvl="2"/>
            <a:r>
              <a:rPr lang="en-US" dirty="0"/>
              <a:t>Trafficking routes</a:t>
            </a:r>
          </a:p>
        </p:txBody>
      </p:sp>
      <p:grpSp>
        <p:nvGrpSpPr>
          <p:cNvPr id="8" name="Group 7"/>
          <p:cNvGrpSpPr/>
          <p:nvPr/>
        </p:nvGrpSpPr>
        <p:grpSpPr>
          <a:xfrm>
            <a:off x="9762428" y="153093"/>
            <a:ext cx="2314723" cy="2314476"/>
            <a:chOff x="7792291" y="0"/>
            <a:chExt cx="2314723" cy="2314476"/>
          </a:xfrm>
        </p:grpSpPr>
        <p:sp>
          <p:nvSpPr>
            <p:cNvPr id="9" name="Oval 8"/>
            <p:cNvSpPr/>
            <p:nvPr/>
          </p:nvSpPr>
          <p:spPr>
            <a:xfrm>
              <a:off x="7792291" y="0"/>
              <a:ext cx="2314723" cy="2314476"/>
            </a:xfrm>
            <a:prstGeom prst="ellipse">
              <a:avLst/>
            </a:prstGeom>
            <a:solidFill>
              <a:srgbClr val="FF0000">
                <a:alpha val="90000"/>
              </a:srgbClr>
            </a:solidFill>
            <a:ln>
              <a:solidFill>
                <a:srgbClr val="FF000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10" name="Oval 4"/>
            <p:cNvSpPr txBox="1"/>
            <p:nvPr/>
          </p:nvSpPr>
          <p:spPr>
            <a:xfrm>
              <a:off x="8123196" y="330701"/>
              <a:ext cx="1652912" cy="1653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4450" tIns="44450" rIns="44450" bIns="44450" numCol="1" spcCol="1270" anchor="ctr" anchorCtr="0">
              <a:noAutofit/>
            </a:bodyPr>
            <a:lstStyle/>
            <a:p>
              <a:pPr marL="0" lvl="0" indent="0" algn="ctr" defTabSz="1555750">
                <a:lnSpc>
                  <a:spcPct val="90000"/>
                </a:lnSpc>
                <a:spcBef>
                  <a:spcPct val="0"/>
                </a:spcBef>
                <a:spcAft>
                  <a:spcPct val="35000"/>
                </a:spcAft>
                <a:buNone/>
              </a:pPr>
              <a:r>
                <a:rPr lang="en-US" sz="3500" kern="1200" dirty="0">
                  <a:solidFill>
                    <a:schemeClr val="bg1"/>
                  </a:solidFill>
                </a:rPr>
                <a:t>High Priority</a:t>
              </a:r>
            </a:p>
            <a:p>
              <a:pPr marL="0" lvl="0" indent="0" algn="ctr" defTabSz="1555750">
                <a:lnSpc>
                  <a:spcPct val="90000"/>
                </a:lnSpc>
                <a:spcBef>
                  <a:spcPct val="0"/>
                </a:spcBef>
                <a:spcAft>
                  <a:spcPct val="35000"/>
                </a:spcAft>
                <a:buNone/>
              </a:pPr>
              <a:r>
                <a:rPr lang="en-US" sz="3500" dirty="0">
                  <a:solidFill>
                    <a:schemeClr val="bg1"/>
                  </a:solidFill>
                </a:rPr>
                <a:t>2</a:t>
              </a:r>
              <a:endParaRPr lang="en-US" sz="3500" kern="1200" dirty="0">
                <a:solidFill>
                  <a:schemeClr val="bg1"/>
                </a:solidFill>
              </a:endParaRPr>
            </a:p>
          </p:txBody>
        </p:sp>
      </p:grpSp>
    </p:spTree>
    <p:extLst>
      <p:ext uri="{BB962C8B-B14F-4D97-AF65-F5344CB8AC3E}">
        <p14:creationId xmlns:p14="http://schemas.microsoft.com/office/powerpoint/2010/main" xmlns="" val="3791382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TotalTime>
  <Words>1283</Words>
  <Application>Microsoft Office PowerPoint</Application>
  <PresentationFormat>Custom</PresentationFormat>
  <Paragraphs>145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SALW Strategy and Action plan</vt:lpstr>
      <vt:lpstr>Slide 2</vt:lpstr>
      <vt:lpstr>Development of ISACS</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New Template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SALW Strategy and Action plan</dc:title>
  <dc:creator>Alain Lapon</dc:creator>
  <cp:lastModifiedBy>konf</cp:lastModifiedBy>
  <cp:revision>23</cp:revision>
  <dcterms:created xsi:type="dcterms:W3CDTF">2016-11-24T06:28:20Z</dcterms:created>
  <dcterms:modified xsi:type="dcterms:W3CDTF">2016-12-05T09:32:36Z</dcterms:modified>
</cp:coreProperties>
</file>