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6" r:id="rId7"/>
    <p:sldId id="267" r:id="rId8"/>
    <p:sldId id="268" r:id="rId9"/>
    <p:sldId id="269" r:id="rId10"/>
    <p:sldId id="264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2A8F6-0624-43A2-A2B7-7D4BC0DAB135}" type="datetimeFigureOut">
              <a:rPr lang="en-GB" smtClean="0"/>
              <a:pPr/>
              <a:t>05/12/2016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6EBA86-4EDD-416A-9F8C-55EA64857D6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0729"/>
            <a:ext cx="7772400" cy="1728191"/>
          </a:xfrm>
        </p:spPr>
        <p:txBody>
          <a:bodyPr/>
          <a:lstStyle/>
          <a:p>
            <a:r>
              <a:rPr lang="en-GB" dirty="0" smtClean="0"/>
              <a:t>SALW Control and the Sustainable Development Goals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2852936"/>
            <a:ext cx="6768752" cy="2785864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 smtClean="0"/>
              <a:t>Owen Greene</a:t>
            </a:r>
          </a:p>
          <a:p>
            <a:r>
              <a:rPr lang="en-GB" sz="3000" dirty="0" smtClean="0"/>
              <a:t>University of Bradford, UK</a:t>
            </a:r>
          </a:p>
          <a:p>
            <a:r>
              <a:rPr lang="en-GB" sz="3000" dirty="0" err="1" smtClean="0"/>
              <a:t>o.j.greene</a:t>
            </a:r>
            <a:r>
              <a:rPr lang="en-GB" sz="3000" dirty="0" smtClean="0"/>
              <a:t>@ bradford.ac.uk</a:t>
            </a:r>
          </a:p>
          <a:p>
            <a:r>
              <a:rPr lang="en-GB" dirty="0" smtClean="0"/>
              <a:t>6</a:t>
            </a:r>
            <a:r>
              <a:rPr lang="en-GB" baseline="30000" dirty="0" smtClean="0"/>
              <a:t>th</a:t>
            </a:r>
            <a:r>
              <a:rPr lang="en-GB" dirty="0" smtClean="0"/>
              <a:t> Regional Meeting </a:t>
            </a:r>
          </a:p>
          <a:p>
            <a:r>
              <a:rPr lang="en-GB" dirty="0" smtClean="0"/>
              <a:t>of SALW Commissions</a:t>
            </a:r>
          </a:p>
          <a:p>
            <a:r>
              <a:rPr lang="en-GB" dirty="0" err="1" smtClean="0"/>
              <a:t>Budva</a:t>
            </a:r>
            <a:r>
              <a:rPr lang="en-GB" dirty="0" smtClean="0"/>
              <a:t>, 5-6 December 2016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GB" dirty="0" smtClean="0"/>
              <a:t>Also for other SDG16 Indicators?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8229600" cy="5176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02280">
                <a:tc>
                  <a:txBody>
                    <a:bodyPr/>
                    <a:lstStyle/>
                    <a:p>
                      <a:r>
                        <a:rPr lang="en-GB" dirty="0" smtClean="0"/>
                        <a:t>SDG16</a:t>
                      </a:r>
                      <a:r>
                        <a:rPr lang="en-GB" baseline="0" dirty="0" smtClean="0"/>
                        <a:t> Target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IAEG-SDG Global Indicators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16.1: Significantly reduce all forms of violence and related death rates everywhere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16.1.1  Number of victims of intentional homicide per 100,000 population, by sex and age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16.1.2  Conflict-related deaths per 100,000 population, by sex, age and cause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16.1.3  Proportion of population subjected to physical, psychological or sexual violence in the previous 12 months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Calibri"/>
                          <a:ea typeface="Calibri"/>
                          <a:cs typeface="Times New Roman"/>
                        </a:rPr>
                        <a:t>16.1.4  Proportion of population that feel safe walking alone around the area they live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Opportunities for </a:t>
            </a:r>
            <a:br>
              <a:rPr lang="en-GB" dirty="0" smtClean="0"/>
            </a:br>
            <a:r>
              <a:rPr lang="en-GB" dirty="0" smtClean="0"/>
              <a:t>regional co-operation?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Expert consultations amongst SE European countries on SDG 16 indicators?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Regional co-ordination of international influence on SDG indicators (with EU?)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Informing national SALW strategies (especially on data collection …)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Support from SEESAC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Promoting SE Europe progress as model for others?</a:t>
            </a:r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SDG 16 Matters for SE Europe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GB" dirty="0" smtClean="0"/>
              <a:t>Important international commitments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Need to consider and influence selected SDG indicators (</a:t>
            </a:r>
            <a:r>
              <a:rPr lang="en-GB" dirty="0" err="1" smtClean="0"/>
              <a:t>e.g</a:t>
            </a:r>
            <a:r>
              <a:rPr lang="en-GB" dirty="0" smtClean="0"/>
              <a:t> 16.4.2 on illicit arms flows)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Link SDG 16 indicators with national SALW strategies and data collection systems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Sub-regional co-operation and SEESAC support</a:t>
            </a:r>
          </a:p>
          <a:p>
            <a:pPr>
              <a:buFont typeface="Wingdings" pitchFamily="2" charset="2"/>
              <a:buChar char="Ø"/>
            </a:pPr>
            <a:r>
              <a:rPr lang="en-GB" dirty="0" smtClean="0"/>
              <a:t>Co-ordination with EU on SDG implementation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dirty="0" smtClean="0"/>
              <a:t>UN Sustainable Development Goals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rmAutofit fontScale="92500" lnSpcReduction="10000"/>
          </a:bodyPr>
          <a:lstStyle/>
          <a:p>
            <a:r>
              <a:rPr lang="en-GB" sz="3600" dirty="0" smtClean="0"/>
              <a:t>Agreed 25 September 2015 (successor to </a:t>
            </a:r>
            <a:r>
              <a:rPr lang="en-GB" sz="3600" dirty="0" err="1" smtClean="0"/>
              <a:t>Millenium</a:t>
            </a:r>
            <a:r>
              <a:rPr lang="en-GB" sz="3600" dirty="0" smtClean="0"/>
              <a:t> Development Goals (MDGs))</a:t>
            </a:r>
          </a:p>
          <a:p>
            <a:r>
              <a:rPr lang="en-GB" sz="3600" dirty="0" smtClean="0"/>
              <a:t>17 SDGs (through to 2030)</a:t>
            </a:r>
          </a:p>
          <a:p>
            <a:r>
              <a:rPr lang="en-GB" sz="3600" b="1" dirty="0" smtClean="0"/>
              <a:t>Goal 16: </a:t>
            </a:r>
            <a:r>
              <a:rPr lang="en-GB" sz="3600" b="1" i="1" dirty="0" smtClean="0"/>
              <a:t>‘promote peaceful and inclusive societies for sustainable development, provide access to justice for all, and build effective, accountable and inclusive institutions at all levels’</a:t>
            </a:r>
          </a:p>
          <a:p>
            <a:pPr>
              <a:buFont typeface="Wingdings" pitchFamily="2" charset="2"/>
              <a:buChar char="Ø"/>
            </a:pPr>
            <a:r>
              <a:rPr lang="en-GB" sz="3600" u="sng" dirty="0" smtClean="0"/>
              <a:t>Recognition of links between development, violence reduction &amp; SALW control</a:t>
            </a:r>
          </a:p>
        </p:txBody>
      </p:sp>
    </p:spTree>
    <p:extLst>
      <p:ext uri="{BB962C8B-B14F-4D97-AF65-F5344CB8AC3E}">
        <p14:creationId xmlns="" xmlns:p14="http://schemas.microsoft.com/office/powerpoint/2010/main" val="4204738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SDG 16: 12 targets by 2030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r>
              <a:rPr lang="en-GB" sz="2800" b="1" i="1" dirty="0" smtClean="0"/>
              <a:t>16.1: Reduce violence and death rates</a:t>
            </a:r>
          </a:p>
          <a:p>
            <a:r>
              <a:rPr lang="en-GB" sz="2800" dirty="0" smtClean="0"/>
              <a:t>16.2: End abuse, trafficking and torture of children</a:t>
            </a:r>
          </a:p>
          <a:p>
            <a:r>
              <a:rPr lang="en-GB" sz="2800" dirty="0" smtClean="0"/>
              <a:t>16.3:Promote Rule of Law &amp; ensure access to justice</a:t>
            </a:r>
          </a:p>
          <a:p>
            <a:r>
              <a:rPr lang="en-GB" sz="2800" b="1" i="1" dirty="0" smtClean="0"/>
              <a:t>16.4 Significantly reduce illicit financial and arms flows</a:t>
            </a:r>
            <a:r>
              <a:rPr lang="en-GB" sz="2800" i="1" dirty="0" smtClean="0"/>
              <a:t>, strengthen the recovery and return of stolen assets and combat all forms of organised crime</a:t>
            </a:r>
          </a:p>
          <a:p>
            <a:pPr>
              <a:buFont typeface="Wingdings" pitchFamily="2" charset="2"/>
              <a:buChar char="Ø"/>
            </a:pPr>
            <a:endParaRPr lang="en-GB" sz="2400" dirty="0" smtClean="0"/>
          </a:p>
          <a:p>
            <a:pPr>
              <a:buFont typeface="Wingdings" pitchFamily="2" charset="2"/>
              <a:buChar char="Ø"/>
            </a:pPr>
            <a:r>
              <a:rPr lang="en-GB" sz="2400" dirty="0" smtClean="0"/>
              <a:t>Plus 8 other SDG 16 targets to: </a:t>
            </a:r>
            <a:r>
              <a:rPr lang="en-GB" sz="2400" dirty="0" smtClean="0"/>
              <a:t>Reduce corruption and bribery; </a:t>
            </a:r>
            <a:r>
              <a:rPr lang="en-GB" sz="2400" dirty="0" smtClean="0"/>
              <a:t>effective</a:t>
            </a:r>
            <a:r>
              <a:rPr lang="en-GB" sz="2400" dirty="0" smtClean="0"/>
              <a:t>, accountable and transparent </a:t>
            </a:r>
            <a:r>
              <a:rPr lang="en-GB" sz="2400" dirty="0" smtClean="0"/>
              <a:t>institutions; </a:t>
            </a:r>
            <a:r>
              <a:rPr lang="en-GB" sz="2400" dirty="0" smtClean="0"/>
              <a:t>Ensure responsive, inclusive, participatory and representative </a:t>
            </a:r>
            <a:r>
              <a:rPr lang="en-GB" sz="2400" dirty="0" smtClean="0"/>
              <a:t>decision-making; national </a:t>
            </a:r>
            <a:r>
              <a:rPr lang="en-GB" sz="2400" dirty="0" smtClean="0"/>
              <a:t>institutions to prevent and combat violence and </a:t>
            </a:r>
            <a:r>
              <a:rPr lang="en-GB" sz="2400" dirty="0" smtClean="0"/>
              <a:t>terrorism; ……..</a:t>
            </a:r>
            <a:endParaRPr lang="en-GB" sz="2400" dirty="0"/>
          </a:p>
        </p:txBody>
      </p:sp>
    </p:spTree>
    <p:extLst>
      <p:ext uri="{BB962C8B-B14F-4D97-AF65-F5344CB8AC3E}">
        <p14:creationId xmlns="" xmlns:p14="http://schemas.microsoft.com/office/powerpoint/2010/main" val="1583434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Significance of SDG 16 </a:t>
            </a:r>
            <a:br>
              <a:rPr lang="en-GB" b="1" dirty="0" smtClean="0"/>
            </a:br>
            <a:r>
              <a:rPr lang="en-GB" b="1" dirty="0" smtClean="0"/>
              <a:t>for South East European countries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363272" cy="4824536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Important international SDG commitments</a:t>
            </a:r>
          </a:p>
          <a:p>
            <a:r>
              <a:rPr lang="en-GB" dirty="0" smtClean="0"/>
              <a:t>Implementation is a high priority for EU, </a:t>
            </a:r>
            <a:r>
              <a:rPr lang="en-GB" dirty="0" smtClean="0"/>
              <a:t>and </a:t>
            </a:r>
            <a:r>
              <a:rPr lang="en-GB" dirty="0" smtClean="0"/>
              <a:t>for EU Associate and Accession states</a:t>
            </a:r>
          </a:p>
          <a:p>
            <a:r>
              <a:rPr lang="en-GB" dirty="0" smtClean="0"/>
              <a:t>Development  aid resources </a:t>
            </a:r>
            <a:r>
              <a:rPr lang="en-GB" dirty="0" smtClean="0"/>
              <a:t>and concerns can be mobilised to help SALW control measures</a:t>
            </a:r>
          </a:p>
          <a:p>
            <a:r>
              <a:rPr lang="en-GB" dirty="0" smtClean="0"/>
              <a:t>Global indicators of progress towards each SDG target will be used to monitor and review each country’s national implementation</a:t>
            </a:r>
          </a:p>
          <a:p>
            <a:r>
              <a:rPr lang="en-GB" dirty="0" smtClean="0"/>
              <a:t>SE European countries to engage, to </a:t>
            </a:r>
            <a:r>
              <a:rPr lang="en-GB" dirty="0" smtClean="0"/>
              <a:t>influence SDG indicators </a:t>
            </a:r>
            <a:r>
              <a:rPr lang="en-GB" dirty="0" err="1" smtClean="0"/>
              <a:t>wrt</a:t>
            </a:r>
            <a:r>
              <a:rPr lang="en-GB" dirty="0" smtClean="0"/>
              <a:t> National SALW strategies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Global SDG </a:t>
            </a:r>
            <a:r>
              <a:rPr lang="en-GB" sz="3600" b="1" dirty="0" smtClean="0"/>
              <a:t>Indicators on Progress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Now: Developing global SDG indicators of progress (230 indicators for 163 SDG targets) </a:t>
            </a:r>
          </a:p>
          <a:p>
            <a:r>
              <a:rPr lang="en-GB" dirty="0" smtClean="0"/>
              <a:t>Powerful mechanism (</a:t>
            </a:r>
            <a:r>
              <a:rPr lang="en-GB" dirty="0" err="1" smtClean="0"/>
              <a:t>eg</a:t>
            </a:r>
            <a:r>
              <a:rPr lang="en-GB" dirty="0" smtClean="0"/>
              <a:t> for MDGs): Enables </a:t>
            </a:r>
            <a:r>
              <a:rPr lang="en-GB" dirty="0" smtClean="0"/>
              <a:t>consistent focus and </a:t>
            </a:r>
            <a:r>
              <a:rPr lang="en-GB" dirty="0" smtClean="0"/>
              <a:t>comparison </a:t>
            </a:r>
            <a:r>
              <a:rPr lang="en-GB" dirty="0" smtClean="0"/>
              <a:t>nationally, regionally and </a:t>
            </a:r>
            <a:r>
              <a:rPr lang="en-GB" dirty="0" smtClean="0"/>
              <a:t>globally </a:t>
            </a:r>
            <a:r>
              <a:rPr lang="en-GB" dirty="0" smtClean="0">
                <a:sym typeface="Wingdings" pitchFamily="2" charset="2"/>
              </a:rPr>
              <a:t> political pressure</a:t>
            </a:r>
            <a:endParaRPr lang="en-GB" dirty="0" smtClean="0"/>
          </a:p>
          <a:p>
            <a:r>
              <a:rPr lang="en-GB" dirty="0" smtClean="0"/>
              <a:t>Uses specific statistical data which is widely collected, &amp; internationally supported </a:t>
            </a:r>
            <a:endParaRPr lang="en-GB" dirty="0" smtClean="0"/>
          </a:p>
          <a:p>
            <a:r>
              <a:rPr lang="en-GB" dirty="0" smtClean="0"/>
              <a:t>Focus on few selected ‘measurable’ quantitative indicators</a:t>
            </a:r>
            <a:endParaRPr lang="en-GB" dirty="0" smtClean="0"/>
          </a:p>
          <a:p>
            <a:pPr>
              <a:buFont typeface="Wingdings" pitchFamily="2" charset="2"/>
              <a:buChar char="Ø"/>
            </a:pPr>
            <a:r>
              <a:rPr lang="en-GB" i="1" dirty="0" smtClean="0"/>
              <a:t>‘One size fits all’? </a:t>
            </a:r>
            <a:endParaRPr lang="en-GB" i="1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5888535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SDG Indicator on </a:t>
            </a:r>
            <a:br>
              <a:rPr lang="en-GB" dirty="0" smtClean="0"/>
            </a:br>
            <a:r>
              <a:rPr lang="en-GB" dirty="0" smtClean="0"/>
              <a:t>reducing illicit arms flows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52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SDG</a:t>
                      </a:r>
                      <a:r>
                        <a:rPr lang="en-GB" baseline="0" dirty="0" smtClean="0"/>
                        <a:t> 16 Target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16.4 By 2030, significantly reduce illicit financial </a:t>
                      </a:r>
                      <a:r>
                        <a:rPr lang="en-GB" sz="2400" dirty="0" smtClean="0">
                          <a:latin typeface="Calibri"/>
                          <a:ea typeface="Calibri"/>
                          <a:cs typeface="Times New Roman"/>
                        </a:rPr>
                        <a:t>[flows] and……..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latin typeface="Calibri"/>
                          <a:ea typeface="Calibri"/>
                          <a:cs typeface="Times New Roman"/>
                        </a:rPr>
                        <a:t>16.4.1 Total value of inward and outward illicit financial flows (in current United States dollars)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="1" u="sng" dirty="0" smtClean="0">
                          <a:latin typeface="+mn-lt"/>
                          <a:ea typeface="Calibri"/>
                          <a:cs typeface="Times New Roman"/>
                        </a:rPr>
                        <a:t>arms flows</a:t>
                      </a:r>
                      <a:r>
                        <a:rPr lang="en-GB" sz="2400" dirty="0" smtClean="0">
                          <a:latin typeface="+mn-lt"/>
                          <a:ea typeface="Calibri"/>
                          <a:cs typeface="Times New Roman"/>
                        </a:rPr>
                        <a:t>, strengthen the recovery and return of stolen assets and combat all forms of organized crime</a:t>
                      </a: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i="1" u="none" dirty="0" smtClean="0">
                          <a:latin typeface="+mn-lt"/>
                          <a:ea typeface="Calibri"/>
                          <a:cs typeface="Times New Roman"/>
                        </a:rPr>
                        <a:t>16.4.2 Proportion of seized small arms and light weapons that are recorded and traced, in accordance with international standards and legal instruments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rmAutofit fontScale="90000"/>
          </a:bodyPr>
          <a:lstStyle/>
          <a:p>
            <a:r>
              <a:rPr lang="en-GB" sz="3600" b="1" u="sng" dirty="0" smtClean="0">
                <a:ea typeface="Calibri"/>
                <a:cs typeface="Times New Roman"/>
              </a:rPr>
              <a:t>16.4.2 ‘Proportion of seized SALW that are recorded and traced, in accordance with international standards and legal instruments’</a:t>
            </a:r>
            <a:endParaRPr lang="en-GB" sz="3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>
                <a:ea typeface="Calibri"/>
                <a:cs typeface="Times New Roman"/>
              </a:rPr>
              <a:t>Selected because marking, recording and tracing of seized SALW are important commitments for UN Firearms Protocol, </a:t>
            </a:r>
            <a:r>
              <a:rPr lang="en-GB" dirty="0" err="1" smtClean="0">
                <a:ea typeface="Calibri"/>
                <a:cs typeface="Times New Roman"/>
              </a:rPr>
              <a:t>UNPoA</a:t>
            </a:r>
            <a:r>
              <a:rPr lang="en-GB" dirty="0" smtClean="0">
                <a:ea typeface="Calibri"/>
                <a:cs typeface="Times New Roman"/>
              </a:rPr>
              <a:t>; ITI;</a:t>
            </a:r>
          </a:p>
          <a:p>
            <a:pPr>
              <a:buNone/>
            </a:pPr>
            <a:r>
              <a:rPr lang="en-GB" dirty="0" smtClean="0">
                <a:ea typeface="Calibri"/>
                <a:cs typeface="Times New Roman"/>
              </a:rPr>
              <a:t> and national reports on this already required.</a:t>
            </a:r>
            <a:endParaRPr lang="en-GB" dirty="0" smtClean="0">
              <a:ea typeface="Calibri"/>
              <a:cs typeface="Times New Roman"/>
            </a:endParaRPr>
          </a:p>
          <a:p>
            <a:pPr>
              <a:buFont typeface="Wingdings" pitchFamily="2" charset="2"/>
              <a:buChar char="Ø"/>
            </a:pPr>
            <a:r>
              <a:rPr lang="en-GB" sz="3600" b="1" i="1" dirty="0" smtClean="0">
                <a:ea typeface="Calibri"/>
                <a:cs typeface="Times New Roman"/>
              </a:rPr>
              <a:t>But is this a useful measure </a:t>
            </a:r>
            <a:r>
              <a:rPr lang="en-GB" sz="3600" b="1" i="1" dirty="0" smtClean="0">
                <a:ea typeface="Calibri"/>
                <a:cs typeface="Times New Roman"/>
              </a:rPr>
              <a:t>of progress on reducing illicit </a:t>
            </a:r>
            <a:r>
              <a:rPr lang="en-GB" sz="3600" b="1" i="1" dirty="0" smtClean="0">
                <a:ea typeface="Calibri"/>
                <a:cs typeface="Times New Roman"/>
              </a:rPr>
              <a:t>arms flows</a:t>
            </a:r>
            <a:r>
              <a:rPr lang="en-GB" sz="3600" b="1" i="1" dirty="0" smtClean="0">
                <a:ea typeface="Calibri"/>
                <a:cs typeface="Times New Roman"/>
              </a:rPr>
              <a:t>?</a:t>
            </a:r>
            <a:endParaRPr lang="en-GB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en-GB" sz="3200" b="1" i="1" dirty="0" smtClean="0">
                <a:ea typeface="Calibri"/>
                <a:cs typeface="Times New Roman"/>
              </a:rPr>
              <a:t>16.4.2 ‘Proportion of seized SALW that are recorded and traced, in accordance with international standards and legal instruments’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536504"/>
          </a:xfrm>
        </p:spPr>
        <p:txBody>
          <a:bodyPr/>
          <a:lstStyle/>
          <a:p>
            <a:r>
              <a:rPr lang="en-GB" dirty="0" err="1" smtClean="0"/>
              <a:t>Oversimplistic</a:t>
            </a:r>
            <a:r>
              <a:rPr lang="en-GB" dirty="0" smtClean="0"/>
              <a:t>?</a:t>
            </a:r>
          </a:p>
          <a:p>
            <a:r>
              <a:rPr lang="en-GB" dirty="0" smtClean="0"/>
              <a:t>Potentially misleading? </a:t>
            </a:r>
          </a:p>
          <a:p>
            <a:r>
              <a:rPr lang="en-GB" dirty="0" smtClean="0"/>
              <a:t>Risk of ‘working to target’ distorts actions?</a:t>
            </a:r>
          </a:p>
          <a:p>
            <a:r>
              <a:rPr lang="en-GB" dirty="0" smtClean="0"/>
              <a:t>Data available?</a:t>
            </a:r>
          </a:p>
          <a:p>
            <a:r>
              <a:rPr lang="en-GB" dirty="0" smtClean="0"/>
              <a:t>How to link with M&amp;E data for national SALW strategies and sub-regional co-operation? </a:t>
            </a:r>
          </a:p>
          <a:p>
            <a:pPr>
              <a:buFont typeface="Wingdings" pitchFamily="2" charset="2"/>
              <a:buChar char="Ø"/>
            </a:pPr>
            <a:r>
              <a:rPr lang="en-GB" b="1" i="1" dirty="0" smtClean="0"/>
              <a:t>SE Europe (in partnership with EU) aim to revise SDG 16.4.2 indicators?  - still possible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Relevance for National SALW Strategies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Importance of systematic data collection for M&amp;E for all aspects of national SALW strategies on illicit arms flows.</a:t>
            </a:r>
          </a:p>
          <a:p>
            <a:r>
              <a:rPr lang="en-GB" dirty="0" smtClean="0"/>
              <a:t>Need disaggregated data (arms types, flow types, contexts of seizure;… ) for all types of illicit flow (trafficking; insecure authorised holdings; diversion of legal transfers; ……)</a:t>
            </a:r>
          </a:p>
          <a:p>
            <a:r>
              <a:rPr lang="en-GB" dirty="0" smtClean="0"/>
              <a:t>Qualitative and quantitative information</a:t>
            </a:r>
          </a:p>
          <a:p>
            <a:r>
              <a:rPr lang="en-GB" dirty="0" smtClean="0"/>
              <a:t>Range of targets (to avoid distortion of effort)</a:t>
            </a:r>
          </a:p>
          <a:p>
            <a:pPr>
              <a:buFont typeface="Wingdings" pitchFamily="2" charset="2"/>
              <a:buChar char="Ø"/>
            </a:pPr>
            <a:r>
              <a:rPr lang="en-GB" i="1" dirty="0" smtClean="0"/>
              <a:t>Ensure compatibility with global SDG data reports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800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SALW Control and the Sustainable Development Goals</vt:lpstr>
      <vt:lpstr>UN Sustainable Development Goals</vt:lpstr>
      <vt:lpstr>SDG 16: 12 targets by 2030</vt:lpstr>
      <vt:lpstr>Significance of SDG 16  for South East European countries</vt:lpstr>
      <vt:lpstr>Global SDG Indicators on Progress</vt:lpstr>
      <vt:lpstr>SDG Indicator on  reducing illicit arms flows</vt:lpstr>
      <vt:lpstr>16.4.2 ‘Proportion of seized SALW that are recorded and traced, in accordance with international standards and legal instruments’</vt:lpstr>
      <vt:lpstr>16.4.2 ‘Proportion of seized SALW that are recorded and traced, in accordance with international standards and legal instruments’</vt:lpstr>
      <vt:lpstr>Relevance for National SALW Strategies</vt:lpstr>
      <vt:lpstr>Also for other SDG16 Indicators?</vt:lpstr>
      <vt:lpstr>Opportunities for  regional co-operation?</vt:lpstr>
      <vt:lpstr>SDG 16 Matters for SE Europe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SALW Control and the Sustainable Development Goals</dc:title>
  <dc:creator>ojgreene</dc:creator>
  <cp:lastModifiedBy>ojgreene</cp:lastModifiedBy>
  <cp:revision>7</cp:revision>
  <dcterms:created xsi:type="dcterms:W3CDTF">2016-12-04T21:08:44Z</dcterms:created>
  <dcterms:modified xsi:type="dcterms:W3CDTF">2016-12-05T14:34:02Z</dcterms:modified>
</cp:coreProperties>
</file>