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0" r:id="rId1"/>
  </p:sldMasterIdLst>
  <p:sldIdLst>
    <p:sldId id="256" r:id="rId2"/>
    <p:sldId id="270" r:id="rId3"/>
    <p:sldId id="279" r:id="rId4"/>
    <p:sldId id="297" r:id="rId5"/>
    <p:sldId id="298" r:id="rId6"/>
    <p:sldId id="280" r:id="rId7"/>
    <p:sldId id="305" r:id="rId8"/>
    <p:sldId id="304" r:id="rId9"/>
    <p:sldId id="296" r:id="rId10"/>
    <p:sldId id="299" r:id="rId11"/>
    <p:sldId id="300" r:id="rId12"/>
    <p:sldId id="290" r:id="rId13"/>
    <p:sldId id="301" r:id="rId14"/>
    <p:sldId id="291" r:id="rId15"/>
    <p:sldId id="292" r:id="rId16"/>
    <p:sldId id="276" r:id="rId17"/>
    <p:sldId id="30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75" autoAdjust="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6D7D843-D172-496D-A0C6-4713273AD478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  <p:sldLayoutId id="2147484262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ermin.pesto@msb.gov.b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59832" y="5373216"/>
            <a:ext cx="5637010" cy="882119"/>
          </a:xfrm>
        </p:spPr>
        <p:txBody>
          <a:bodyPr/>
          <a:lstStyle/>
          <a:p>
            <a:r>
              <a:rPr lang="bs-Latn-BA" dirty="0" smtClean="0"/>
              <a:t>Novembar 2016.godine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3888432"/>
          </a:xfr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bs-Latn-BA" dirty="0" smtClean="0">
                <a:solidFill>
                  <a:schemeClr val="tx1"/>
                </a:solidFill>
              </a:rPr>
              <a:t>STRATEGIJA ZA KONTROLU MALOG ORUŽJA I LAKOG NAORUŽANJA U BIH</a:t>
            </a:r>
            <a:br>
              <a:rPr lang="bs-Latn-BA" dirty="0" smtClean="0">
                <a:solidFill>
                  <a:schemeClr val="tx1"/>
                </a:solidFill>
              </a:rPr>
            </a:br>
            <a:r>
              <a:rPr lang="bs-Latn-BA" dirty="0" smtClean="0">
                <a:solidFill>
                  <a:schemeClr val="tx1"/>
                </a:solidFill>
              </a:rPr>
              <a:t>(2016-2020)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84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15616" y="980728"/>
            <a:ext cx="6400800" cy="536177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bs-Latn-BA" sz="1800" dirty="0" smtClean="0"/>
              <a:t>DRUGI STRATEŠKI CILJ UGLAVNOM OBUHVATA PITANJA SMANJENJA PRISUSTVA NELEGALNOG MALOG ORUŽJA I LAKOG NAORUŽANJA: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endParaRPr lang="bs-Latn-BA" sz="1800" dirty="0" smtClean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s-Latn-BA" sz="1600" dirty="0" smtClean="0"/>
              <a:t>PITANJA STATISTIČKIH PODATAKA;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bs-Latn-BA" sz="1600" dirty="0" smtClean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s-Latn-BA" sz="1600" dirty="0" smtClean="0"/>
              <a:t>IZRADA GODIŠNJIH IZVJEŠTAJA ZA MEĐ. ORGANIZACIJE;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bs-Latn-BA" sz="1600" dirty="0" smtClean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s-Latn-BA" sz="1600" dirty="0" smtClean="0"/>
              <a:t>PODIZANJE SVIJESTI O RIZICIMA;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bs-Latn-BA" sz="1600" dirty="0" smtClean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s-Latn-BA" sz="1600" dirty="0" smtClean="0"/>
              <a:t>PREDAJA I PRIKUPLJANJE ORUŽJA;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bs-Latn-BA" sz="1600" dirty="0" smtClean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s-Latn-BA" sz="1600" dirty="0" smtClean="0"/>
              <a:t>UNAPREĐENJE KAPACITETA ZA SKLADIŠTENJE </a:t>
            </a:r>
            <a:r>
              <a:rPr lang="bs-Latn-BA" sz="1600" dirty="0" smtClean="0"/>
              <a:t>ORUŽJA U </a:t>
            </a:r>
            <a:r>
              <a:rPr lang="bs-Latn-BA" sz="1600" dirty="0" smtClean="0"/>
              <a:t>POLICIJSKIM </a:t>
            </a:r>
            <a:br>
              <a:rPr lang="bs-Latn-BA" sz="1600" dirty="0" smtClean="0"/>
            </a:br>
            <a:r>
              <a:rPr lang="bs-Latn-BA" sz="1600" dirty="0" smtClean="0"/>
              <a:t> AGENCIJAMA;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187271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15616" y="980728"/>
            <a:ext cx="6400800" cy="521776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bs-Latn-BA" sz="1800" dirty="0" smtClean="0"/>
              <a:t>TREĆI STRATEŠKI CILJ USMJEREN NA PITANJA UPRAVLJANJA SALW U POSJEDU OS BIH;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endParaRPr lang="bs-Latn-BA" sz="1800" dirty="0" smtClean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s-Latn-BA" sz="1600" dirty="0" smtClean="0"/>
              <a:t>RJEŠAVANJE PITANJA VIŠKOVA ORUŽJA;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bs-Latn-BA" sz="1600" dirty="0" smtClean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s-Latn-BA" sz="1600" dirty="0" smtClean="0"/>
              <a:t>NADZORA NAD PROCESOM UNIŠTENJA;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bs-Latn-BA" sz="1600" dirty="0" smtClean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s-Latn-BA" sz="1600" dirty="0" smtClean="0"/>
              <a:t>UNAPREĐENJE KAPACITETA SKLADIŠTENJA KAO I INFORMACIONIH SISTEMA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bs-Latn-BA" sz="1600" dirty="0" smtClean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s-Latn-BA" sz="1600" dirty="0" smtClean="0"/>
              <a:t>ČETVRTI STRATEŠKI CILJ JE USMJEREN NA MEĐUANRODNU I REGIONALNU SARADNJU.</a:t>
            </a:r>
            <a:endParaRPr lang="bs-Latn-BA" sz="1600" dirty="0"/>
          </a:p>
        </p:txBody>
      </p:sp>
    </p:spTree>
    <p:extLst>
      <p:ext uri="{BB962C8B-B14F-4D97-AF65-F5344CB8AC3E}">
        <p14:creationId xmlns:p14="http://schemas.microsoft.com/office/powerpoint/2010/main" val="886361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15616" y="980728"/>
            <a:ext cx="6400800" cy="521776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bs-Latn-BA" sz="1800" dirty="0" smtClean="0"/>
              <a:t>OPĆI </a:t>
            </a:r>
            <a:r>
              <a:rPr lang="bs-Latn-BA" sz="1800" dirty="0"/>
              <a:t>DIO STRATEGIJE JE SKRAĆEN, NABROJANI SU DOSADAŠNJI REZULTATI</a:t>
            </a:r>
            <a:r>
              <a:rPr lang="bs-Latn-BA" sz="1800" dirty="0" smtClean="0"/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bs-Latn-BA" sz="1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bs-Latn-BA" sz="1800" dirty="0"/>
              <a:t>U IZRADI SU KORIŠTENI RELEVANTNI DOKUMENTI VEZANI ZA OVU OBLAST, DAT JE KRAĆI PREGLED PLANOVA ZA </a:t>
            </a:r>
            <a:r>
              <a:rPr lang="bs-Latn-BA" sz="1800" dirty="0" smtClean="0"/>
              <a:t>BUDUĆNOST;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bs-Latn-BA" sz="1800" dirty="0" smtClean="0"/>
              <a:t>ZADRŽANI SU STRATEŠKI CILJEVI;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bs-Latn-BA" sz="1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bs-Latn-BA" sz="1800" dirty="0" smtClean="0"/>
              <a:t>UBAČEN ATT;</a:t>
            </a:r>
          </a:p>
        </p:txBody>
      </p:sp>
    </p:spTree>
    <p:extLst>
      <p:ext uri="{BB962C8B-B14F-4D97-AF65-F5344CB8AC3E}">
        <p14:creationId xmlns:p14="http://schemas.microsoft.com/office/powerpoint/2010/main" val="2768628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15616" y="980728"/>
            <a:ext cx="6400800" cy="521776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bs-Latn-BA" sz="1800" dirty="0" smtClean="0"/>
              <a:t>TRETIRANO </a:t>
            </a:r>
            <a:r>
              <a:rPr lang="bs-Latn-BA" sz="1800" dirty="0"/>
              <a:t>PITANJE </a:t>
            </a:r>
            <a:r>
              <a:rPr lang="bs-Latn-BA" sz="1800" dirty="0" smtClean="0"/>
              <a:t>GENDERA;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bs-Latn-BA" sz="1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bs-Latn-BA" sz="1800" dirty="0" smtClean="0"/>
              <a:t>UKLJUČENI </a:t>
            </a:r>
            <a:r>
              <a:rPr lang="bs-Latn-BA" sz="1800" dirty="0"/>
              <a:t>SU INDIKATORI JER DO SADA NISU BILI NAVEDENI</a:t>
            </a:r>
            <a:r>
              <a:rPr lang="bs-Latn-BA" sz="1800" dirty="0" smtClean="0"/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bs-Latn-BA" sz="1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bs-Latn-BA" sz="1800" dirty="0" smtClean="0"/>
              <a:t>POSEBNI </a:t>
            </a:r>
            <a:r>
              <a:rPr lang="bs-Latn-BA" sz="1800" dirty="0"/>
              <a:t>DIO STRATEGIJE IZBAČEN KAO SUVIŠAN</a:t>
            </a:r>
            <a:r>
              <a:rPr lang="bs-Latn-BA" sz="1800" dirty="0" smtClean="0"/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bs-Latn-BA" sz="1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bs-Latn-BA" sz="1800" dirty="0" smtClean="0"/>
              <a:t>PROJEKTI </a:t>
            </a:r>
            <a:r>
              <a:rPr lang="bs-Latn-BA" sz="1800" dirty="0"/>
              <a:t>SE MOGU NASLANJATI NA STRATEGIJU I AKCIONI PLAN.</a:t>
            </a:r>
            <a:endParaRPr lang="bs-Latn-BA" sz="1800" dirty="0" smtClean="0"/>
          </a:p>
        </p:txBody>
      </p:sp>
    </p:spTree>
    <p:extLst>
      <p:ext uri="{BB962C8B-B14F-4D97-AF65-F5344CB8AC3E}">
        <p14:creationId xmlns:p14="http://schemas.microsoft.com/office/powerpoint/2010/main" val="3200521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87624" y="1340768"/>
            <a:ext cx="6400800" cy="347472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bs-Latn-BA" sz="1800" dirty="0" smtClean="0"/>
              <a:t>      NEDOSTACI</a:t>
            </a:r>
            <a:r>
              <a:rPr lang="bs-Latn-BA" sz="1800" dirty="0" smtClean="0"/>
              <a:t>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bs-Latn-BA" sz="1800" dirty="0" smtClean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s-Latn-BA" sz="1800" dirty="0" smtClean="0"/>
              <a:t>IMPLEMENTACIJA ZAVISI OD DONACIJA;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bs-Latn-BA" sz="1800" dirty="0" smtClean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s-Latn-BA" sz="1800" dirty="0" smtClean="0"/>
              <a:t>DECENTRALIZOVAN SISTEM.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bs-Latn-BA" sz="1800" dirty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s-Latn-BA" sz="1800" dirty="0" smtClean="0"/>
              <a:t>     IZAZOVI</a:t>
            </a:r>
            <a:r>
              <a:rPr lang="bs-Latn-BA" sz="1800" dirty="0" smtClean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bs-Latn-BA" sz="1800" dirty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s-Latn-BA" sz="1800" dirty="0" smtClean="0"/>
              <a:t>BORBA PROTIV ILEGALNE TRGOVINE ORUŽJEM, IZRADA METODOLOGIJE ZA ISTRAŽIVANJE KOLIČINA SALW-A, UNAPREĐIVANJE SKLADIŠTA ZA ČUVANJE SALW-A, RAZVIJANJE SPOSOBNOSTI </a:t>
            </a:r>
            <a:r>
              <a:rPr lang="bs-Latn-BA" sz="1800" dirty="0" smtClean="0"/>
              <a:t>U INSTITUCIJAMA </a:t>
            </a:r>
            <a:r>
              <a:rPr lang="bs-Latn-BA" sz="1800" dirty="0" smtClean="0"/>
              <a:t>U UPRAVLJANJU SALWOM;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bs-Latn-BA" sz="1800" dirty="0"/>
          </a:p>
        </p:txBody>
      </p:sp>
    </p:spTree>
    <p:extLst>
      <p:ext uri="{BB962C8B-B14F-4D97-AF65-F5344CB8AC3E}">
        <p14:creationId xmlns:p14="http://schemas.microsoft.com/office/powerpoint/2010/main" val="3473597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87624" y="1772816"/>
            <a:ext cx="6400800" cy="536177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bs-Latn-BA" sz="1800" dirty="0" smtClean="0"/>
              <a:t>VRLO DOBAR DOKUMENT;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endParaRPr lang="bs-Latn-BA" sz="1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bs-Latn-BA" sz="1800" dirty="0" smtClean="0"/>
              <a:t>OSNOV ZA SARADNJU SA MEĐUNARODNIM INSTITUCIJAMA;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endParaRPr lang="bs-Latn-BA" sz="1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bs-Latn-BA" sz="1800" dirty="0" smtClean="0"/>
              <a:t>SARADNJA U NEKOLIKO POLJA: ZAKONODAVSTVO, OBUKE, EDUKACIJA, OPREMANJE INSTITUCIJA, PROCJENA NELEGALNOG POSJEDA ORUŽJA, NASTAVAK KAMPANJA.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bs-Latn-BA" sz="1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bs-Latn-BA" sz="1800" dirty="0">
                <a:solidFill>
                  <a:schemeClr val="tx1"/>
                </a:solidFill>
              </a:rPr>
              <a:t>KONKRETNA SARADNJA: RAZVITI PROJEKAT U CILJU UTVRĐIVANJA PRIBLIŽNOG BROJA ORUŽJA U NELEGALNOM POSJEDU</a:t>
            </a:r>
            <a:r>
              <a:rPr lang="bs-Latn-BA" sz="1800" dirty="0" smtClean="0">
                <a:solidFill>
                  <a:schemeClr val="tx1"/>
                </a:solidFill>
              </a:rPr>
              <a:t>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endParaRPr lang="bs-Latn-BA" sz="18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bs-Latn-BA" sz="1800" dirty="0">
                <a:solidFill>
                  <a:schemeClr val="tx1"/>
                </a:solidFill>
              </a:rPr>
              <a:t>SPROVESTI BAR JEDNU KAMPANJU TOKOM IMPLEMENTACIJE STRATEGIJE</a:t>
            </a:r>
            <a:r>
              <a:rPr lang="bs-Latn-BA" sz="1800" dirty="0" smtClean="0">
                <a:solidFill>
                  <a:schemeClr val="tx1"/>
                </a:solidFill>
              </a:rPr>
              <a:t>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endParaRPr lang="bs-Latn-BA" sz="18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bs-Latn-BA" sz="1800" dirty="0">
                <a:solidFill>
                  <a:schemeClr val="tx1"/>
                </a:solidFill>
              </a:rPr>
              <a:t>DALJNJE POBOLJŠANJE INFRASTRUKTURE U SKLADIŠTIMA;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87624" y="908720"/>
            <a:ext cx="6400800" cy="45038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bs-Latn-BA" dirty="0" smtClean="0"/>
          </a:p>
          <a:p>
            <a:pPr marL="45720" indent="0">
              <a:buFont typeface="Georgia" pitchFamily="18" charset="0"/>
              <a:buNone/>
            </a:pPr>
            <a:r>
              <a:rPr lang="bs-Latn-BA" sz="8000" b="1" dirty="0" smtClean="0">
                <a:solidFill>
                  <a:schemeClr val="tx1"/>
                </a:solidFill>
              </a:rPr>
              <a:t>ZAKLJUČCI</a:t>
            </a:r>
          </a:p>
        </p:txBody>
      </p:sp>
    </p:spTree>
    <p:extLst>
      <p:ext uri="{BB962C8B-B14F-4D97-AF65-F5344CB8AC3E}">
        <p14:creationId xmlns:p14="http://schemas.microsoft.com/office/powerpoint/2010/main" val="4072113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957392" cy="543378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bs-Latn-BA" sz="3200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bs-Latn-BA" sz="32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bs-Latn-BA" sz="3200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bs-Latn-BA" sz="4400" dirty="0" smtClean="0">
                <a:solidFill>
                  <a:schemeClr val="tx1"/>
                </a:solidFill>
              </a:rPr>
              <a:t>PITANJA ???</a:t>
            </a:r>
          </a:p>
          <a:p>
            <a:pPr marL="45720" indent="0">
              <a:buNone/>
            </a:pPr>
            <a:r>
              <a:rPr lang="bs-Latn-BA" sz="2400" dirty="0" smtClean="0">
                <a:solidFill>
                  <a:schemeClr val="tx1"/>
                </a:solidFill>
              </a:rPr>
              <a:t>  </a:t>
            </a:r>
          </a:p>
          <a:p>
            <a:pPr marL="45720" indent="0">
              <a:buNone/>
            </a:pPr>
            <a:endParaRPr lang="bs-Latn-BA" sz="2400" dirty="0" smtClean="0"/>
          </a:p>
        </p:txBody>
      </p:sp>
    </p:spTree>
    <p:extLst>
      <p:ext uri="{BB962C8B-B14F-4D97-AF65-F5344CB8AC3E}">
        <p14:creationId xmlns:p14="http://schemas.microsoft.com/office/powerpoint/2010/main" val="314718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957392" cy="5433784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endParaRPr lang="bs-Latn-BA" sz="3200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bs-Latn-BA" sz="3200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endParaRPr lang="bs-Latn-BA" sz="2400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bs-Latn-BA" sz="4400" dirty="0" smtClean="0">
                <a:solidFill>
                  <a:schemeClr val="tx1"/>
                </a:solidFill>
              </a:rPr>
              <a:t>HVALA </a:t>
            </a:r>
            <a:r>
              <a:rPr lang="bs-Latn-BA" sz="4400" dirty="0">
                <a:solidFill>
                  <a:schemeClr val="tx1"/>
                </a:solidFill>
              </a:rPr>
              <a:t>NA PAŽNJI </a:t>
            </a:r>
          </a:p>
          <a:p>
            <a:pPr marL="45720" indent="0" algn="ctr">
              <a:buNone/>
            </a:pPr>
            <a:endParaRPr lang="bs-Latn-BA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endParaRPr lang="bs-Latn-BA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bs-Latn-BA" dirty="0" smtClean="0">
                <a:solidFill>
                  <a:schemeClr val="tx1"/>
                </a:solidFill>
              </a:rPr>
              <a:t>E-mail: </a:t>
            </a:r>
            <a:r>
              <a:rPr lang="bs-Latn-BA" dirty="0" smtClean="0">
                <a:solidFill>
                  <a:schemeClr val="tx1"/>
                </a:solidFill>
                <a:hlinkClick r:id="rId2"/>
              </a:rPr>
              <a:t>ermin.pesto@msb.gov.ba</a:t>
            </a:r>
            <a:endParaRPr lang="bs-Latn-BA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bs-Latn-BA" smtClean="0">
                <a:solidFill>
                  <a:schemeClr val="tx1"/>
                </a:solidFill>
              </a:rPr>
              <a:t>Pomoćnik ministra – Sektor za graničnu i opštu sigurnost</a:t>
            </a:r>
            <a:endParaRPr lang="bs-Latn-BA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bs-Latn-BA" dirty="0" smtClean="0">
                <a:solidFill>
                  <a:schemeClr val="tx1"/>
                </a:solidFill>
              </a:rPr>
              <a:t>Telefon: +387 33 492 764</a:t>
            </a:r>
            <a:endParaRPr lang="bs-Latn-BA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bs-Latn-BA" sz="2400" dirty="0" smtClean="0">
                <a:solidFill>
                  <a:schemeClr val="tx1"/>
                </a:solidFill>
              </a:rPr>
              <a:t>  </a:t>
            </a:r>
          </a:p>
          <a:p>
            <a:pPr marL="45720" indent="0">
              <a:buNone/>
            </a:pPr>
            <a:endParaRPr lang="bs-Latn-BA" sz="2400" dirty="0" smtClean="0"/>
          </a:p>
        </p:txBody>
      </p:sp>
    </p:spTree>
    <p:extLst>
      <p:ext uri="{BB962C8B-B14F-4D97-AF65-F5344CB8AC3E}">
        <p14:creationId xmlns:p14="http://schemas.microsoft.com/office/powerpoint/2010/main" val="358645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87624" y="1772816"/>
            <a:ext cx="6400800" cy="3816424"/>
          </a:xfrm>
        </p:spPr>
        <p:txBody>
          <a:bodyPr>
            <a:noAutofit/>
          </a:bodyPr>
          <a:lstStyle/>
          <a:p>
            <a:r>
              <a:rPr lang="bs-Latn-BA" sz="1800" dirty="0" smtClean="0">
                <a:solidFill>
                  <a:schemeClr val="tx1"/>
                </a:solidFill>
              </a:rPr>
              <a:t>UVOD</a:t>
            </a:r>
          </a:p>
          <a:p>
            <a:pPr marL="45720" indent="0">
              <a:buNone/>
            </a:pPr>
            <a:endParaRPr lang="bs-Latn-BA" sz="1800" dirty="0" smtClean="0">
              <a:solidFill>
                <a:schemeClr val="tx1"/>
              </a:solidFill>
            </a:endParaRPr>
          </a:p>
          <a:p>
            <a:r>
              <a:rPr lang="bs-Latn-BA" sz="1800" dirty="0" smtClean="0">
                <a:solidFill>
                  <a:schemeClr val="tx1"/>
                </a:solidFill>
              </a:rPr>
              <a:t>PREGLED NOVE STRATEGIJE SALW (2016-2020);</a:t>
            </a:r>
          </a:p>
          <a:p>
            <a:pPr marL="45720" indent="0">
              <a:buNone/>
            </a:pPr>
            <a:endParaRPr lang="bs-Latn-BA" sz="1800" dirty="0" smtClean="0">
              <a:solidFill>
                <a:schemeClr val="tx1"/>
              </a:solidFill>
            </a:endParaRPr>
          </a:p>
          <a:p>
            <a:r>
              <a:rPr lang="bs-Latn-BA" sz="1800" dirty="0" smtClean="0">
                <a:solidFill>
                  <a:schemeClr val="tx1"/>
                </a:solidFill>
              </a:rPr>
              <a:t>ANALIZA AKCIONOG PLANA NOVE STRATEGIJE;</a:t>
            </a:r>
          </a:p>
          <a:p>
            <a:pPr marL="45720" indent="0">
              <a:buNone/>
            </a:pPr>
            <a:endParaRPr lang="bs-Latn-BA" sz="1800" dirty="0" smtClean="0">
              <a:solidFill>
                <a:schemeClr val="tx1"/>
              </a:solidFill>
            </a:endParaRPr>
          </a:p>
          <a:p>
            <a:r>
              <a:rPr lang="bs-Latn-BA" sz="1800" dirty="0" smtClean="0">
                <a:solidFill>
                  <a:schemeClr val="tx1"/>
                </a:solidFill>
              </a:rPr>
              <a:t>IZAZOVI NOVE STRATEGIJE</a:t>
            </a:r>
          </a:p>
          <a:p>
            <a:pPr marL="45720" indent="0">
              <a:buNone/>
            </a:pPr>
            <a:endParaRPr lang="bs-Latn-BA" sz="1800" dirty="0" smtClean="0">
              <a:solidFill>
                <a:schemeClr val="tx1"/>
              </a:solidFill>
            </a:endParaRPr>
          </a:p>
          <a:p>
            <a:r>
              <a:rPr lang="bs-Latn-BA" sz="1800" dirty="0" smtClean="0">
                <a:solidFill>
                  <a:schemeClr val="tx1"/>
                </a:solidFill>
              </a:rPr>
              <a:t>ZAKLJUČCI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87624" y="908720"/>
            <a:ext cx="6400800" cy="45038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bs-Latn-BA" dirty="0" smtClean="0"/>
          </a:p>
          <a:p>
            <a:pPr marL="45720" indent="0">
              <a:buFont typeface="Georgia" pitchFamily="18" charset="0"/>
              <a:buNone/>
            </a:pPr>
            <a:r>
              <a:rPr lang="bs-Latn-BA" sz="8000" b="1" dirty="0" smtClean="0">
                <a:solidFill>
                  <a:schemeClr val="tx1"/>
                </a:solidFill>
              </a:rPr>
              <a:t>S A D R Ž A J </a:t>
            </a:r>
          </a:p>
        </p:txBody>
      </p:sp>
    </p:spTree>
    <p:extLst>
      <p:ext uri="{BB962C8B-B14F-4D97-AF65-F5344CB8AC3E}">
        <p14:creationId xmlns:p14="http://schemas.microsoft.com/office/powerpoint/2010/main" val="209047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5" y="731520"/>
            <a:ext cx="7478216" cy="4783648"/>
          </a:xfrm>
        </p:spPr>
        <p:txBody>
          <a:bodyPr/>
          <a:lstStyle/>
          <a:p>
            <a:pPr marL="0" indent="0">
              <a:buNone/>
            </a:pPr>
            <a:r>
              <a:rPr lang="bs-Latn-BA" sz="1600" dirty="0" smtClean="0"/>
              <a:t/>
            </a:r>
            <a:br>
              <a:rPr lang="bs-Latn-BA" sz="1600" dirty="0" smtClean="0"/>
            </a:br>
            <a:endParaRPr lang="bs-Latn-BA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15616" y="908720"/>
            <a:ext cx="6716216" cy="518457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bs-Latn-BA" sz="1800" dirty="0" smtClean="0"/>
              <a:t>NA OSNOVU PROGRAMA UN-a (2001. G.), OSCE DOKUMENTA   O MALOM ORUŽJU I LAKOM NAORUŽANJU;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endParaRPr lang="bs-Latn-BA" sz="1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bs-Latn-BA" sz="1800" dirty="0" smtClean="0"/>
              <a:t>PROTOKOL PROTIV NEZAKONITE PROIZVODNJE I TRGOVINE VATRENIM ORUŽJEM, NJEGOVIM DIJELOVIMA, KOMPONENTAMA I MUNICIJOM (2001. GODINE)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endParaRPr lang="bs-Latn-BA" sz="1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hr-HR" sz="1800" dirty="0" smtClean="0"/>
              <a:t>KONVENCIJU UJEDINJENIH NACIJA O BORBI PROTIV TRANSNACIONALNOG ORGANIZOVANOG KRIMINALA,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endParaRPr lang="hr-HR" sz="1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hr-HR" sz="1800" dirty="0" smtClean="0"/>
              <a:t>ATT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endParaRPr lang="hr-HR" sz="1800" b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hr-HR" sz="1800" dirty="0" smtClean="0"/>
              <a:t>EVROPSKA UNIJA JE USVOJILA UREDBU 258/2012 U BORBI PROTIV NEDOPUŠTENE TRGOVINE ORUŽJEM KROZ POBOLJŠANO TRAGANJE I KONTROLU IZVOZA CIVILNOG VATRENOG ORUŽJA IZ EVROPSKE UNIJE, UKLJUČUJUĆI MJERE ZA UVOZ I TRANZIT</a:t>
            </a:r>
            <a:endParaRPr lang="bs-Latn-BA" sz="1800" b="1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bs-Latn-BA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345609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1187624" y="908720"/>
            <a:ext cx="6716216" cy="518457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bs-Latn-BA" sz="1800" dirty="0"/>
              <a:t>POKRIVA SVE BITNE OBLASTI U KONTROLI SALW-A;</a:t>
            </a: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Trebuchet MS" panose="020B0603020202020204" pitchFamily="34" charset="0"/>
              <a:buChar char="*"/>
            </a:pPr>
            <a:endParaRPr lang="bs-Latn-BA" sz="1800" dirty="0"/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bs-Latn-BA" sz="1800" dirty="0"/>
              <a:t>BIH IMA STRATEŠKI OKVIR OD 2006.GODINE;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Trebuchet MS" panose="020B0603020202020204" pitchFamily="34" charset="0"/>
              <a:buChar char="*"/>
            </a:pPr>
            <a:endParaRPr lang="bs-Latn-BA" sz="1800" dirty="0"/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bs-Latn-BA" sz="1800" dirty="0"/>
              <a:t>FORMIRAN KOORDINACIONI TIM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Trebuchet MS" panose="020B0603020202020204" pitchFamily="34" charset="0"/>
              <a:buChar char="*"/>
            </a:pPr>
            <a:endParaRPr lang="bs-Latn-BA" sz="1800" dirty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bs-Latn-BA" sz="1800" dirty="0"/>
              <a:t>ZADATAK TIMA JE PLANIRANJE, KOORDINIRANJE, USMJERAVANJE, I NADZOR IMPLEMENTACIJE CILJEVA STRATEGIJE KAO I PRAĆENJE PROVEDBE AKCIONOG PLANA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Trebuchet MS" panose="020B0603020202020204" pitchFamily="34" charset="0"/>
              <a:buChar char="*"/>
            </a:pPr>
            <a:endParaRPr lang="bs-Latn-BA" sz="1800" dirty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bs-Latn-BA" sz="1800" dirty="0"/>
              <a:t>INSTITUCIJE UKLJUČENE U RAD KO </a:t>
            </a:r>
            <a:r>
              <a:rPr lang="bs-Latn-BA" sz="1800" dirty="0" smtClean="0"/>
              <a:t>SALW: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None/>
            </a:pPr>
            <a:r>
              <a:rPr lang="bs-Latn-BA" sz="1800" dirty="0"/>
              <a:t> </a:t>
            </a:r>
            <a:r>
              <a:rPr lang="bs-Latn-BA" sz="1800" dirty="0" smtClean="0"/>
              <a:t>   MS,MO,MIP,MVTEO,DKPT,SIPA,GP,UIO,FMUP,MUPRS,PBD</a:t>
            </a:r>
            <a:endParaRPr lang="bs-Latn-BA" sz="1800" dirty="0"/>
          </a:p>
          <a:p>
            <a:pPr algn="just">
              <a:buFont typeface="Arial" panose="020B0604020202020204" pitchFamily="34" charset="0"/>
              <a:buChar char="•"/>
            </a:pPr>
            <a:endParaRPr lang="bs-Latn-BA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419041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15616" y="908720"/>
            <a:ext cx="6400800" cy="417646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bs-Latn-BA" sz="1800" dirty="0" smtClean="0"/>
              <a:t>PRISTUPILO SE IZRADI REVIDIRANE STRATEGIJE;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bs-Latn-BA" sz="1800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bs-Latn-BA" sz="1800" dirty="0" smtClean="0"/>
              <a:t>ODRŽANE TRI RADIONICE I PRIKUPLJENA MIŠLJENJA INSTITUCIJA NA TEKST REVIDIRANE STRATEGIJE;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bs-Latn-BA" sz="1800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bs-Latn-BA" sz="1800" dirty="0" smtClean="0"/>
              <a:t>U PROCES IZRADE STRATEGIJE BILE UKLJUČENE SVE RELEVANTNE INSTITUCIJE;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bs-Latn-BA" sz="1800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bs-Latn-BA" sz="1800" dirty="0" smtClean="0"/>
              <a:t>KORIŠTENA DOSADAŠNJA ISKUSTVA, URAĐENA EVALUACIJA DOSADAŠNJIH AKTIVNOSTI;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bs-Latn-BA" sz="1800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bs-Latn-BA" sz="1800" dirty="0" smtClean="0"/>
              <a:t>SARADNJA SA UNDP, SEESAC I NVO;</a:t>
            </a:r>
          </a:p>
        </p:txBody>
      </p:sp>
    </p:spTree>
    <p:extLst>
      <p:ext uri="{BB962C8B-B14F-4D97-AF65-F5344CB8AC3E}">
        <p14:creationId xmlns:p14="http://schemas.microsoft.com/office/powerpoint/2010/main" val="171890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15616" y="908720"/>
            <a:ext cx="6400800" cy="347472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bs-Latn-BA" sz="2300" dirty="0" smtClean="0"/>
              <a:t>STRATEGIJA PODIJELJENA U DVA DIJELA</a:t>
            </a:r>
            <a:r>
              <a:rPr lang="bs-Latn-BA" sz="2300" dirty="0" smtClean="0"/>
              <a:t>: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s-Latn-BA" sz="2300" dirty="0"/>
              <a:t> </a:t>
            </a:r>
            <a:r>
              <a:rPr lang="bs-Latn-BA" sz="2300" dirty="0" smtClean="0"/>
              <a:t> </a:t>
            </a:r>
            <a:r>
              <a:rPr lang="bs-Latn-BA" sz="2300" dirty="0" smtClean="0"/>
              <a:t>OPĆI DIO I </a:t>
            </a:r>
            <a:r>
              <a:rPr lang="bs-Latn-BA" sz="2300" dirty="0" smtClean="0"/>
              <a:t>AKCIONI PLAN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bs-Latn-BA" sz="2300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bs-Latn-BA" sz="2300" dirty="0" smtClean="0"/>
              <a:t>UNDP</a:t>
            </a:r>
            <a:r>
              <a:rPr lang="bs-Latn-BA" sz="2300" dirty="0" smtClean="0"/>
              <a:t>, SEESAC I OSCE </a:t>
            </a:r>
            <a:r>
              <a:rPr lang="bs-Latn-BA" sz="2300" dirty="0" smtClean="0"/>
              <a:t>UČESTVUJU U REALIZACIJI POJEDINIH AKTIVNOSTI</a:t>
            </a:r>
            <a:endParaRPr lang="bs-Latn-BA" sz="2300" dirty="0" smtClean="0"/>
          </a:p>
          <a:p>
            <a:pPr marL="4572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bs-Latn-BA" sz="2300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bs-Latn-BA" sz="2300" dirty="0" smtClean="0"/>
              <a:t>POPUNJAVANJE </a:t>
            </a:r>
            <a:r>
              <a:rPr lang="bs-Latn-BA" sz="2300" dirty="0" smtClean="0"/>
              <a:t>EU UPITNIKA U KONTEKSTU PITANJA SALWA</a:t>
            </a:r>
          </a:p>
          <a:p>
            <a:pPr marL="45720" indent="0">
              <a:buNone/>
            </a:pPr>
            <a:endParaRPr lang="bs-Latn-BA" sz="2800" dirty="0"/>
          </a:p>
        </p:txBody>
      </p:sp>
    </p:spTree>
    <p:extLst>
      <p:ext uri="{BB962C8B-B14F-4D97-AF65-F5344CB8AC3E}">
        <p14:creationId xmlns:p14="http://schemas.microsoft.com/office/powerpoint/2010/main" val="221227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15616" y="908720"/>
            <a:ext cx="6400800" cy="413764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bs-Latn-BA" sz="2900" dirty="0">
                <a:solidFill>
                  <a:schemeClr val="tx1"/>
                </a:solidFill>
              </a:rPr>
              <a:t>STRATEGIJA JE INTEGRISANA </a:t>
            </a:r>
            <a:r>
              <a:rPr lang="bs-Latn-BA" sz="2900" dirty="0" smtClean="0">
                <a:solidFill>
                  <a:schemeClr val="tx1"/>
                </a:solidFill>
              </a:rPr>
              <a:t>U </a:t>
            </a:r>
            <a:r>
              <a:rPr lang="bs-Latn-BA" sz="2900" dirty="0">
                <a:solidFill>
                  <a:schemeClr val="tx1"/>
                </a:solidFill>
              </a:rPr>
              <a:t>ČETIRI OBLASTI OD STRATEŠKE </a:t>
            </a:r>
            <a:r>
              <a:rPr lang="bs-Latn-BA" sz="2900" dirty="0" smtClean="0">
                <a:solidFill>
                  <a:schemeClr val="tx1"/>
                </a:solidFill>
              </a:rPr>
              <a:t>VAŽNOSTI, </a:t>
            </a:r>
            <a:r>
              <a:rPr lang="bs-Latn-BA" sz="2900" dirty="0">
                <a:solidFill>
                  <a:schemeClr val="tx1"/>
                </a:solidFill>
              </a:rPr>
              <a:t>KOJI SU FORMULISANI U ČETIRI STRATEŠKA </a:t>
            </a:r>
            <a:r>
              <a:rPr lang="bs-Latn-BA" sz="2900" dirty="0" smtClean="0">
                <a:solidFill>
                  <a:schemeClr val="tx1"/>
                </a:solidFill>
              </a:rPr>
              <a:t>CILJA</a:t>
            </a:r>
            <a:r>
              <a:rPr lang="bs-Latn-BA" sz="2900" b="1" dirty="0" smtClean="0">
                <a:solidFill>
                  <a:schemeClr val="tx1"/>
                </a:solidFill>
              </a:rPr>
              <a:t>: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bs-Latn-BA" sz="2900" b="1" dirty="0">
              <a:solidFill>
                <a:schemeClr val="tx1"/>
              </a:solidFill>
            </a:endParaRPr>
          </a:p>
          <a:p>
            <a:pPr marL="880110" lvl="1" indent="-5143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bs-Latn-BA" sz="2900" dirty="0" smtClean="0">
                <a:solidFill>
                  <a:schemeClr val="tx1"/>
                </a:solidFill>
              </a:rPr>
              <a:t>UNAPRIJEĐENJE </a:t>
            </a:r>
            <a:r>
              <a:rPr lang="bs-Latn-BA" sz="2900" dirty="0">
                <a:solidFill>
                  <a:schemeClr val="tx1"/>
                </a:solidFill>
              </a:rPr>
              <a:t>PRAVNOG OKVIRA I IMPLEMENTACIJE SALW </a:t>
            </a:r>
            <a:r>
              <a:rPr lang="bs-Latn-BA" sz="2900" dirty="0" smtClean="0">
                <a:solidFill>
                  <a:schemeClr val="tx1"/>
                </a:solidFill>
              </a:rPr>
              <a:t>ZAKONODAVSTVA;</a:t>
            </a:r>
          </a:p>
          <a:p>
            <a:pPr marL="880110" lvl="1" indent="-5143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bs-Latn-BA" sz="2900" dirty="0">
              <a:solidFill>
                <a:schemeClr val="tx1"/>
              </a:solidFill>
            </a:endParaRPr>
          </a:p>
          <a:p>
            <a:pPr marL="880110" lvl="1" indent="-5143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bs-Latn-BA" sz="2900" dirty="0" smtClean="0">
                <a:solidFill>
                  <a:schemeClr val="tx1"/>
                </a:solidFill>
              </a:rPr>
              <a:t>SMANJENJE </a:t>
            </a:r>
            <a:r>
              <a:rPr lang="bs-Latn-BA" sz="2900" dirty="0">
                <a:solidFill>
                  <a:schemeClr val="tx1"/>
                </a:solidFill>
              </a:rPr>
              <a:t>PRISUSTVA NELEGALNOG </a:t>
            </a:r>
            <a:r>
              <a:rPr lang="bs-Latn-BA" sz="2900" dirty="0" smtClean="0">
                <a:solidFill>
                  <a:schemeClr val="tx1"/>
                </a:solidFill>
              </a:rPr>
              <a:t>SALW-A;</a:t>
            </a:r>
          </a:p>
          <a:p>
            <a:pPr marL="880110" lvl="1" indent="-5143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bs-Latn-BA" sz="2900" dirty="0">
              <a:solidFill>
                <a:schemeClr val="tx1"/>
              </a:solidFill>
            </a:endParaRPr>
          </a:p>
          <a:p>
            <a:pPr marL="880110" lvl="1" indent="-5143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bs-Latn-BA" sz="2900" dirty="0" smtClean="0">
                <a:solidFill>
                  <a:schemeClr val="tx1"/>
                </a:solidFill>
              </a:rPr>
              <a:t>UPRAVLJANJE </a:t>
            </a:r>
            <a:r>
              <a:rPr lang="bs-Latn-BA" sz="2900" dirty="0">
                <a:solidFill>
                  <a:schemeClr val="tx1"/>
                </a:solidFill>
              </a:rPr>
              <a:t>SALW-om U POSJEDU INSTITUCIJA I AGENCIJA U </a:t>
            </a:r>
            <a:r>
              <a:rPr lang="bs-Latn-BA" sz="2900" dirty="0" smtClean="0">
                <a:solidFill>
                  <a:schemeClr val="tx1"/>
                </a:solidFill>
              </a:rPr>
              <a:t>BIH;</a:t>
            </a:r>
          </a:p>
          <a:p>
            <a:pPr marL="880110" lvl="1" indent="-5143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bs-Latn-BA" sz="2900" dirty="0">
              <a:solidFill>
                <a:schemeClr val="tx1"/>
              </a:solidFill>
            </a:endParaRPr>
          </a:p>
          <a:p>
            <a:pPr marL="880110" lvl="1" indent="-5143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bs-Latn-BA" sz="2900" dirty="0" smtClean="0">
                <a:solidFill>
                  <a:schemeClr val="tx1"/>
                </a:solidFill>
              </a:rPr>
              <a:t>MEĐUNARODNA </a:t>
            </a:r>
            <a:r>
              <a:rPr lang="bs-Latn-BA" sz="2900" dirty="0">
                <a:solidFill>
                  <a:schemeClr val="tx1"/>
                </a:solidFill>
              </a:rPr>
              <a:t>I REGIONALNA SARADNJA I SARADNJA SA MEĐUNARODNIM </a:t>
            </a:r>
            <a:r>
              <a:rPr lang="bs-Latn-BA" sz="2900" dirty="0" smtClean="0">
                <a:solidFill>
                  <a:schemeClr val="tx1"/>
                </a:solidFill>
              </a:rPr>
              <a:t>ORGANIZACIJAMA.</a:t>
            </a:r>
            <a:endParaRPr lang="bs-Latn-BA" sz="29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88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404664"/>
            <a:ext cx="6988133" cy="6126162"/>
          </a:xfrm>
        </p:spPr>
      </p:pic>
    </p:spTree>
    <p:extLst>
      <p:ext uri="{BB962C8B-B14F-4D97-AF65-F5344CB8AC3E}">
        <p14:creationId xmlns:p14="http://schemas.microsoft.com/office/powerpoint/2010/main" val="327596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577800"/>
          </a:xfrm>
          <a:noFill/>
        </p:spPr>
        <p:txBody>
          <a:bodyPr>
            <a:normAutofit fontScale="77500" lnSpcReduction="20000"/>
          </a:bodyPr>
          <a:lstStyle/>
          <a:p>
            <a:endParaRPr lang="bs-Latn-BA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bs-Latn-BA" sz="2300" dirty="0" smtClean="0">
                <a:solidFill>
                  <a:schemeClr val="tx1"/>
                </a:solidFill>
              </a:rPr>
              <a:t>PRVI STRATEŠKI CILJ OBUHVATAO JE SLJEDEĆA PITANJA: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bs-Latn-BA" sz="2300" dirty="0" smtClean="0">
              <a:solidFill>
                <a:schemeClr val="tx1"/>
              </a:solidFill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s-Latn-BA" sz="2300" dirty="0" smtClean="0">
                <a:solidFill>
                  <a:schemeClr val="tx1"/>
                </a:solidFill>
              </a:rPr>
              <a:t>ZAKONODAVSTVO (HARMONIZACIJA, PRAĆENJE </a:t>
            </a:r>
            <a:br>
              <a:rPr lang="bs-Latn-BA" sz="2300" dirty="0" smtClean="0">
                <a:solidFill>
                  <a:schemeClr val="tx1"/>
                </a:solidFill>
              </a:rPr>
            </a:br>
            <a:r>
              <a:rPr lang="bs-Latn-BA" sz="2300" dirty="0" smtClean="0">
                <a:solidFill>
                  <a:schemeClr val="tx1"/>
                </a:solidFill>
              </a:rPr>
              <a:t> LEGISLATIVE);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bs-Latn-BA" sz="2300" dirty="0" smtClean="0">
              <a:solidFill>
                <a:schemeClr val="tx1"/>
              </a:solidFill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s-Latn-BA" sz="2300" dirty="0" smtClean="0">
                <a:solidFill>
                  <a:schemeClr val="tx1"/>
                </a:solidFill>
              </a:rPr>
              <a:t>JAČANJE KAPACITETA U BORBI PROTIV NELEGALNE </a:t>
            </a:r>
            <a:br>
              <a:rPr lang="bs-Latn-BA" sz="2300" dirty="0" smtClean="0">
                <a:solidFill>
                  <a:schemeClr val="tx1"/>
                </a:solidFill>
              </a:rPr>
            </a:br>
            <a:r>
              <a:rPr lang="bs-Latn-BA" sz="2300" dirty="0" smtClean="0">
                <a:solidFill>
                  <a:schemeClr val="tx1"/>
                </a:solidFill>
              </a:rPr>
              <a:t> TRGOVINE ORUŽJEM (OBUKE, KURSEVI, SEMINARI, </a:t>
            </a:r>
            <a:br>
              <a:rPr lang="bs-Latn-BA" sz="2300" dirty="0" smtClean="0">
                <a:solidFill>
                  <a:schemeClr val="tx1"/>
                </a:solidFill>
              </a:rPr>
            </a:br>
            <a:r>
              <a:rPr lang="bs-Latn-BA" sz="2300" dirty="0" smtClean="0">
                <a:solidFill>
                  <a:schemeClr val="tx1"/>
                </a:solidFill>
              </a:rPr>
              <a:t> NABAVKA OPREME, RAZMJENA INFORMACIJA, </a:t>
            </a:r>
            <a:br>
              <a:rPr lang="bs-Latn-BA" sz="2300" dirty="0" smtClean="0">
                <a:solidFill>
                  <a:schemeClr val="tx1"/>
                </a:solidFill>
              </a:rPr>
            </a:br>
            <a:r>
              <a:rPr lang="bs-Latn-BA" sz="2300" dirty="0" smtClean="0">
                <a:solidFill>
                  <a:schemeClr val="tx1"/>
                </a:solidFill>
              </a:rPr>
              <a:t> KOMUNIKACIJA SA SEESAC, RACVIAC);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bs-Latn-BA" sz="2300" dirty="0" smtClean="0">
              <a:solidFill>
                <a:schemeClr val="tx1"/>
              </a:solidFill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s-Latn-BA" sz="2300" dirty="0" smtClean="0">
                <a:solidFill>
                  <a:schemeClr val="tx1"/>
                </a:solidFill>
              </a:rPr>
              <a:t>OZNAČAVANJE ORUŽJA;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bs-Latn-BA" sz="2300" dirty="0" smtClean="0">
              <a:solidFill>
                <a:schemeClr val="tx1"/>
              </a:solidFill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s-Latn-BA" sz="2300" dirty="0" smtClean="0">
                <a:solidFill>
                  <a:schemeClr val="tx1"/>
                </a:solidFill>
              </a:rPr>
              <a:t>UNAPRJEĐENJE VANJSKOTRGOVINSKOG PROMETA;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bs-Latn-BA" sz="2300" dirty="0" smtClean="0">
              <a:solidFill>
                <a:schemeClr val="tx1"/>
              </a:solidFill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s-Latn-BA" sz="2300" dirty="0" smtClean="0">
                <a:solidFill>
                  <a:schemeClr val="tx1"/>
                </a:solidFill>
              </a:rPr>
              <a:t>POBOLJŠANJE INFORMATIČKIH SISTEMA (TRACKER,   </a:t>
            </a:r>
            <a:br>
              <a:rPr lang="bs-Latn-BA" sz="2300" dirty="0" smtClean="0">
                <a:solidFill>
                  <a:schemeClr val="tx1"/>
                </a:solidFill>
              </a:rPr>
            </a:br>
            <a:r>
              <a:rPr lang="bs-Latn-BA" sz="2300" dirty="0" smtClean="0">
                <a:solidFill>
                  <a:schemeClr val="tx1"/>
                </a:solidFill>
              </a:rPr>
              <a:t> IARMS, BAZE PODATAKA O ORUŽJU. </a:t>
            </a:r>
            <a:endParaRPr lang="en-US" sz="2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44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1923</TotalTime>
  <Words>586</Words>
  <Application>Microsoft Office PowerPoint</Application>
  <PresentationFormat>On-screen Show (4:3)</PresentationFormat>
  <Paragraphs>140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Georgia</vt:lpstr>
      <vt:lpstr>Trebuchet MS</vt:lpstr>
      <vt:lpstr>Wingdings</vt:lpstr>
      <vt:lpstr>Slipstream</vt:lpstr>
      <vt:lpstr>STRATEGIJA ZA KONTROLU MALOG ORUŽJA I LAKOG NAORUŽANJA U BIH (2016-2020)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UNDPBiH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STRATEGIJA ZA KONTROLU MALOG ORUŽJA I LAKOG NAORUŽANJA U BIH(SALW)</dc:title>
  <dc:creator>Administrator</dc:creator>
  <cp:lastModifiedBy>LAP</cp:lastModifiedBy>
  <cp:revision>184</cp:revision>
  <cp:lastPrinted>2016-11-02T14:37:27Z</cp:lastPrinted>
  <dcterms:created xsi:type="dcterms:W3CDTF">2015-05-20T07:31:34Z</dcterms:created>
  <dcterms:modified xsi:type="dcterms:W3CDTF">2016-11-29T19:56:25Z</dcterms:modified>
</cp:coreProperties>
</file>