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9" r:id="rId2"/>
    <p:sldId id="257" r:id="rId3"/>
    <p:sldId id="258" r:id="rId4"/>
    <p:sldId id="265" r:id="rId5"/>
    <p:sldId id="268" r:id="rId6"/>
    <p:sldId id="328" r:id="rId7"/>
    <p:sldId id="304" r:id="rId8"/>
    <p:sldId id="414" r:id="rId9"/>
    <p:sldId id="410" r:id="rId10"/>
    <p:sldId id="274" r:id="rId11"/>
    <p:sldId id="275" r:id="rId12"/>
    <p:sldId id="324" r:id="rId13"/>
    <p:sldId id="412" r:id="rId14"/>
    <p:sldId id="313" r:id="rId15"/>
    <p:sldId id="321" r:id="rId16"/>
    <p:sldId id="428" r:id="rId17"/>
    <p:sldId id="315" r:id="rId18"/>
    <p:sldId id="32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EBEBEB"/>
    <a:srgbClr val="E30613"/>
    <a:srgbClr val="CCCBDB"/>
    <a:srgbClr val="686694"/>
    <a:srgbClr val="E6E6EE"/>
    <a:srgbClr val="BBBAD0"/>
    <a:srgbClr val="9997B7"/>
    <a:srgbClr val="FA5058"/>
    <a:srgbClr val="FB75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81296"/>
  </p:normalViewPr>
  <p:slideViewPr>
    <p:cSldViewPr>
      <p:cViewPr varScale="1">
        <p:scale>
          <a:sx n="32" d="100"/>
          <a:sy n="32" d="100"/>
        </p:scale>
        <p:origin x="1636" y="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5" d="100"/>
          <a:sy n="125" d="100"/>
        </p:scale>
        <p:origin x="-498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Trace Requests since 2014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PowerPoint]Sheet1'!$B$1</c:f>
              <c:strCache>
                <c:ptCount val="1"/>
                <c:pt idx="0">
                  <c:v>TRACE REQUESTS SINCE 2014</c:v>
                </c:pt>
              </c:strCache>
            </c:strRef>
          </c:tx>
          <c:spPr>
            <a:solidFill>
              <a:srgbClr val="686694"/>
            </a:solidFill>
            <a:ln>
              <a:noFill/>
            </a:ln>
            <a:effectLst/>
          </c:spPr>
          <c:invertIfNegative val="0"/>
          <c:cat>
            <c:strRef>
              <c:f>'[Chart in Microsoft PowerPoint]Sheet1'!$A$2:$A$6</c:f>
              <c:strCache>
                <c:ptCount val="5"/>
                <c:pt idx="0">
                  <c:v>2014</c:v>
                </c:pt>
                <c:pt idx="1">
                  <c:v>2015</c:v>
                </c:pt>
                <c:pt idx="2">
                  <c:v>2016</c:v>
                </c:pt>
                <c:pt idx="3">
                  <c:v>2017</c:v>
                </c:pt>
                <c:pt idx="4">
                  <c:v>2018</c:v>
                </c:pt>
              </c:strCache>
            </c:strRef>
          </c:cat>
          <c:val>
            <c:numRef>
              <c:f>'[Chart in Microsoft PowerPoint]Sheet1'!$B$2:$B$6</c:f>
              <c:numCache>
                <c:formatCode>General</c:formatCode>
                <c:ptCount val="5"/>
                <c:pt idx="0">
                  <c:v>12</c:v>
                </c:pt>
                <c:pt idx="1">
                  <c:v>344</c:v>
                </c:pt>
                <c:pt idx="2">
                  <c:v>771</c:v>
                </c:pt>
                <c:pt idx="3">
                  <c:v>728</c:v>
                </c:pt>
                <c:pt idx="4">
                  <c:v>465</c:v>
                </c:pt>
              </c:numCache>
            </c:numRef>
          </c:val>
          <c:extLst>
            <c:ext xmlns:c16="http://schemas.microsoft.com/office/drawing/2014/chart" uri="{C3380CC4-5D6E-409C-BE32-E72D297353CC}">
              <c16:uniqueId val="{00000000-4A4A-F441-832A-F1CBB8291B53}"/>
            </c:ext>
          </c:extLst>
        </c:ser>
        <c:dLbls>
          <c:showLegendKey val="0"/>
          <c:showVal val="0"/>
          <c:showCatName val="0"/>
          <c:showSerName val="0"/>
          <c:showPercent val="0"/>
          <c:showBubbleSize val="0"/>
        </c:dLbls>
        <c:gapWidth val="46"/>
        <c:axId val="795094272"/>
        <c:axId val="795117984"/>
      </c:barChart>
      <c:catAx>
        <c:axId val="79509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5117984"/>
        <c:crosses val="autoZero"/>
        <c:auto val="1"/>
        <c:lblAlgn val="ctr"/>
        <c:lblOffset val="100"/>
        <c:noMultiLvlLbl val="0"/>
      </c:catAx>
      <c:valAx>
        <c:axId val="795117984"/>
        <c:scaling>
          <c:orientation val="minMax"/>
        </c:scaling>
        <c:delete val="0"/>
        <c:axPos val="l"/>
        <c:majorGridlines>
          <c:spPr>
            <a:ln w="25400"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509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134000-54B6-4606-8BB2-7B4A79A77B0F}" type="datetimeFigureOut">
              <a:rPr lang="en-US" smtClean="0"/>
              <a:pPr/>
              <a:t>5/30/2019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E3B7B0-DB02-4552-BC8A-60DDC4714324}" type="slidenum">
              <a:rPr lang="en-GB" smtClean="0"/>
              <a:pPr/>
              <a:t>‹#›</a:t>
            </a:fld>
            <a:endParaRPr lang="en-GB"/>
          </a:p>
        </p:txBody>
      </p:sp>
    </p:spTree>
    <p:extLst>
      <p:ext uri="{BB962C8B-B14F-4D97-AF65-F5344CB8AC3E}">
        <p14:creationId xmlns:p14="http://schemas.microsoft.com/office/powerpoint/2010/main" val="3220139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556AA-8707-479D-A098-CF2A644895F0}" type="datetimeFigureOut">
              <a:rPr lang="en-US" smtClean="0"/>
              <a:pPr/>
              <a:t>5/30/2019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F3F79-ED49-4801-A347-241D81C5F676}" type="slidenum">
              <a:rPr lang="en-GB" smtClean="0"/>
              <a:pPr/>
              <a:t>‹#›</a:t>
            </a:fld>
            <a:endParaRPr lang="en-GB"/>
          </a:p>
        </p:txBody>
      </p:sp>
    </p:spTree>
    <p:extLst>
      <p:ext uri="{BB962C8B-B14F-4D97-AF65-F5344CB8AC3E}">
        <p14:creationId xmlns:p14="http://schemas.microsoft.com/office/powerpoint/2010/main" val="185706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7F3F79-ED49-4801-A347-241D81C5F676}" type="slidenum">
              <a:rPr lang="en-GB" smtClean="0"/>
              <a:pPr/>
              <a:t>1</a:t>
            </a:fld>
            <a:endParaRPr lang="en-GB"/>
          </a:p>
        </p:txBody>
      </p:sp>
    </p:spTree>
    <p:extLst>
      <p:ext uri="{BB962C8B-B14F-4D97-AF65-F5344CB8AC3E}">
        <p14:creationId xmlns:p14="http://schemas.microsoft.com/office/powerpoint/2010/main" val="419194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D7F3F79-ED49-4801-A347-241D81C5F676}"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endParaRPr lang="en-US" dirty="0"/>
          </a:p>
        </p:txBody>
      </p:sp>
      <p:sp>
        <p:nvSpPr>
          <p:cNvPr id="4" name="Slide Number Placeholder 3"/>
          <p:cNvSpPr>
            <a:spLocks noGrp="1"/>
          </p:cNvSpPr>
          <p:nvPr>
            <p:ph type="sldNum" sz="quarter" idx="10"/>
          </p:nvPr>
        </p:nvSpPr>
        <p:spPr/>
        <p:txBody>
          <a:bodyPr/>
          <a:lstStyle/>
          <a:p>
            <a:fld id="{2D7F3F79-ED49-4801-A347-241D81C5F676}"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D7F3F79-ED49-4801-A347-241D81C5F676}" type="slidenum">
              <a:rPr lang="en-GB" smtClean="0"/>
              <a:pPr/>
              <a:t>6</a:t>
            </a:fld>
            <a:endParaRPr lang="en-GB"/>
          </a:p>
        </p:txBody>
      </p:sp>
    </p:spTree>
    <p:extLst>
      <p:ext uri="{BB962C8B-B14F-4D97-AF65-F5344CB8AC3E}">
        <p14:creationId xmlns:p14="http://schemas.microsoft.com/office/powerpoint/2010/main" val="1613419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D7F3F79-ED49-4801-A347-241D81C5F676}" type="slidenum">
              <a:rPr lang="en-GB" smtClean="0"/>
              <a:pPr/>
              <a:t>7</a:t>
            </a:fld>
            <a:endParaRPr lang="en-GB"/>
          </a:p>
        </p:txBody>
      </p:sp>
    </p:spTree>
    <p:extLst>
      <p:ext uri="{BB962C8B-B14F-4D97-AF65-F5344CB8AC3E}">
        <p14:creationId xmlns:p14="http://schemas.microsoft.com/office/powerpoint/2010/main" val="153874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7F3F79-ED49-4801-A347-241D81C5F676}" type="slidenum">
              <a:rPr lang="en-GB" smtClean="0"/>
              <a:pPr/>
              <a:t>9</a:t>
            </a:fld>
            <a:endParaRPr lang="en-GB"/>
          </a:p>
        </p:txBody>
      </p:sp>
    </p:spTree>
    <p:extLst>
      <p:ext uri="{BB962C8B-B14F-4D97-AF65-F5344CB8AC3E}">
        <p14:creationId xmlns:p14="http://schemas.microsoft.com/office/powerpoint/2010/main" val="189786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fld id="{2D7F3F79-ED49-4801-A347-241D81C5F676}" type="slidenum">
              <a:rPr lang="en-GB" smtClean="0"/>
              <a:pPr/>
              <a:t>14</a:t>
            </a:fld>
            <a:endParaRPr lang="en-GB"/>
          </a:p>
        </p:txBody>
      </p:sp>
    </p:spTree>
    <p:extLst>
      <p:ext uri="{BB962C8B-B14F-4D97-AF65-F5344CB8AC3E}">
        <p14:creationId xmlns:p14="http://schemas.microsoft.com/office/powerpoint/2010/main" val="191375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D7F3F79-ED49-4801-A347-241D81C5F676}" type="slidenum">
              <a:rPr lang="en-GB" smtClean="0"/>
              <a:pPr/>
              <a:t>15</a:t>
            </a:fld>
            <a:endParaRPr lang="en-GB"/>
          </a:p>
        </p:txBody>
      </p:sp>
    </p:spTree>
    <p:extLst>
      <p:ext uri="{BB962C8B-B14F-4D97-AF65-F5344CB8AC3E}">
        <p14:creationId xmlns:p14="http://schemas.microsoft.com/office/powerpoint/2010/main" val="1522608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7F3F79-ED49-4801-A347-241D81C5F676}" type="slidenum">
              <a:rPr lang="en-GB" smtClean="0"/>
              <a:pPr/>
              <a:t>17</a:t>
            </a:fld>
            <a:endParaRPr lang="en-GB"/>
          </a:p>
        </p:txBody>
      </p:sp>
    </p:spTree>
    <p:extLst>
      <p:ext uri="{BB962C8B-B14F-4D97-AF65-F5344CB8AC3E}">
        <p14:creationId xmlns:p14="http://schemas.microsoft.com/office/powerpoint/2010/main" val="3357224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84574" y="1285860"/>
            <a:ext cx="4374852" cy="2214578"/>
          </a:xfrm>
          <a:solidFill>
            <a:srgbClr val="E30613">
              <a:alpha val="85000"/>
            </a:srgbClr>
          </a:solidFill>
        </p:spPr>
        <p:txBody>
          <a:bodyPr lIns="180000" tIns="180000" rIns="180000" bIns="180000" anchor="t" anchorCtr="0"/>
          <a:lstStyle>
            <a:lvl1pPr algn="ctr">
              <a:defRPr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2385000" y="3500438"/>
            <a:ext cx="4374000" cy="928694"/>
          </a:xfrm>
          <a:solidFill>
            <a:schemeClr val="tx1">
              <a:alpha val="80000"/>
            </a:schemeClr>
          </a:solidFill>
        </p:spPr>
        <p:txBody>
          <a:bodyPr lIns="180000" tIns="180000" rIns="180000" bIns="180000">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3EFE075F-7578-459E-AF5A-E23CFA35EE51}" type="datetimeFigureOut">
              <a:rPr lang="en-US" smtClean="0"/>
              <a:pPr/>
              <a:t>5/30/2019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7F529-BD6B-423B-90C0-481A31C8CBA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FE075F-7578-459E-AF5A-E23CFA35EE51}" type="datetimeFigureOut">
              <a:rPr lang="en-US" smtClean="0"/>
              <a:pPr/>
              <a:t>5/30/2019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7F529-BD6B-423B-90C0-481A31C8CBA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FE075F-7578-459E-AF5A-E23CFA35EE51}" type="datetimeFigureOut">
              <a:rPr lang="en-US" smtClean="0"/>
              <a:pPr/>
              <a:t>5/30/2019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7F529-BD6B-423B-90C0-481A31C8CBAC}"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FE075F-7578-459E-AF5A-E23CFA35EE51}" type="datetimeFigureOut">
              <a:rPr lang="en-US" smtClean="0"/>
              <a:pPr/>
              <a:t>5/30/2019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7F529-BD6B-423B-90C0-481A31C8CBAC}"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FE075F-7578-459E-AF5A-E23CFA35EE51}" type="datetimeFigureOut">
              <a:rPr lang="en-US" smtClean="0"/>
              <a:pPr/>
              <a:t>5/30/2019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7F529-BD6B-423B-90C0-481A31C8CBA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1493" y="457200"/>
            <a:ext cx="7830000" cy="857254"/>
          </a:xfrm>
        </p:spPr>
        <p:txBody>
          <a:bodyPr anchor="b" anchorCtr="0"/>
          <a:lstStyle>
            <a:lvl1pPr>
              <a:defRPr sz="2900" b="1"/>
            </a:lvl1pPr>
          </a:lstStyle>
          <a:p>
            <a:r>
              <a:rPr lang="en-US" dirty="0"/>
              <a:t>CLICK TO EDIT MASTER TITLE </a:t>
            </a:r>
            <a:br>
              <a:rPr lang="en-US" dirty="0"/>
            </a:br>
            <a:r>
              <a:rPr lang="en-US" dirty="0"/>
              <a:t>STYLE</a:t>
            </a:r>
            <a:endParaRPr lang="en-GB" dirty="0"/>
          </a:p>
        </p:txBody>
      </p:sp>
      <p:sp>
        <p:nvSpPr>
          <p:cNvPr id="3" name="Content Placeholder 2"/>
          <p:cNvSpPr>
            <a:spLocks noGrp="1"/>
          </p:cNvSpPr>
          <p:nvPr>
            <p:ph idx="1"/>
          </p:nvPr>
        </p:nvSpPr>
        <p:spPr>
          <a:xfrm>
            <a:off x="657000" y="2071677"/>
            <a:ext cx="7830000" cy="3857652"/>
          </a:xfrm>
        </p:spPr>
        <p:txBody>
          <a:bodyPr lIns="0" tIns="0" rIns="0" bIns="0">
            <a:noAutofit/>
          </a:bodyPr>
          <a:lstStyle>
            <a:lvl1pPr>
              <a:spcBef>
                <a:spcPts val="0"/>
              </a:spcBef>
              <a:spcAft>
                <a:spcPts val="1400"/>
              </a:spcAft>
              <a:buClr>
                <a:srgbClr val="E30613"/>
              </a:buClr>
              <a:buFont typeface="Wingdings" pitchFamily="2" charset="2"/>
              <a:buChar char="§"/>
              <a:defRPr sz="2400"/>
            </a:lvl1pPr>
            <a:lvl2pPr>
              <a:buClr>
                <a:schemeClr val="tx1">
                  <a:lumMod val="50000"/>
                  <a:lumOff val="50000"/>
                </a:schemeClr>
              </a:buClr>
              <a:defRPr sz="2200"/>
            </a:lvl2pPr>
            <a:lvl3pPr>
              <a:buClr>
                <a:schemeClr val="tx1">
                  <a:lumMod val="50000"/>
                  <a:lumOff val="50000"/>
                </a:schemeClr>
              </a:buClr>
              <a:defRPr sz="2000"/>
            </a:lvl3pPr>
            <a:lvl4pPr>
              <a:buClr>
                <a:schemeClr val="tx1">
                  <a:lumMod val="50000"/>
                  <a:lumOff val="50000"/>
                </a:schemeClr>
              </a:buClr>
              <a:defRPr/>
            </a:lvl4pPr>
            <a:lvl5pPr>
              <a:buClr>
                <a:schemeClr val="tx1">
                  <a:lumMod val="50000"/>
                  <a:lumOff val="50000"/>
                </a:schemeClr>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42910" y="6213474"/>
            <a:ext cx="7500990" cy="365125"/>
          </a:xfrm>
        </p:spPr>
        <p:txBody>
          <a:bodyPr lIns="0"/>
          <a:lstStyle>
            <a:lvl1pPr>
              <a:defRPr sz="700"/>
            </a:lvl1pPr>
          </a:lstStyle>
          <a:p>
            <a:fld id="{3EFE075F-7578-459E-AF5A-E23CFA35EE51}" type="datetimeFigureOut">
              <a:rPr lang="en-US" smtClean="0"/>
              <a:pPr/>
              <a:t>5/30/2019</a:t>
            </a:fld>
            <a:endParaRPr lang="en-GB" dirty="0"/>
          </a:p>
        </p:txBody>
      </p:sp>
      <p:cxnSp>
        <p:nvCxnSpPr>
          <p:cNvPr id="7" name="Straight Connector 6"/>
          <p:cNvCxnSpPr/>
          <p:nvPr userDrawn="1"/>
        </p:nvCxnSpPr>
        <p:spPr>
          <a:xfrm>
            <a:off x="657000" y="1574155"/>
            <a:ext cx="7830000" cy="1588"/>
          </a:xfrm>
          <a:prstGeom prst="line">
            <a:avLst/>
          </a:prstGeom>
          <a:ln w="76200">
            <a:solidFill>
              <a:srgbClr val="E30613"/>
            </a:solidFill>
          </a:ln>
        </p:spPr>
        <p:style>
          <a:lnRef idx="1">
            <a:schemeClr val="accent1"/>
          </a:lnRef>
          <a:fillRef idx="0">
            <a:schemeClr val="accent1"/>
          </a:fillRef>
          <a:effectRef idx="0">
            <a:schemeClr val="accent1"/>
          </a:effectRef>
          <a:fontRef idx="minor">
            <a:schemeClr val="tx1"/>
          </a:fontRef>
        </p:style>
      </p:cxnSp>
      <p:pic>
        <p:nvPicPr>
          <p:cNvPr id="9" name="Content Placeholder 4" descr="CAR - logo - colou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63889" y="6143644"/>
            <a:ext cx="224223" cy="42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1493" y="500400"/>
            <a:ext cx="7830000" cy="403236"/>
          </a:xfrm>
        </p:spPr>
        <p:txBody>
          <a:bodyPr anchor="b" anchorCtr="0"/>
          <a:lstStyle>
            <a:lvl1pPr>
              <a:defRPr sz="2900" b="1"/>
            </a:lvl1pPr>
          </a:lstStyle>
          <a:p>
            <a:r>
              <a:rPr lang="en-US" dirty="0"/>
              <a:t>CLICK TO EDIT MASTER TITLE STYLE</a:t>
            </a:r>
            <a:endParaRPr lang="en-GB" dirty="0"/>
          </a:p>
        </p:txBody>
      </p:sp>
      <p:sp>
        <p:nvSpPr>
          <p:cNvPr id="3" name="Content Placeholder 2"/>
          <p:cNvSpPr>
            <a:spLocks noGrp="1"/>
          </p:cNvSpPr>
          <p:nvPr>
            <p:ph idx="1"/>
          </p:nvPr>
        </p:nvSpPr>
        <p:spPr>
          <a:xfrm>
            <a:off x="651302" y="1637360"/>
            <a:ext cx="7830000" cy="3857652"/>
          </a:xfrm>
        </p:spPr>
        <p:txBody>
          <a:bodyPr lIns="0" tIns="0" rIns="0" bIns="0">
            <a:noAutofit/>
          </a:bodyPr>
          <a:lstStyle>
            <a:lvl1pPr>
              <a:spcBef>
                <a:spcPts val="0"/>
              </a:spcBef>
              <a:spcAft>
                <a:spcPts val="1400"/>
              </a:spcAft>
              <a:buClr>
                <a:srgbClr val="E30613"/>
              </a:buClr>
              <a:buFont typeface="Wingdings" pitchFamily="2" charset="2"/>
              <a:buChar char="§"/>
              <a:defRPr sz="2400"/>
            </a:lvl1pPr>
            <a:lvl2pPr>
              <a:buClr>
                <a:schemeClr val="tx1">
                  <a:lumMod val="50000"/>
                  <a:lumOff val="50000"/>
                </a:schemeClr>
              </a:buClr>
              <a:defRPr sz="2200"/>
            </a:lvl2pPr>
            <a:lvl3pPr>
              <a:buClr>
                <a:schemeClr val="tx1">
                  <a:lumMod val="50000"/>
                  <a:lumOff val="50000"/>
                </a:schemeClr>
              </a:buClr>
              <a:defRPr sz="2000"/>
            </a:lvl3pPr>
            <a:lvl4pPr>
              <a:buClr>
                <a:schemeClr val="tx1">
                  <a:lumMod val="50000"/>
                  <a:lumOff val="50000"/>
                </a:schemeClr>
              </a:buClr>
              <a:defRPr/>
            </a:lvl4pPr>
            <a:lvl5pPr>
              <a:buClr>
                <a:schemeClr val="tx1">
                  <a:lumMod val="50000"/>
                  <a:lumOff val="50000"/>
                </a:schemeClr>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42910" y="6213474"/>
            <a:ext cx="7500990" cy="365125"/>
          </a:xfrm>
        </p:spPr>
        <p:txBody>
          <a:bodyPr lIns="0"/>
          <a:lstStyle>
            <a:lvl1pPr>
              <a:defRPr sz="700"/>
            </a:lvl1pPr>
          </a:lstStyle>
          <a:p>
            <a:fld id="{3EFE075F-7578-459E-AF5A-E23CFA35EE51}" type="datetimeFigureOut">
              <a:rPr lang="en-US" smtClean="0"/>
              <a:pPr/>
              <a:t>5/30/2019</a:t>
            </a:fld>
            <a:endParaRPr lang="en-GB" dirty="0"/>
          </a:p>
        </p:txBody>
      </p:sp>
      <p:cxnSp>
        <p:nvCxnSpPr>
          <p:cNvPr id="7" name="Straight Connector 6"/>
          <p:cNvCxnSpPr/>
          <p:nvPr userDrawn="1"/>
        </p:nvCxnSpPr>
        <p:spPr>
          <a:xfrm>
            <a:off x="657000" y="1134101"/>
            <a:ext cx="7830000" cy="1588"/>
          </a:xfrm>
          <a:prstGeom prst="line">
            <a:avLst/>
          </a:prstGeom>
          <a:ln w="76200">
            <a:solidFill>
              <a:srgbClr val="E30613"/>
            </a:solidFill>
          </a:ln>
        </p:spPr>
        <p:style>
          <a:lnRef idx="1">
            <a:schemeClr val="accent1"/>
          </a:lnRef>
          <a:fillRef idx="0">
            <a:schemeClr val="accent1"/>
          </a:fillRef>
          <a:effectRef idx="0">
            <a:schemeClr val="accent1"/>
          </a:effectRef>
          <a:fontRef idx="minor">
            <a:schemeClr val="tx1"/>
          </a:fontRef>
        </p:style>
      </p:cxnSp>
      <p:pic>
        <p:nvPicPr>
          <p:cNvPr id="8" name="Content Placeholder 4" descr="CAR - logo - colou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63889" y="6143644"/>
            <a:ext cx="224223" cy="42030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 2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000" y="1713600"/>
            <a:ext cx="3843562" cy="3857652"/>
          </a:xfrm>
        </p:spPr>
        <p:txBody>
          <a:bodyPr lIns="0" tIns="0" rIns="0" bIns="0">
            <a:noAutofit/>
          </a:bodyPr>
          <a:lstStyle>
            <a:lvl1pPr marL="0" indent="0">
              <a:spcAft>
                <a:spcPts val="520"/>
              </a:spcAft>
              <a:buClr>
                <a:srgbClr val="E30613"/>
              </a:buClr>
              <a:buFont typeface="Wingdings" pitchFamily="2" charset="2"/>
              <a:buNone/>
              <a:defRPr sz="1800"/>
            </a:lvl1pPr>
            <a:lvl2pPr>
              <a:buClr>
                <a:schemeClr val="tx1">
                  <a:lumMod val="50000"/>
                  <a:lumOff val="50000"/>
                </a:schemeClr>
              </a:buClr>
              <a:defRPr sz="2600"/>
            </a:lvl2pPr>
            <a:lvl3pPr>
              <a:buClr>
                <a:schemeClr val="tx1">
                  <a:lumMod val="50000"/>
                  <a:lumOff val="50000"/>
                </a:schemeClr>
              </a:buClr>
              <a:defRPr sz="2200"/>
            </a:lvl3pPr>
            <a:lvl4pPr>
              <a:buClr>
                <a:schemeClr val="tx1">
                  <a:lumMod val="50000"/>
                  <a:lumOff val="50000"/>
                </a:schemeClr>
              </a:buClr>
              <a:defRPr/>
            </a:lvl4pPr>
            <a:lvl5pPr>
              <a:buClr>
                <a:schemeClr val="tx1">
                  <a:lumMod val="50000"/>
                  <a:lumOff val="50000"/>
                </a:schemeClr>
              </a:buClr>
              <a:defRPr sz="1800"/>
            </a:lvl5pPr>
          </a:lstStyle>
          <a:p>
            <a:pPr lvl="0"/>
            <a:r>
              <a:rPr lang="en-US" dirty="0"/>
              <a:t>Click to edit Master text styles</a:t>
            </a:r>
          </a:p>
        </p:txBody>
      </p:sp>
      <p:sp>
        <p:nvSpPr>
          <p:cNvPr id="4" name="Date Placeholder 3"/>
          <p:cNvSpPr>
            <a:spLocks noGrp="1"/>
          </p:cNvSpPr>
          <p:nvPr>
            <p:ph type="dt" sz="half" idx="10"/>
          </p:nvPr>
        </p:nvSpPr>
        <p:spPr>
          <a:xfrm>
            <a:off x="642910" y="6213474"/>
            <a:ext cx="7500990" cy="365125"/>
          </a:xfrm>
        </p:spPr>
        <p:txBody>
          <a:bodyPr lIns="0"/>
          <a:lstStyle>
            <a:lvl1pPr>
              <a:defRPr sz="700"/>
            </a:lvl1pPr>
          </a:lstStyle>
          <a:p>
            <a:fld id="{3EFE075F-7578-459E-AF5A-E23CFA35EE51}" type="datetimeFigureOut">
              <a:rPr lang="en-US" smtClean="0"/>
              <a:pPr/>
              <a:t>5/30/2019</a:t>
            </a:fld>
            <a:endParaRPr lang="en-GB" dirty="0"/>
          </a:p>
        </p:txBody>
      </p:sp>
      <p:pic>
        <p:nvPicPr>
          <p:cNvPr id="8" name="Content Placeholder 4" descr="CAR - logo - colou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6776" y="6143644"/>
            <a:ext cx="224223" cy="420307"/>
          </a:xfrm>
          <a:prstGeom prst="rect">
            <a:avLst/>
          </a:prstGeom>
        </p:spPr>
      </p:pic>
      <p:sp>
        <p:nvSpPr>
          <p:cNvPr id="10" name="Chart Placeholder 9"/>
          <p:cNvSpPr>
            <a:spLocks noGrp="1"/>
          </p:cNvSpPr>
          <p:nvPr>
            <p:ph type="chart" sz="quarter" idx="11"/>
          </p:nvPr>
        </p:nvSpPr>
        <p:spPr>
          <a:xfrm>
            <a:off x="4786313" y="1713600"/>
            <a:ext cx="3714750" cy="3857625"/>
          </a:xfrm>
        </p:spPr>
        <p:txBody>
          <a:bodyPr/>
          <a:lstStyle/>
          <a:p>
            <a:endParaRPr lang="en-GB"/>
          </a:p>
        </p:txBody>
      </p:sp>
      <p:sp>
        <p:nvSpPr>
          <p:cNvPr id="11" name="Title 1"/>
          <p:cNvSpPr>
            <a:spLocks noGrp="1"/>
          </p:cNvSpPr>
          <p:nvPr>
            <p:ph type="title" hasCustomPrompt="1"/>
          </p:nvPr>
        </p:nvSpPr>
        <p:spPr>
          <a:xfrm>
            <a:off x="621493" y="500400"/>
            <a:ext cx="7830000" cy="403236"/>
          </a:xfrm>
        </p:spPr>
        <p:txBody>
          <a:bodyPr anchor="b" anchorCtr="0"/>
          <a:lstStyle>
            <a:lvl1pPr>
              <a:defRPr sz="2900" b="1"/>
            </a:lvl1pPr>
          </a:lstStyle>
          <a:p>
            <a:r>
              <a:rPr lang="en-US" dirty="0"/>
              <a:t>CLICK TO EDIT MASTER TITLE STYLE</a:t>
            </a:r>
            <a:endParaRPr lang="en-GB" dirty="0"/>
          </a:p>
        </p:txBody>
      </p:sp>
      <p:cxnSp>
        <p:nvCxnSpPr>
          <p:cNvPr id="12" name="Straight Connector 11"/>
          <p:cNvCxnSpPr/>
          <p:nvPr userDrawn="1"/>
        </p:nvCxnSpPr>
        <p:spPr>
          <a:xfrm>
            <a:off x="657000" y="1134101"/>
            <a:ext cx="7830000" cy="1588"/>
          </a:xfrm>
          <a:prstGeom prst="line">
            <a:avLst/>
          </a:prstGeom>
          <a:ln w="76200">
            <a:solidFill>
              <a:srgbClr val="E3061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FE075F-7578-459E-AF5A-E23CFA35EE51}" type="datetimeFigureOut">
              <a:rPr lang="en-US" smtClean="0"/>
              <a:pPr/>
              <a:t>5/30/2019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7F529-BD6B-423B-90C0-481A31C8CBA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EFE075F-7578-459E-AF5A-E23CFA35EE51}" type="datetimeFigureOut">
              <a:rPr lang="en-US" smtClean="0"/>
              <a:pPr/>
              <a:t>5/30/2019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7F529-BD6B-423B-90C0-481A31C8CBAC}" type="slidenum">
              <a:rPr lang="en-GB" smtClean="0"/>
              <a:pPr/>
              <a:t>‹#›</a:t>
            </a:fld>
            <a:endParaRPr lang="en-GB"/>
          </a:p>
        </p:txBody>
      </p:sp>
      <p:cxnSp>
        <p:nvCxnSpPr>
          <p:cNvPr id="8" name="Straight Connector 7"/>
          <p:cNvCxnSpPr/>
          <p:nvPr userDrawn="1"/>
        </p:nvCxnSpPr>
        <p:spPr>
          <a:xfrm>
            <a:off x="657000" y="1597002"/>
            <a:ext cx="7830000" cy="1588"/>
          </a:xfrm>
          <a:prstGeom prst="line">
            <a:avLst/>
          </a:prstGeom>
          <a:ln w="76200">
            <a:solidFill>
              <a:srgbClr val="E3061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EFE075F-7578-459E-AF5A-E23CFA35EE51}" type="datetimeFigureOut">
              <a:rPr lang="en-US" smtClean="0"/>
              <a:pPr/>
              <a:t>5/30/2019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27F529-BD6B-423B-90C0-481A31C8CBA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EFE075F-7578-459E-AF5A-E23CFA35EE51}" type="datetimeFigureOut">
              <a:rPr lang="en-US" smtClean="0"/>
              <a:pPr/>
              <a:t>5/30/2019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27F529-BD6B-423B-90C0-481A31C8CBA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E075F-7578-459E-AF5A-E23CFA35EE51}" type="datetimeFigureOut">
              <a:rPr lang="en-US" smtClean="0"/>
              <a:pPr/>
              <a:t>5/30/2019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27F529-BD6B-423B-90C0-481A31C8CBA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12" y="274638"/>
            <a:ext cx="7829576" cy="1143000"/>
          </a:xfrm>
          <a:prstGeom prst="rect">
            <a:avLst/>
          </a:prstGeom>
        </p:spPr>
        <p:txBody>
          <a:bodyPr vert="horz" lIns="0" tIns="0" rIns="0" bIns="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42910" y="1600200"/>
            <a:ext cx="785818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42910" y="6356350"/>
            <a:ext cx="194789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E075F-7578-459E-AF5A-E23CFA35EE51}" type="datetimeFigureOut">
              <a:rPr lang="en-US" smtClean="0"/>
              <a:pPr/>
              <a:t>5/30/2019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19478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7F529-BD6B-423B-90C0-481A31C8CBA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tiff"/></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10.png"/><Relationship Id="rId5" Type="http://schemas.openxmlformats.org/officeDocument/2006/relationships/image" Target="../media/image21.png"/><Relationship Id="rId10" Type="http://schemas.openxmlformats.org/officeDocument/2006/relationships/image" Target="../media/image9.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1214422"/>
            <a:ext cx="5594394" cy="2286016"/>
          </a:xfrm>
        </p:spPr>
        <p:txBody>
          <a:bodyPr tIns="270000" bIns="270000"/>
          <a:lstStyle/>
          <a:p>
            <a:r>
              <a:rPr lang="en-GB" sz="4500"/>
              <a:t>ARMS EXPORTS CONTROL</a:t>
            </a:r>
            <a:endParaRPr lang="en-GB" sz="4500" dirty="0"/>
          </a:p>
        </p:txBody>
      </p:sp>
      <p:sp>
        <p:nvSpPr>
          <p:cNvPr id="3" name="Subtitle 2"/>
          <p:cNvSpPr>
            <a:spLocks noGrp="1"/>
          </p:cNvSpPr>
          <p:nvPr>
            <p:ph type="subTitle" idx="1"/>
          </p:nvPr>
        </p:nvSpPr>
        <p:spPr>
          <a:xfrm>
            <a:off x="1763688" y="3500438"/>
            <a:ext cx="5594394" cy="785818"/>
          </a:xfrm>
        </p:spPr>
        <p:txBody>
          <a:bodyPr wrap="square" anchor="ctr">
            <a:noAutofit/>
          </a:bodyPr>
          <a:lstStyle/>
          <a:p>
            <a:r>
              <a:rPr lang="en-US" sz="1300" dirty="0"/>
              <a:t>Addressing Diversion and Tracing Illicit Transfers of Weapons</a:t>
            </a:r>
          </a:p>
          <a:p>
            <a:r>
              <a:rPr lang="en-US" sz="1300" dirty="0">
                <a:solidFill>
                  <a:schemeClr val="bg1"/>
                </a:solidFill>
                <a:ea typeface="+mn-ea"/>
              </a:rPr>
              <a:t>Dr. Andrea Varisco - Head of Analytics, Conflict Armament Research</a:t>
            </a:r>
          </a:p>
        </p:txBody>
      </p:sp>
      <p:sp>
        <p:nvSpPr>
          <p:cNvPr id="9" name="Subtitle 2"/>
          <p:cNvSpPr txBox="1">
            <a:spLocks/>
          </p:cNvSpPr>
          <p:nvPr/>
        </p:nvSpPr>
        <p:spPr>
          <a:xfrm>
            <a:off x="571472" y="6000768"/>
            <a:ext cx="2214578" cy="500066"/>
          </a:xfrm>
          <a:prstGeom prst="rect">
            <a:avLst/>
          </a:prstGeom>
          <a:noFill/>
        </p:spPr>
        <p:txBody>
          <a:bodyPr vert="horz" lIns="0" tIns="0" rIns="0" bIns="0" rtlCol="0">
            <a:noAutofit/>
          </a:bodyPr>
          <a:lstStyle/>
          <a:p>
            <a:pPr marL="0" marR="0" lvl="0" indent="0" defTabSz="914400" rtl="0" eaLnBrk="1" fontAlgn="auto" latinLnBrk="0" hangingPunct="1">
              <a:lnSpc>
                <a:spcPts val="14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chemeClr val="bg1"/>
                </a:solidFill>
                <a:effectLst/>
                <a:uLnTx/>
                <a:uFillTx/>
                <a:latin typeface="+mn-lt"/>
                <a:ea typeface="+mn-ea"/>
                <a:cs typeface="+mn-cs"/>
              </a:rPr>
              <a:t>Conflict Armament Research (CAR)</a:t>
            </a:r>
          </a:p>
          <a:p>
            <a:pPr lvl="0">
              <a:lnSpc>
                <a:spcPts val="1400"/>
              </a:lnSpc>
              <a:spcBef>
                <a:spcPct val="20000"/>
              </a:spcBef>
              <a:defRPr/>
            </a:pPr>
            <a:r>
              <a:rPr lang="en-US" sz="1000" dirty="0">
                <a:solidFill>
                  <a:schemeClr val="bg1"/>
                </a:solidFill>
              </a:rPr>
              <a:t>p</a:t>
            </a:r>
            <a:r>
              <a:rPr kumimoji="0" lang="en-US" sz="1000" b="0" i="0" u="none" strike="noStrike" kern="1200" cap="none" spc="0" normalizeH="0" baseline="0" noProof="0" dirty="0" err="1">
                <a:ln>
                  <a:noFill/>
                </a:ln>
                <a:solidFill>
                  <a:schemeClr val="bg1"/>
                </a:solidFill>
                <a:effectLst/>
                <a:uLnTx/>
                <a:uFillTx/>
                <a:latin typeface="+mn-lt"/>
                <a:ea typeface="+mn-ea"/>
                <a:cs typeface="+mn-cs"/>
              </a:rPr>
              <a:t>resentation</a:t>
            </a:r>
            <a:r>
              <a:rPr lang="en-US" sz="1000" dirty="0">
                <a:solidFill>
                  <a:schemeClr val="bg1"/>
                </a:solidFill>
              </a:rPr>
              <a:t> to the 11th Regional Meeting of SALW Commissions </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cxnSp>
        <p:nvCxnSpPr>
          <p:cNvPr id="11" name="Straight Connector 10"/>
          <p:cNvCxnSpPr/>
          <p:nvPr/>
        </p:nvCxnSpPr>
        <p:spPr>
          <a:xfrm rot="5400000">
            <a:off x="14504" y="6443113"/>
            <a:ext cx="828980" cy="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7536398" y="6035527"/>
            <a:ext cx="1357322" cy="572298"/>
          </a:xfrm>
          <a:prstGeom prst="rect">
            <a:avLst/>
          </a:prstGeom>
          <a:noFill/>
        </p:spPr>
        <p:txBody>
          <a:bodyPr vert="horz" lIns="0" tIns="0" rIns="0" bIns="0" rtlCol="0">
            <a:noAutofit/>
          </a:bodyPr>
          <a:lstStyle/>
          <a:p>
            <a:pPr lvl="0">
              <a:spcBef>
                <a:spcPct val="20000"/>
              </a:spcBef>
            </a:pPr>
            <a:r>
              <a:rPr lang="en-GB" sz="1000" dirty="0">
                <a:solidFill>
                  <a:schemeClr val="bg1"/>
                </a:solidFill>
              </a:rPr>
              <a:t>Sarajevo, </a:t>
            </a:r>
          </a:p>
          <a:p>
            <a:pPr lvl="0">
              <a:spcBef>
                <a:spcPct val="20000"/>
              </a:spcBef>
            </a:pPr>
            <a:r>
              <a:rPr lang="en-GB" sz="1000" dirty="0">
                <a:solidFill>
                  <a:schemeClr val="bg1"/>
                </a:solidFill>
              </a:rPr>
              <a:t>30 May 2019</a:t>
            </a:r>
          </a:p>
        </p:txBody>
      </p:sp>
      <p:cxnSp>
        <p:nvCxnSpPr>
          <p:cNvPr id="13" name="Straight Connector 12"/>
          <p:cNvCxnSpPr/>
          <p:nvPr/>
        </p:nvCxnSpPr>
        <p:spPr>
          <a:xfrm rot="5400000">
            <a:off x="6943593" y="6442716"/>
            <a:ext cx="829773" cy="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descr="CAR - logo - revers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0301" y="4653136"/>
            <a:ext cx="543399" cy="1018604"/>
          </a:xfrm>
          <a:prstGeom prst="rect">
            <a:avLst/>
          </a:prstGeom>
        </p:spPr>
      </p:pic>
      <p:pic>
        <p:nvPicPr>
          <p:cNvPr id="20" name="Picture 19" descr="title_underscor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10059" y="3071810"/>
            <a:ext cx="523882" cy="71438"/>
          </a:xfrm>
          <a:prstGeom prst="rect">
            <a:avLst/>
          </a:prstGeom>
        </p:spPr>
      </p:pic>
      <p:grpSp>
        <p:nvGrpSpPr>
          <p:cNvPr id="14" name="Group 13">
            <a:extLst>
              <a:ext uri="{FF2B5EF4-FFF2-40B4-BE49-F238E27FC236}">
                <a16:creationId xmlns:a16="http://schemas.microsoft.com/office/drawing/2014/main" id="{20EA77A7-1027-2E4C-8F7B-33F7FFCAA97C}"/>
              </a:ext>
            </a:extLst>
          </p:cNvPr>
          <p:cNvGrpSpPr/>
          <p:nvPr/>
        </p:nvGrpSpPr>
        <p:grpSpPr>
          <a:xfrm>
            <a:off x="3563142" y="6250804"/>
            <a:ext cx="2017717" cy="443505"/>
            <a:chOff x="5175853" y="6250804"/>
            <a:chExt cx="2017717" cy="443505"/>
          </a:xfrm>
        </p:grpSpPr>
        <p:pic>
          <p:nvPicPr>
            <p:cNvPr id="15" name="Picture 14">
              <a:extLst>
                <a:ext uri="{FF2B5EF4-FFF2-40B4-BE49-F238E27FC236}">
                  <a16:creationId xmlns:a16="http://schemas.microsoft.com/office/drawing/2014/main" id="{C836EB59-EC6C-3D4F-9CBF-A43596D1C4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75853" y="6345407"/>
              <a:ext cx="1114504" cy="348902"/>
            </a:xfrm>
            <a:prstGeom prst="rect">
              <a:avLst/>
            </a:prstGeom>
          </p:spPr>
        </p:pic>
        <p:pic>
          <p:nvPicPr>
            <p:cNvPr id="16" name="Picture 15">
              <a:extLst>
                <a:ext uri="{FF2B5EF4-FFF2-40B4-BE49-F238E27FC236}">
                  <a16:creationId xmlns:a16="http://schemas.microsoft.com/office/drawing/2014/main" id="{538E900F-9F7C-3541-9EF7-EE8186479C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97738" y="6250804"/>
              <a:ext cx="795832" cy="443505"/>
            </a:xfrm>
            <a:prstGeom prst="rect">
              <a:avLst/>
            </a:prstGeom>
          </p:spPr>
        </p:pic>
      </p:gr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TRACING CHALLENGES</a:t>
            </a:r>
            <a:endParaRPr lang="en-GB" dirty="0"/>
          </a:p>
        </p:txBody>
      </p:sp>
      <p:sp>
        <p:nvSpPr>
          <p:cNvPr id="3" name="Content Placeholder 2"/>
          <p:cNvSpPr>
            <a:spLocks noGrp="1"/>
          </p:cNvSpPr>
          <p:nvPr>
            <p:ph idx="1"/>
          </p:nvPr>
        </p:nvSpPr>
        <p:spPr/>
        <p:txBody>
          <a:bodyPr anchor="ctr"/>
          <a:lstStyle/>
          <a:p>
            <a:r>
              <a:rPr lang="en-GB" dirty="0"/>
              <a:t>Missing or destroyed records</a:t>
            </a:r>
          </a:p>
          <a:p>
            <a:r>
              <a:rPr lang="en-GB" dirty="0"/>
              <a:t>State collapse</a:t>
            </a:r>
          </a:p>
          <a:p>
            <a:r>
              <a:rPr lang="en-GB" dirty="0"/>
              <a:t>Reluctance to share sensitive information</a:t>
            </a:r>
          </a:p>
          <a:p>
            <a:r>
              <a:rPr lang="en-GB" dirty="0"/>
              <a:t>Lack of capacity</a:t>
            </a:r>
          </a:p>
          <a:p>
            <a:r>
              <a:rPr lang="en-GB" dirty="0"/>
              <a:t>Split ammunition lots</a:t>
            </a:r>
          </a:p>
        </p:txBody>
      </p:sp>
      <p:grpSp>
        <p:nvGrpSpPr>
          <p:cNvPr id="5" name="Group 4">
            <a:extLst>
              <a:ext uri="{FF2B5EF4-FFF2-40B4-BE49-F238E27FC236}">
                <a16:creationId xmlns:a16="http://schemas.microsoft.com/office/drawing/2014/main" id="{E288C21F-780A-914C-94C3-18CB254469BA}"/>
              </a:ext>
            </a:extLst>
          </p:cNvPr>
          <p:cNvGrpSpPr/>
          <p:nvPr/>
        </p:nvGrpSpPr>
        <p:grpSpPr>
          <a:xfrm>
            <a:off x="6948264" y="6205280"/>
            <a:ext cx="1282153" cy="320064"/>
            <a:chOff x="3410425" y="5589240"/>
            <a:chExt cx="2132258" cy="532276"/>
          </a:xfrm>
        </p:grpSpPr>
        <p:pic>
          <p:nvPicPr>
            <p:cNvPr id="6" name="Picture 5">
              <a:extLst>
                <a:ext uri="{FF2B5EF4-FFF2-40B4-BE49-F238E27FC236}">
                  <a16:creationId xmlns:a16="http://schemas.microsoft.com/office/drawing/2014/main" id="{AF48CE18-75E7-2643-B45D-F92A1A7B72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10425" y="5661248"/>
              <a:ext cx="982980" cy="360040"/>
            </a:xfrm>
            <a:prstGeom prst="rect">
              <a:avLst/>
            </a:prstGeom>
          </p:spPr>
        </p:pic>
        <p:pic>
          <p:nvPicPr>
            <p:cNvPr id="7" name="Picture 6">
              <a:extLst>
                <a:ext uri="{FF2B5EF4-FFF2-40B4-BE49-F238E27FC236}">
                  <a16:creationId xmlns:a16="http://schemas.microsoft.com/office/drawing/2014/main" id="{79E66B72-5539-9C4E-9E48-69C4215927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5589240"/>
              <a:ext cx="970683" cy="532276"/>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TRACING SUCCESSES</a:t>
            </a:r>
          </a:p>
        </p:txBody>
      </p:sp>
      <p:sp>
        <p:nvSpPr>
          <p:cNvPr id="3" name="Content Placeholder 2"/>
          <p:cNvSpPr>
            <a:spLocks noGrp="1"/>
          </p:cNvSpPr>
          <p:nvPr>
            <p:ph idx="1"/>
          </p:nvPr>
        </p:nvSpPr>
        <p:spPr/>
        <p:txBody>
          <a:bodyPr anchor="ctr"/>
          <a:lstStyle/>
          <a:p>
            <a:r>
              <a:rPr lang="en-GB" dirty="0"/>
              <a:t>Parliamentary/attorney general inquiries</a:t>
            </a:r>
          </a:p>
          <a:p>
            <a:r>
              <a:rPr lang="en-GB" dirty="0"/>
              <a:t>International criminal investigations</a:t>
            </a:r>
          </a:p>
          <a:p>
            <a:r>
              <a:rPr lang="en-GB" dirty="0"/>
              <a:t>Changes to commercial sales policy</a:t>
            </a:r>
          </a:p>
          <a:p>
            <a:r>
              <a:rPr lang="en-GB" dirty="0"/>
              <a:t>Changes to export licensing rules</a:t>
            </a:r>
          </a:p>
          <a:p>
            <a:r>
              <a:rPr lang="en-GB" dirty="0"/>
              <a:t>Greater scrutiny of export license applications</a:t>
            </a:r>
          </a:p>
        </p:txBody>
      </p:sp>
      <p:grpSp>
        <p:nvGrpSpPr>
          <p:cNvPr id="5" name="Group 4">
            <a:extLst>
              <a:ext uri="{FF2B5EF4-FFF2-40B4-BE49-F238E27FC236}">
                <a16:creationId xmlns:a16="http://schemas.microsoft.com/office/drawing/2014/main" id="{F1B793F8-A2CF-E34A-B73E-528745227621}"/>
              </a:ext>
            </a:extLst>
          </p:cNvPr>
          <p:cNvGrpSpPr/>
          <p:nvPr/>
        </p:nvGrpSpPr>
        <p:grpSpPr>
          <a:xfrm>
            <a:off x="6948264" y="6205280"/>
            <a:ext cx="1282153" cy="320064"/>
            <a:chOff x="3410425" y="5589240"/>
            <a:chExt cx="2132258" cy="532276"/>
          </a:xfrm>
        </p:grpSpPr>
        <p:pic>
          <p:nvPicPr>
            <p:cNvPr id="6" name="Picture 5">
              <a:extLst>
                <a:ext uri="{FF2B5EF4-FFF2-40B4-BE49-F238E27FC236}">
                  <a16:creationId xmlns:a16="http://schemas.microsoft.com/office/drawing/2014/main" id="{875206B4-B7CC-6442-96F3-3894B3A357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10425" y="5661248"/>
              <a:ext cx="982980" cy="360040"/>
            </a:xfrm>
            <a:prstGeom prst="rect">
              <a:avLst/>
            </a:prstGeom>
          </p:spPr>
        </p:pic>
        <p:pic>
          <p:nvPicPr>
            <p:cNvPr id="7" name="Picture 6">
              <a:extLst>
                <a:ext uri="{FF2B5EF4-FFF2-40B4-BE49-F238E27FC236}">
                  <a16:creationId xmlns:a16="http://schemas.microsoft.com/office/drawing/2014/main" id="{230C6597-8481-B74F-ACCB-2223B0D76B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5589240"/>
              <a:ext cx="970683" cy="532276"/>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rgbClr val="E3061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068130" y="1214422"/>
            <a:ext cx="5007740" cy="1857388"/>
          </a:xfrm>
          <a:noFill/>
          <a:ln>
            <a:solidFill>
              <a:schemeClr val="bg1"/>
            </a:solidFill>
          </a:ln>
        </p:spPr>
        <p:txBody>
          <a:bodyPr lIns="270000" tIns="270000" rIns="270000" bIns="270000"/>
          <a:lstStyle/>
          <a:p>
            <a:r>
              <a:rPr lang="en-GB" sz="3200" dirty="0"/>
              <a:t>ITRACE</a:t>
            </a:r>
            <a:r>
              <a:rPr lang="en-GB" sz="3200" baseline="30000" dirty="0"/>
              <a:t>®</a:t>
            </a:r>
            <a:r>
              <a:rPr lang="en-GB" sz="3200" dirty="0"/>
              <a:t> AND ANALYSIS</a:t>
            </a:r>
          </a:p>
        </p:txBody>
      </p:sp>
      <p:pic>
        <p:nvPicPr>
          <p:cNvPr id="4" name="Picture 3" descr="title_underscor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0535" y="2643182"/>
            <a:ext cx="523882" cy="71438"/>
          </a:xfrm>
          <a:prstGeom prst="rect">
            <a:avLst/>
          </a:prstGeom>
        </p:spPr>
      </p:pic>
      <p:pic>
        <p:nvPicPr>
          <p:cNvPr id="15" name="Picture 14" descr="CAR - logo - revers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6248" y="5500702"/>
            <a:ext cx="543399" cy="1018604"/>
          </a:xfrm>
          <a:prstGeom prst="rect">
            <a:avLst/>
          </a:prstGeom>
        </p:spPr>
      </p:pic>
    </p:spTree>
    <p:extLst>
      <p:ext uri="{BB962C8B-B14F-4D97-AF65-F5344CB8AC3E}">
        <p14:creationId xmlns:p14="http://schemas.microsoft.com/office/powerpoint/2010/main" val="5515539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ITRACE</a:t>
            </a:r>
            <a:r>
              <a:rPr lang="en-US" i="1" dirty="0"/>
              <a:t>®</a:t>
            </a:r>
            <a:r>
              <a:rPr lang="en-GB" dirty="0"/>
              <a:t>: EUROPEAN UNION MANDATE</a:t>
            </a:r>
          </a:p>
        </p:txBody>
      </p:sp>
      <p:sp>
        <p:nvSpPr>
          <p:cNvPr id="3" name="Content Placeholder 2"/>
          <p:cNvSpPr>
            <a:spLocks noGrp="1"/>
          </p:cNvSpPr>
          <p:nvPr>
            <p:ph idx="1"/>
          </p:nvPr>
        </p:nvSpPr>
        <p:spPr/>
        <p:txBody>
          <a:bodyPr/>
          <a:lstStyle/>
          <a:p>
            <a:pPr marL="0" indent="0" algn="ctr">
              <a:buNone/>
            </a:pPr>
            <a:r>
              <a:rPr lang="en-GB" sz="2000" i="1" dirty="0"/>
              <a:t>“to maintain</a:t>
            </a:r>
            <a:r>
              <a:rPr lang="mr-IN" sz="2000" i="1" dirty="0"/>
              <a:t>…</a:t>
            </a:r>
            <a:r>
              <a:rPr lang="en-GB" sz="2000" i="1" dirty="0"/>
              <a:t> an accessible and user-friendly global information-management system on diverted or trafficked SALW and other diverted or trafficked conventional weapons and ammunition in order to provide policymakers, conventional arms control experts and conventional arms export control officers with relevant information to develop effective, evidence-based strategies and projects against the illicit spread of SALW and of other conventional weapons and ammunition”</a:t>
            </a:r>
          </a:p>
          <a:p>
            <a:pPr marL="0" indent="0" algn="ctr">
              <a:buNone/>
            </a:pPr>
            <a:endParaRPr lang="en-GB" sz="600" i="1" dirty="0"/>
          </a:p>
          <a:p>
            <a:pPr marL="0" indent="0" algn="ctr">
              <a:buNone/>
            </a:pPr>
            <a:r>
              <a:rPr lang="en-GB" sz="2000" b="1" dirty="0"/>
              <a:t>Council Decisions (CFSP) 2013/698, 2015/1908 &amp; 2017/2283</a:t>
            </a:r>
            <a:endParaRPr lang="en-US" sz="2000" b="1"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5085184"/>
            <a:ext cx="9144000" cy="1772817"/>
          </a:xfrm>
          <a:prstGeom prst="rect">
            <a:avLst/>
          </a:prstGeom>
        </p:spPr>
      </p:pic>
    </p:spTree>
    <p:extLst>
      <p:ext uri="{BB962C8B-B14F-4D97-AF65-F5344CB8AC3E}">
        <p14:creationId xmlns:p14="http://schemas.microsoft.com/office/powerpoint/2010/main" val="128836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ITRACE</a:t>
            </a:r>
            <a:r>
              <a:rPr lang="en-US" i="1" dirty="0"/>
              <a:t>®</a:t>
            </a:r>
            <a:r>
              <a:rPr lang="en-GB" dirty="0"/>
              <a:t>: MAP KEY</a:t>
            </a:r>
          </a:p>
        </p:txBody>
      </p:sp>
      <p:sp>
        <p:nvSpPr>
          <p:cNvPr id="3" name="Content Placeholder 2"/>
          <p:cNvSpPr>
            <a:spLocks noGrp="1"/>
          </p:cNvSpPr>
          <p:nvPr>
            <p:ph idx="1"/>
          </p:nvPr>
        </p:nvSpPr>
        <p:spPr>
          <a:xfrm>
            <a:off x="621493" y="1844824"/>
            <a:ext cx="4204297" cy="4576114"/>
          </a:xfrm>
        </p:spPr>
        <p:txBody>
          <a:bodyPr/>
          <a:lstStyle/>
          <a:p>
            <a:pPr>
              <a:tabLst>
                <a:tab pos="1371600" algn="l"/>
              </a:tabLst>
            </a:pPr>
            <a:r>
              <a:rPr lang="en-US" sz="2000" dirty="0"/>
              <a:t> 	Point on route</a:t>
            </a:r>
          </a:p>
          <a:p>
            <a:pPr>
              <a:tabLst>
                <a:tab pos="1371600" algn="l"/>
              </a:tabLst>
            </a:pPr>
            <a:r>
              <a:rPr lang="en-US" sz="2000" dirty="0"/>
              <a:t>              	Point of diversion</a:t>
            </a:r>
          </a:p>
          <a:p>
            <a:pPr>
              <a:tabLst>
                <a:tab pos="1371600" algn="l"/>
              </a:tabLst>
            </a:pPr>
            <a:r>
              <a:rPr lang="en-US" sz="2000" dirty="0"/>
              <a:t>––––––	Confirmed direct 	transfer, legal</a:t>
            </a:r>
          </a:p>
          <a:p>
            <a:pPr>
              <a:tabLst>
                <a:tab pos="1371600" algn="l"/>
              </a:tabLst>
            </a:pPr>
            <a:r>
              <a:rPr lang="en-US" sz="2000" dirty="0"/>
              <a:t>– – – – 	Potential indirect 	transfer, assumed legal</a:t>
            </a:r>
          </a:p>
          <a:p>
            <a:pPr>
              <a:tabLst>
                <a:tab pos="1371600" algn="l"/>
              </a:tabLst>
            </a:pPr>
            <a:r>
              <a:rPr lang="en-US" sz="2000" dirty="0">
                <a:solidFill>
                  <a:srgbClr val="FF0000"/>
                </a:solidFill>
              </a:rPr>
              <a:t>–––––– 	</a:t>
            </a:r>
            <a:r>
              <a:rPr lang="en-US" sz="2000" dirty="0"/>
              <a:t>Confirmed diversion </a:t>
            </a:r>
          </a:p>
          <a:p>
            <a:pPr>
              <a:tabLst>
                <a:tab pos="1371600" algn="l"/>
              </a:tabLst>
            </a:pPr>
            <a:r>
              <a:rPr lang="en-US" sz="2000" dirty="0">
                <a:solidFill>
                  <a:srgbClr val="FF0000"/>
                </a:solidFill>
              </a:rPr>
              <a:t>– – – – 	</a:t>
            </a:r>
            <a:r>
              <a:rPr lang="en-US" sz="2000" dirty="0"/>
              <a:t>Diverted under unknown 	circumstances</a:t>
            </a:r>
          </a:p>
          <a:p>
            <a:pPr>
              <a:tabLst>
                <a:tab pos="2346325" algn="l"/>
              </a:tabLst>
            </a:pPr>
            <a:endParaRPr lang="en-US" sz="40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4343" y="1772816"/>
            <a:ext cx="362527" cy="468000"/>
          </a:xfrm>
          <a:prstGeom prst="rect">
            <a:avLst/>
          </a:prstGeom>
        </p:spPr>
      </p:pic>
      <p:pic>
        <p:nvPicPr>
          <p:cNvPr id="6" name="Picture 5"/>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1173270" y="2291697"/>
            <a:ext cx="363600" cy="468000"/>
          </a:xfrm>
          <a:prstGeom prst="rect">
            <a:avLst/>
          </a:prstGeom>
        </p:spPr>
      </p:pic>
      <p:pic>
        <p:nvPicPr>
          <p:cNvPr id="14" name="Picture 13"/>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68144" y="1556792"/>
            <a:ext cx="2376264" cy="4261561"/>
          </a:xfrm>
          <a:prstGeom prst="rect">
            <a:avLst/>
          </a:prstGeom>
          <a:noFill/>
          <a:ln>
            <a:noFill/>
          </a:ln>
        </p:spPr>
      </p:pic>
      <p:grpSp>
        <p:nvGrpSpPr>
          <p:cNvPr id="9" name="Group 8">
            <a:extLst>
              <a:ext uri="{FF2B5EF4-FFF2-40B4-BE49-F238E27FC236}">
                <a16:creationId xmlns:a16="http://schemas.microsoft.com/office/drawing/2014/main" id="{554AF3BA-0626-2A4B-806E-19A6A89468D6}"/>
              </a:ext>
            </a:extLst>
          </p:cNvPr>
          <p:cNvGrpSpPr/>
          <p:nvPr/>
        </p:nvGrpSpPr>
        <p:grpSpPr>
          <a:xfrm>
            <a:off x="6948264" y="6205280"/>
            <a:ext cx="1282153" cy="320064"/>
            <a:chOff x="3410425" y="5589240"/>
            <a:chExt cx="2132258" cy="532276"/>
          </a:xfrm>
        </p:grpSpPr>
        <p:pic>
          <p:nvPicPr>
            <p:cNvPr id="10" name="Picture 9">
              <a:extLst>
                <a:ext uri="{FF2B5EF4-FFF2-40B4-BE49-F238E27FC236}">
                  <a16:creationId xmlns:a16="http://schemas.microsoft.com/office/drawing/2014/main" id="{C9625433-D450-7D4D-950C-2BFABCAA386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10425" y="5661248"/>
              <a:ext cx="982980" cy="360040"/>
            </a:xfrm>
            <a:prstGeom prst="rect">
              <a:avLst/>
            </a:prstGeom>
          </p:spPr>
        </p:pic>
        <p:pic>
          <p:nvPicPr>
            <p:cNvPr id="11" name="Picture 10">
              <a:extLst>
                <a:ext uri="{FF2B5EF4-FFF2-40B4-BE49-F238E27FC236}">
                  <a16:creationId xmlns:a16="http://schemas.microsoft.com/office/drawing/2014/main" id="{A045A8BD-FFA0-0541-8130-76571C01411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72000" y="5589240"/>
              <a:ext cx="970683" cy="532276"/>
            </a:xfrm>
            <a:prstGeom prst="rect">
              <a:avLst/>
            </a:prstGeom>
          </p:spPr>
        </p:pic>
      </p:grpSp>
      <p:cxnSp>
        <p:nvCxnSpPr>
          <p:cNvPr id="12" name="Straight Connector 11"/>
          <p:cNvCxnSpPr/>
          <p:nvPr/>
        </p:nvCxnSpPr>
        <p:spPr>
          <a:xfrm>
            <a:off x="7370068" y="2564904"/>
            <a:ext cx="860349" cy="0"/>
          </a:xfrm>
          <a:prstGeom prst="line">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3" name="Text Box 3"/>
          <p:cNvSpPr txBox="1"/>
          <p:nvPr/>
        </p:nvSpPr>
        <p:spPr>
          <a:xfrm>
            <a:off x="8227318" y="2443600"/>
            <a:ext cx="1257300" cy="47251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GB" sz="1000">
                <a:effectLst/>
                <a:latin typeface="Arial" charset="0"/>
                <a:ea typeface="Calibri" charset="0"/>
                <a:cs typeface="Times New Roman" charset="0"/>
              </a:rPr>
              <a:t>SEGMENT</a:t>
            </a:r>
            <a:endParaRPr lang="en-GB" sz="1200">
              <a:effectLst/>
              <a:ea typeface="Calibri" charset="0"/>
              <a:cs typeface="Times New Roman" charset="0"/>
            </a:endParaRPr>
          </a:p>
        </p:txBody>
      </p:sp>
      <p:cxnSp>
        <p:nvCxnSpPr>
          <p:cNvPr id="15" name="Straight Connector 14"/>
          <p:cNvCxnSpPr/>
          <p:nvPr/>
        </p:nvCxnSpPr>
        <p:spPr>
          <a:xfrm>
            <a:off x="7370068" y="3218061"/>
            <a:ext cx="857250" cy="1"/>
          </a:xfrm>
          <a:prstGeom prst="line">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6" name="Text Box 5"/>
          <p:cNvSpPr txBox="1"/>
          <p:nvPr/>
        </p:nvSpPr>
        <p:spPr>
          <a:xfrm>
            <a:off x="8227318" y="3096756"/>
            <a:ext cx="1257300" cy="47251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GB" sz="1000">
                <a:effectLst/>
                <a:latin typeface="Arial" charset="0"/>
                <a:ea typeface="Calibri" charset="0"/>
                <a:cs typeface="Times New Roman" charset="0"/>
              </a:rPr>
              <a:t>WAYPOINT</a:t>
            </a:r>
            <a:endParaRPr lang="en-GB" sz="1200">
              <a:effectLst/>
              <a:ea typeface="Calibri" charset="0"/>
              <a:cs typeface="Times New Roman" charset="0"/>
            </a:endParaRPr>
          </a:p>
        </p:txBody>
      </p:sp>
      <p:sp>
        <p:nvSpPr>
          <p:cNvPr id="17" name="Text Box 6"/>
          <p:cNvSpPr txBox="1"/>
          <p:nvPr/>
        </p:nvSpPr>
        <p:spPr>
          <a:xfrm>
            <a:off x="4933181" y="2199412"/>
            <a:ext cx="1257300" cy="78752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GB" sz="1000" dirty="0">
                <a:effectLst/>
                <a:latin typeface="Arial" charset="0"/>
                <a:ea typeface="Calibri" charset="0"/>
                <a:cs typeface="Times New Roman" charset="0"/>
              </a:rPr>
              <a:t>POINT OF DIVERSION</a:t>
            </a:r>
            <a:endParaRPr lang="en-GB" sz="1200" dirty="0">
              <a:effectLst/>
              <a:ea typeface="Calibri" charset="0"/>
              <a:cs typeface="Times New Roman" charset="0"/>
            </a:endParaRPr>
          </a:p>
          <a:p>
            <a:pPr marL="0" marR="0">
              <a:spcBef>
                <a:spcPts val="0"/>
              </a:spcBef>
              <a:spcAft>
                <a:spcPts val="0"/>
              </a:spcAft>
            </a:pPr>
            <a:r>
              <a:rPr lang="en-GB" sz="1000" dirty="0">
                <a:effectLst/>
                <a:latin typeface="Arial" charset="0"/>
                <a:ea typeface="Calibri" charset="0"/>
                <a:cs typeface="Times New Roman" charset="0"/>
              </a:rPr>
              <a:t>(WAYPOINT)</a:t>
            </a:r>
            <a:endParaRPr lang="en-GB" sz="1200" dirty="0">
              <a:effectLst/>
              <a:ea typeface="Calibri" charset="0"/>
              <a:cs typeface="Times New Roman" charset="0"/>
            </a:endParaRPr>
          </a:p>
        </p:txBody>
      </p:sp>
      <p:cxnSp>
        <p:nvCxnSpPr>
          <p:cNvPr id="18" name="Straight Connector 17"/>
          <p:cNvCxnSpPr/>
          <p:nvPr/>
        </p:nvCxnSpPr>
        <p:spPr>
          <a:xfrm flipH="1" flipV="1">
            <a:off x="5633936" y="2696655"/>
            <a:ext cx="495922" cy="872615"/>
          </a:xfrm>
          <a:prstGeom prst="line">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9895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ITRACE</a:t>
            </a:r>
            <a:r>
              <a:rPr lang="en-US" i="1" dirty="0"/>
              <a:t>®</a:t>
            </a:r>
            <a:r>
              <a:rPr lang="en-GB" dirty="0"/>
              <a:t>: WHAT IT DOES</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493" y="3235895"/>
            <a:ext cx="4043680" cy="2151888"/>
          </a:xfrm>
          <a:prstGeom prst="rect">
            <a:avLst/>
          </a:prstGeom>
          <a:effectLst/>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87824" y="4185130"/>
            <a:ext cx="4210910" cy="2066372"/>
          </a:xfrm>
          <a:prstGeom prst="rect">
            <a:avLst/>
          </a:prstGeom>
          <a:effectLst/>
        </p:spPr>
      </p:pic>
      <p:grpSp>
        <p:nvGrpSpPr>
          <p:cNvPr id="26" name="Group 25"/>
          <p:cNvGrpSpPr>
            <a:grpSpLocks noChangeAspect="1"/>
          </p:cNvGrpSpPr>
          <p:nvPr/>
        </p:nvGrpSpPr>
        <p:grpSpPr>
          <a:xfrm>
            <a:off x="6224920" y="2322256"/>
            <a:ext cx="2368443" cy="3725747"/>
            <a:chOff x="438234" y="424779"/>
            <a:chExt cx="3395754" cy="5937006"/>
          </a:xfrm>
        </p:grpSpPr>
        <p:pic>
          <p:nvPicPr>
            <p:cNvPr id="28" name="Picture 2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0375" y="2657990"/>
              <a:ext cx="3236279" cy="317162"/>
            </a:xfrm>
            <a:prstGeom prst="rect">
              <a:avLst/>
            </a:prstGeom>
          </p:spPr>
        </p:pic>
        <p:pic>
          <p:nvPicPr>
            <p:cNvPr id="29" name="Picture 2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8234" y="424779"/>
              <a:ext cx="3395754" cy="2233211"/>
            </a:xfrm>
            <a:prstGeom prst="rect">
              <a:avLst/>
            </a:prstGeom>
          </p:spPr>
        </p:pic>
        <p:pic>
          <p:nvPicPr>
            <p:cNvPr id="30" name="Picture 2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8252" y="2848724"/>
              <a:ext cx="533196" cy="231689"/>
            </a:xfrm>
            <a:prstGeom prst="rect">
              <a:avLst/>
            </a:prstGeom>
          </p:spPr>
        </p:pic>
        <p:pic>
          <p:nvPicPr>
            <p:cNvPr id="31" name="Picture 30"/>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634344" y="3112249"/>
              <a:ext cx="3020557" cy="1383150"/>
            </a:xfrm>
            <a:prstGeom prst="rect">
              <a:avLst/>
            </a:prstGeom>
          </p:spPr>
        </p:pic>
        <p:pic>
          <p:nvPicPr>
            <p:cNvPr id="32" name="Picture 31"/>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634343" y="4588928"/>
              <a:ext cx="3020557" cy="1772857"/>
            </a:xfrm>
            <a:prstGeom prst="rect">
              <a:avLst/>
            </a:prstGeom>
          </p:spPr>
        </p:pic>
      </p:grpSp>
      <p:sp>
        <p:nvSpPr>
          <p:cNvPr id="33" name="Content Placeholder 2"/>
          <p:cNvSpPr txBox="1">
            <a:spLocks/>
          </p:cNvSpPr>
          <p:nvPr/>
        </p:nvSpPr>
        <p:spPr>
          <a:xfrm>
            <a:off x="621493" y="1420710"/>
            <a:ext cx="7800191" cy="3857652"/>
          </a:xfrm>
          <a:prstGeom prst="rect">
            <a:avLst/>
          </a:prstGeom>
        </p:spPr>
        <p:txBody>
          <a:bodyPr vert="horz" lIns="0" tIns="0" rIns="0" bIns="0" rtlCol="0">
            <a:noAutofit/>
          </a:bodyPr>
          <a:lstStyle>
            <a:lvl1pPr marL="342900" indent="-342900" algn="l" defTabSz="914400" rtl="0" eaLnBrk="1" latinLnBrk="0" hangingPunct="1">
              <a:spcBef>
                <a:spcPts val="0"/>
              </a:spcBef>
              <a:spcAft>
                <a:spcPts val="1400"/>
              </a:spcAft>
              <a:buClr>
                <a:srgbClr val="E30613"/>
              </a:buClr>
              <a:buFont typeface="Wingdings"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50000"/>
                  <a:lumOff val="50000"/>
                </a:schemeClr>
              </a:buClr>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charset="0"/>
              <a:buChar char="•"/>
            </a:pPr>
            <a:r>
              <a:rPr lang="en-GB" sz="2000" dirty="0"/>
              <a:t>Map weapon flows and points of diversion</a:t>
            </a:r>
          </a:p>
          <a:p>
            <a:pPr marL="457200" indent="-457200">
              <a:buFont typeface="Arial" charset="0"/>
              <a:buChar char="•"/>
            </a:pPr>
            <a:r>
              <a:rPr lang="en-GB" sz="2000" dirty="0"/>
              <a:t>Identify correlations and trends to assist counter-diversion and anti-trafficking policies</a:t>
            </a:r>
          </a:p>
          <a:p>
            <a:pPr marL="457200" indent="-457200">
              <a:buFont typeface="Arial" charset="0"/>
              <a:buChar char="•"/>
            </a:pPr>
            <a:r>
              <a:rPr lang="en-GB" sz="2000" dirty="0"/>
              <a:t>Generate reports on documented items</a:t>
            </a:r>
          </a:p>
        </p:txBody>
      </p:sp>
      <p:grpSp>
        <p:nvGrpSpPr>
          <p:cNvPr id="13" name="Group 12">
            <a:extLst>
              <a:ext uri="{FF2B5EF4-FFF2-40B4-BE49-F238E27FC236}">
                <a16:creationId xmlns:a16="http://schemas.microsoft.com/office/drawing/2014/main" id="{554AF3BA-0626-2A4B-806E-19A6A89468D6}"/>
              </a:ext>
            </a:extLst>
          </p:cNvPr>
          <p:cNvGrpSpPr/>
          <p:nvPr/>
        </p:nvGrpSpPr>
        <p:grpSpPr>
          <a:xfrm>
            <a:off x="6948264" y="6231583"/>
            <a:ext cx="1282153" cy="320064"/>
            <a:chOff x="3410425" y="5589240"/>
            <a:chExt cx="2132258" cy="532276"/>
          </a:xfrm>
        </p:grpSpPr>
        <p:pic>
          <p:nvPicPr>
            <p:cNvPr id="14" name="Picture 13">
              <a:extLst>
                <a:ext uri="{FF2B5EF4-FFF2-40B4-BE49-F238E27FC236}">
                  <a16:creationId xmlns:a16="http://schemas.microsoft.com/office/drawing/2014/main" id="{C9625433-D450-7D4D-950C-2BFABCAA386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410425" y="5661248"/>
              <a:ext cx="982980" cy="360040"/>
            </a:xfrm>
            <a:prstGeom prst="rect">
              <a:avLst/>
            </a:prstGeom>
          </p:spPr>
        </p:pic>
        <p:pic>
          <p:nvPicPr>
            <p:cNvPr id="15" name="Picture 14">
              <a:extLst>
                <a:ext uri="{FF2B5EF4-FFF2-40B4-BE49-F238E27FC236}">
                  <a16:creationId xmlns:a16="http://schemas.microsoft.com/office/drawing/2014/main" id="{A045A8BD-FFA0-0541-8130-76571C01411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572000" y="5589240"/>
              <a:ext cx="970683" cy="532276"/>
            </a:xfrm>
            <a:prstGeom prst="rect">
              <a:avLst/>
            </a:prstGeom>
          </p:spPr>
        </p:pic>
      </p:grpSp>
    </p:spTree>
    <p:extLst>
      <p:ext uri="{BB962C8B-B14F-4D97-AF65-F5344CB8AC3E}">
        <p14:creationId xmlns:p14="http://schemas.microsoft.com/office/powerpoint/2010/main" val="89156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a:t>
            </a:r>
          </a:p>
        </p:txBody>
      </p:sp>
      <p:sp>
        <p:nvSpPr>
          <p:cNvPr id="3" name="Content Placeholder 2"/>
          <p:cNvSpPr>
            <a:spLocks noGrp="1"/>
          </p:cNvSpPr>
          <p:nvPr>
            <p:ph idx="1"/>
          </p:nvPr>
        </p:nvSpPr>
        <p:spPr/>
        <p:txBody>
          <a:bodyPr/>
          <a:lstStyle/>
          <a:p>
            <a:r>
              <a:rPr lang="en-GB" dirty="0"/>
              <a:t>Correlations: same items in other locations or countries</a:t>
            </a:r>
          </a:p>
          <a:p>
            <a:r>
              <a:rPr lang="en-GB" dirty="0"/>
              <a:t>Trends: flows of new materiel entering into a country, recent deliveries</a:t>
            </a:r>
          </a:p>
          <a:p>
            <a:r>
              <a:rPr lang="en-GB" dirty="0"/>
              <a:t>Diversion: understand the different circumstances of diversion &gt; evidence-based policy recommendations</a:t>
            </a:r>
          </a:p>
          <a:p>
            <a:r>
              <a:rPr lang="en-GB" dirty="0"/>
              <a:t>Aggregation: measure the extent of the problem &gt; diversion risk assessments (pre-export)</a:t>
            </a:r>
          </a:p>
          <a:p>
            <a:pPr marL="0" indent="0">
              <a:buNone/>
            </a:pPr>
            <a:endParaRPr lang="en-GB" dirty="0"/>
          </a:p>
        </p:txBody>
      </p:sp>
      <p:grpSp>
        <p:nvGrpSpPr>
          <p:cNvPr id="6" name="Group 5">
            <a:extLst>
              <a:ext uri="{FF2B5EF4-FFF2-40B4-BE49-F238E27FC236}">
                <a16:creationId xmlns:a16="http://schemas.microsoft.com/office/drawing/2014/main" id="{554AF3BA-0626-2A4B-806E-19A6A89468D6}"/>
              </a:ext>
            </a:extLst>
          </p:cNvPr>
          <p:cNvGrpSpPr/>
          <p:nvPr/>
        </p:nvGrpSpPr>
        <p:grpSpPr>
          <a:xfrm>
            <a:off x="6948264" y="6205280"/>
            <a:ext cx="1282153" cy="320064"/>
            <a:chOff x="3410425" y="5589240"/>
            <a:chExt cx="2132258" cy="532276"/>
          </a:xfrm>
        </p:grpSpPr>
        <p:pic>
          <p:nvPicPr>
            <p:cNvPr id="7" name="Picture 6">
              <a:extLst>
                <a:ext uri="{FF2B5EF4-FFF2-40B4-BE49-F238E27FC236}">
                  <a16:creationId xmlns:a16="http://schemas.microsoft.com/office/drawing/2014/main" id="{C9625433-D450-7D4D-950C-2BFABCAA38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10425" y="5661248"/>
              <a:ext cx="982980" cy="360040"/>
            </a:xfrm>
            <a:prstGeom prst="rect">
              <a:avLst/>
            </a:prstGeom>
          </p:spPr>
        </p:pic>
        <p:pic>
          <p:nvPicPr>
            <p:cNvPr id="8" name="Picture 7">
              <a:extLst>
                <a:ext uri="{FF2B5EF4-FFF2-40B4-BE49-F238E27FC236}">
                  <a16:creationId xmlns:a16="http://schemas.microsoft.com/office/drawing/2014/main" id="{A045A8BD-FFA0-0541-8130-76571C0141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5589240"/>
              <a:ext cx="970683" cy="532276"/>
            </a:xfrm>
            <a:prstGeom prst="rect">
              <a:avLst/>
            </a:prstGeom>
          </p:spPr>
        </p:pic>
      </p:grpSp>
    </p:spTree>
    <p:extLst>
      <p:ext uri="{BB962C8B-B14F-4D97-AF65-F5344CB8AC3E}">
        <p14:creationId xmlns:p14="http://schemas.microsoft.com/office/powerpoint/2010/main" val="1827736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DIVERSION TYPOLOGY</a:t>
            </a:r>
          </a:p>
        </p:txBody>
      </p:sp>
      <p:grpSp>
        <p:nvGrpSpPr>
          <p:cNvPr id="6" name="Group 5">
            <a:extLst>
              <a:ext uri="{FF2B5EF4-FFF2-40B4-BE49-F238E27FC236}">
                <a16:creationId xmlns:a16="http://schemas.microsoft.com/office/drawing/2014/main" id="{554AF3BA-0626-2A4B-806E-19A6A89468D6}"/>
              </a:ext>
            </a:extLst>
          </p:cNvPr>
          <p:cNvGrpSpPr/>
          <p:nvPr/>
        </p:nvGrpSpPr>
        <p:grpSpPr>
          <a:xfrm>
            <a:off x="6948264" y="6205280"/>
            <a:ext cx="1282153" cy="320064"/>
            <a:chOff x="3410425" y="5589240"/>
            <a:chExt cx="2132258" cy="532276"/>
          </a:xfrm>
        </p:grpSpPr>
        <p:pic>
          <p:nvPicPr>
            <p:cNvPr id="7" name="Picture 6">
              <a:extLst>
                <a:ext uri="{FF2B5EF4-FFF2-40B4-BE49-F238E27FC236}">
                  <a16:creationId xmlns:a16="http://schemas.microsoft.com/office/drawing/2014/main" id="{C9625433-D450-7D4D-950C-2BFABCAA38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10425" y="5661248"/>
              <a:ext cx="982980" cy="360040"/>
            </a:xfrm>
            <a:prstGeom prst="rect">
              <a:avLst/>
            </a:prstGeom>
          </p:spPr>
        </p:pic>
        <p:pic>
          <p:nvPicPr>
            <p:cNvPr id="8" name="Picture 7">
              <a:extLst>
                <a:ext uri="{FF2B5EF4-FFF2-40B4-BE49-F238E27FC236}">
                  <a16:creationId xmlns:a16="http://schemas.microsoft.com/office/drawing/2014/main" id="{A045A8BD-FFA0-0541-8130-76571C0141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5589240"/>
              <a:ext cx="970683" cy="532276"/>
            </a:xfrm>
            <a:prstGeom prst="rect">
              <a:avLst/>
            </a:prstGeom>
          </p:spPr>
        </p:pic>
      </p:grpSp>
      <p:pic>
        <p:nvPicPr>
          <p:cNvPr id="10" name="Picture 9">
            <a:extLst>
              <a:ext uri="{FF2B5EF4-FFF2-40B4-BE49-F238E27FC236}">
                <a16:creationId xmlns:a16="http://schemas.microsoft.com/office/drawing/2014/main" id="{712E97F9-6D26-FB45-AE1F-3D973F2353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310" y="1340768"/>
            <a:ext cx="7235379" cy="4294040"/>
          </a:xfrm>
          <a:prstGeom prst="rect">
            <a:avLst/>
          </a:prstGeom>
        </p:spPr>
      </p:pic>
    </p:spTree>
    <p:extLst>
      <p:ext uri="{BB962C8B-B14F-4D97-AF65-F5344CB8AC3E}">
        <p14:creationId xmlns:p14="http://schemas.microsoft.com/office/powerpoint/2010/main" val="93070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E3061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4294967295"/>
          </p:nvPr>
        </p:nvSpPr>
        <p:spPr>
          <a:xfrm>
            <a:off x="642910" y="3929066"/>
            <a:ext cx="2714644" cy="571504"/>
          </a:xfrm>
        </p:spPr>
        <p:txBody>
          <a:bodyPr>
            <a:noAutofit/>
          </a:bodyPr>
          <a:lstStyle/>
          <a:p>
            <a:pPr marL="0" indent="0" algn="ctr">
              <a:buNone/>
            </a:pPr>
            <a:r>
              <a:rPr lang="en-GB" sz="1200" dirty="0">
                <a:solidFill>
                  <a:schemeClr val="bg1"/>
                </a:solidFill>
              </a:rPr>
              <a:t>CAR WEBSITE</a:t>
            </a:r>
          </a:p>
          <a:p>
            <a:pPr marL="0" indent="0" algn="ctr">
              <a:buNone/>
            </a:pPr>
            <a:r>
              <a:rPr lang="en-GB" sz="1600" b="1" dirty="0">
                <a:solidFill>
                  <a:schemeClr val="bg1"/>
                </a:solidFill>
              </a:rPr>
              <a:t>www.conflictarm.com</a:t>
            </a:r>
          </a:p>
        </p:txBody>
      </p:sp>
      <p:sp>
        <p:nvSpPr>
          <p:cNvPr id="5" name="Title 1"/>
          <p:cNvSpPr txBox="1">
            <a:spLocks/>
          </p:cNvSpPr>
          <p:nvPr/>
        </p:nvSpPr>
        <p:spPr>
          <a:xfrm>
            <a:off x="2068130" y="1285860"/>
            <a:ext cx="5007740" cy="1357322"/>
          </a:xfrm>
          <a:prstGeom prst="rect">
            <a:avLst/>
          </a:prstGeom>
          <a:noFill/>
          <a:ln>
            <a:solidFill>
              <a:schemeClr val="bg1"/>
            </a:solidFill>
          </a:ln>
        </p:spPr>
        <p:txBody>
          <a:bodyPr lIns="270000" tIns="270000" rIns="270000" bIns="27000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mj-lt"/>
                <a:ea typeface="+mj-ea"/>
                <a:cs typeface="+mj-cs"/>
              </a:rPr>
              <a:t>THANK YOU</a:t>
            </a:r>
          </a:p>
        </p:txBody>
      </p:sp>
      <p:pic>
        <p:nvPicPr>
          <p:cNvPr id="6" name="Picture 5" descr="title_underscor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0059" y="2214554"/>
            <a:ext cx="523882" cy="71438"/>
          </a:xfrm>
          <a:prstGeom prst="rect">
            <a:avLst/>
          </a:prstGeom>
        </p:spPr>
      </p:pic>
      <p:cxnSp>
        <p:nvCxnSpPr>
          <p:cNvPr id="9" name="Straight Connector 8"/>
          <p:cNvCxnSpPr>
            <a:stCxn id="5" idx="2"/>
          </p:cNvCxnSpPr>
          <p:nvPr/>
        </p:nvCxnSpPr>
        <p:spPr>
          <a:xfrm rot="5400000">
            <a:off x="4071934" y="3143248"/>
            <a:ext cx="100013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CAR - logo - revers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6248" y="5500702"/>
            <a:ext cx="543399" cy="1018604"/>
          </a:xfrm>
          <a:prstGeom prst="rect">
            <a:avLst/>
          </a:prstGeom>
        </p:spPr>
      </p:pic>
      <p:sp>
        <p:nvSpPr>
          <p:cNvPr id="17" name="Content Placeholder 2"/>
          <p:cNvSpPr txBox="1">
            <a:spLocks/>
          </p:cNvSpPr>
          <p:nvPr/>
        </p:nvSpPr>
        <p:spPr>
          <a:xfrm>
            <a:off x="3214678" y="3929066"/>
            <a:ext cx="2714644" cy="2285999"/>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200" b="0" i="0" u="none" strike="noStrike" kern="1200" cap="none" spc="0" normalizeH="0" baseline="0" noProof="0" dirty="0" err="1">
                <a:ln>
                  <a:noFill/>
                </a:ln>
                <a:solidFill>
                  <a:schemeClr val="bg1"/>
                </a:solidFill>
                <a:effectLst/>
                <a:uLnTx/>
                <a:uFillTx/>
                <a:latin typeface="+mn-lt"/>
                <a:ea typeface="+mn-ea"/>
                <a:cs typeface="+mn-cs"/>
              </a:rPr>
              <a:t>iTRACE</a:t>
            </a:r>
            <a:r>
              <a:rPr kumimoji="0" lang="en-GB" sz="1200" b="0" i="0" u="none" strike="noStrike" kern="1200" cap="none" spc="0" normalizeH="0" baseline="0" noProof="0" dirty="0">
                <a:ln>
                  <a:noFill/>
                </a:ln>
                <a:solidFill>
                  <a:schemeClr val="bg1"/>
                </a:solidFill>
                <a:effectLst/>
                <a:uLnTx/>
                <a:uFillTx/>
                <a:latin typeface="+mn-lt"/>
                <a:ea typeface="+mn-ea"/>
                <a:cs typeface="+mn-cs"/>
              </a:rPr>
              <a:t> WEBSITE</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mn-cs"/>
              </a:rPr>
              <a:t>www.itrace.com</a:t>
            </a:r>
          </a:p>
        </p:txBody>
      </p:sp>
      <p:sp>
        <p:nvSpPr>
          <p:cNvPr id="18" name="Content Placeholder 2"/>
          <p:cNvSpPr txBox="1">
            <a:spLocks/>
          </p:cNvSpPr>
          <p:nvPr/>
        </p:nvSpPr>
        <p:spPr>
          <a:xfrm>
            <a:off x="5786446" y="3929066"/>
            <a:ext cx="2714644" cy="2285999"/>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mn-cs"/>
              </a:rPr>
              <a:t>EMAIL</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mn-cs"/>
              </a:rPr>
              <a:t>admin@conflictarm.com</a:t>
            </a:r>
          </a:p>
        </p:txBody>
      </p:sp>
      <p:cxnSp>
        <p:nvCxnSpPr>
          <p:cNvPr id="20" name="Straight Connector 19"/>
          <p:cNvCxnSpPr/>
          <p:nvPr/>
        </p:nvCxnSpPr>
        <p:spPr>
          <a:xfrm rot="5400000">
            <a:off x="3286910" y="4214024"/>
            <a:ext cx="428628" cy="158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01488" y="4214024"/>
            <a:ext cx="428628" cy="158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2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rgbClr val="E3061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907704" y="836712"/>
            <a:ext cx="5184576" cy="2520280"/>
          </a:xfrm>
          <a:noFill/>
          <a:ln>
            <a:solidFill>
              <a:schemeClr val="bg1"/>
            </a:solidFill>
          </a:ln>
        </p:spPr>
        <p:txBody>
          <a:bodyPr lIns="270000" tIns="270000" rIns="270000" bIns="270000"/>
          <a:lstStyle/>
          <a:p>
            <a:r>
              <a:rPr lang="en-GB" sz="3200" dirty="0"/>
              <a:t>INTRODUCTION TO </a:t>
            </a:r>
            <a:br>
              <a:rPr lang="en-GB" sz="3200" dirty="0"/>
            </a:br>
            <a:r>
              <a:rPr lang="en-GB" sz="3200"/>
              <a:t>CONFLICT ARMAMENT RESEARCH</a:t>
            </a:r>
            <a:endParaRPr lang="en-GB" sz="3200" dirty="0"/>
          </a:p>
        </p:txBody>
      </p:sp>
      <p:pic>
        <p:nvPicPr>
          <p:cNvPr id="4" name="Picture 3" descr="title_undersco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0535" y="2643182"/>
            <a:ext cx="523882" cy="71438"/>
          </a:xfrm>
          <a:prstGeom prst="rect">
            <a:avLst/>
          </a:prstGeom>
        </p:spPr>
      </p:pic>
      <p:pic>
        <p:nvPicPr>
          <p:cNvPr id="15" name="Picture 14" descr="CAR - logo - revers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6248" y="5500702"/>
            <a:ext cx="543399" cy="1018604"/>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Conflict Armament Research and </a:t>
            </a:r>
            <a:r>
              <a:rPr lang="en-GB" dirty="0" err="1"/>
              <a:t>iTRACE</a:t>
            </a:r>
            <a:r>
              <a:rPr lang="en-GB" baseline="30000" dirty="0"/>
              <a:t>®</a:t>
            </a:r>
            <a:r>
              <a:rPr lang="en-GB" dirty="0"/>
              <a:t> </a:t>
            </a:r>
            <a:br>
              <a:rPr lang="en-GB" dirty="0"/>
            </a:br>
            <a:r>
              <a:rPr lang="en-GB" sz="2700" b="0" dirty="0"/>
              <a:t>A NEW APPROACH TO CONFLICT WEAPONS</a:t>
            </a:r>
          </a:p>
        </p:txBody>
      </p:sp>
      <p:sp>
        <p:nvSpPr>
          <p:cNvPr id="6" name="Content Placeholder 5"/>
          <p:cNvSpPr>
            <a:spLocks noGrp="1"/>
          </p:cNvSpPr>
          <p:nvPr>
            <p:ph idx="1"/>
          </p:nvPr>
        </p:nvSpPr>
        <p:spPr>
          <a:xfrm>
            <a:off x="642910" y="1835138"/>
            <a:ext cx="7830000" cy="3857652"/>
          </a:xfrm>
        </p:spPr>
        <p:txBody>
          <a:bodyPr anchor="ctr"/>
          <a:lstStyle/>
          <a:p>
            <a:r>
              <a:rPr lang="en-GB" dirty="0"/>
              <a:t>Est. 2011 </a:t>
            </a:r>
          </a:p>
          <a:p>
            <a:r>
              <a:rPr lang="en-GB" dirty="0"/>
              <a:t>EU and Germany funding </a:t>
            </a:r>
          </a:p>
          <a:p>
            <a:r>
              <a:rPr lang="en-GB" dirty="0"/>
              <a:t>EU Council Decisions (2013, 2015, 2017)</a:t>
            </a:r>
          </a:p>
          <a:p>
            <a:r>
              <a:rPr lang="en-GB" dirty="0"/>
              <a:t>Document illicit weapons, </a:t>
            </a:r>
            <a:r>
              <a:rPr lang="en-GB" i="1" dirty="0"/>
              <a:t>in situ</a:t>
            </a:r>
            <a:r>
              <a:rPr lang="en-GB" dirty="0"/>
              <a:t>, across 25+ countries</a:t>
            </a:r>
            <a:endParaRPr lang="en-GB" i="1" dirty="0"/>
          </a:p>
          <a:p>
            <a:r>
              <a:rPr lang="en-GB" dirty="0"/>
              <a:t>Supply routes mapped and diversion points identified</a:t>
            </a:r>
          </a:p>
        </p:txBody>
      </p:sp>
      <p:grpSp>
        <p:nvGrpSpPr>
          <p:cNvPr id="13" name="Group 12">
            <a:extLst>
              <a:ext uri="{FF2B5EF4-FFF2-40B4-BE49-F238E27FC236}">
                <a16:creationId xmlns:a16="http://schemas.microsoft.com/office/drawing/2014/main" id="{3AB77E0C-7549-7743-9DD1-D075D263C556}"/>
              </a:ext>
            </a:extLst>
          </p:cNvPr>
          <p:cNvGrpSpPr/>
          <p:nvPr/>
        </p:nvGrpSpPr>
        <p:grpSpPr>
          <a:xfrm>
            <a:off x="6948264" y="6205280"/>
            <a:ext cx="1282153" cy="320064"/>
            <a:chOff x="3410425" y="5589240"/>
            <a:chExt cx="2132258" cy="532276"/>
          </a:xfrm>
        </p:grpSpPr>
        <p:pic>
          <p:nvPicPr>
            <p:cNvPr id="10" name="Picture 9">
              <a:extLst>
                <a:ext uri="{FF2B5EF4-FFF2-40B4-BE49-F238E27FC236}">
                  <a16:creationId xmlns:a16="http://schemas.microsoft.com/office/drawing/2014/main" id="{28F34C29-8068-624B-BFC6-EF7FCCA2FA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10425" y="5661248"/>
              <a:ext cx="982980" cy="360040"/>
            </a:xfrm>
            <a:prstGeom prst="rect">
              <a:avLst/>
            </a:prstGeom>
          </p:spPr>
        </p:pic>
        <p:pic>
          <p:nvPicPr>
            <p:cNvPr id="12" name="Picture 11">
              <a:extLst>
                <a:ext uri="{FF2B5EF4-FFF2-40B4-BE49-F238E27FC236}">
                  <a16:creationId xmlns:a16="http://schemas.microsoft.com/office/drawing/2014/main" id="{C4AF1A84-A16E-2543-99C1-0F29AD1360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5589240"/>
              <a:ext cx="970683" cy="532276"/>
            </a:xfrm>
            <a:prstGeom prst="rect">
              <a:avLst/>
            </a:prstGeom>
          </p:spPr>
        </p:pic>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DO</a:t>
            </a:r>
          </a:p>
        </p:txBody>
      </p:sp>
      <p:pic>
        <p:nvPicPr>
          <p:cNvPr id="13"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57818" y="2107900"/>
            <a:ext cx="3786182" cy="2936415"/>
          </a:xfrm>
          <a:prstGeom prst="rect">
            <a:avLst/>
          </a:prstGeom>
          <a:noFill/>
          <a:ln w="9525">
            <a:noFill/>
            <a:miter lim="800000"/>
            <a:headEnd/>
            <a:tailEnd/>
          </a:ln>
        </p:spPr>
      </p:pic>
      <p:sp>
        <p:nvSpPr>
          <p:cNvPr id="3" name="Content Placeholder 2"/>
          <p:cNvSpPr>
            <a:spLocks noGrp="1"/>
          </p:cNvSpPr>
          <p:nvPr>
            <p:ph idx="1"/>
          </p:nvPr>
        </p:nvSpPr>
        <p:spPr>
          <a:xfrm>
            <a:off x="755576" y="2071678"/>
            <a:ext cx="4248472" cy="2936415"/>
          </a:xfrm>
        </p:spPr>
        <p:txBody>
          <a:bodyPr anchor="ctr"/>
          <a:lstStyle/>
          <a:p>
            <a:pPr>
              <a:lnSpc>
                <a:spcPts val="3000"/>
              </a:lnSpc>
              <a:spcAft>
                <a:spcPts val="1000"/>
              </a:spcAft>
            </a:pPr>
            <a:r>
              <a:rPr lang="en-US" dirty="0"/>
              <a:t>Support defense and security forces.</a:t>
            </a:r>
          </a:p>
          <a:p>
            <a:pPr>
              <a:lnSpc>
                <a:spcPts val="3000"/>
              </a:lnSpc>
              <a:spcAft>
                <a:spcPts val="1000"/>
              </a:spcAft>
            </a:pPr>
            <a:r>
              <a:rPr lang="en-US" dirty="0"/>
              <a:t>Document weapons, ammunition, and IED-components.</a:t>
            </a:r>
            <a:endParaRPr lang="en-GB" dirty="0"/>
          </a:p>
          <a:p>
            <a:pPr>
              <a:lnSpc>
                <a:spcPts val="3000"/>
              </a:lnSpc>
              <a:spcAft>
                <a:spcPts val="1000"/>
              </a:spcAft>
            </a:pPr>
            <a:r>
              <a:rPr lang="en-US" dirty="0"/>
              <a:t>Identify patterns of supply, and vectors/actors involved in diversion.</a:t>
            </a:r>
          </a:p>
        </p:txBody>
      </p:sp>
      <p:grpSp>
        <p:nvGrpSpPr>
          <p:cNvPr id="7" name="Group 6">
            <a:extLst>
              <a:ext uri="{FF2B5EF4-FFF2-40B4-BE49-F238E27FC236}">
                <a16:creationId xmlns:a16="http://schemas.microsoft.com/office/drawing/2014/main" id="{7A2D0E85-0CE9-AC4C-BFD0-62B642C43053}"/>
              </a:ext>
            </a:extLst>
          </p:cNvPr>
          <p:cNvGrpSpPr/>
          <p:nvPr/>
        </p:nvGrpSpPr>
        <p:grpSpPr>
          <a:xfrm>
            <a:off x="6948264" y="6205280"/>
            <a:ext cx="1282153" cy="320064"/>
            <a:chOff x="3410425" y="5589240"/>
            <a:chExt cx="2132258" cy="532276"/>
          </a:xfrm>
        </p:grpSpPr>
        <p:pic>
          <p:nvPicPr>
            <p:cNvPr id="8" name="Picture 7">
              <a:extLst>
                <a:ext uri="{FF2B5EF4-FFF2-40B4-BE49-F238E27FC236}">
                  <a16:creationId xmlns:a16="http://schemas.microsoft.com/office/drawing/2014/main" id="{DAFB0136-78EC-3443-BB28-A156108737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0425" y="5661248"/>
              <a:ext cx="982980" cy="360040"/>
            </a:xfrm>
            <a:prstGeom prst="rect">
              <a:avLst/>
            </a:prstGeom>
          </p:spPr>
        </p:pic>
        <p:pic>
          <p:nvPicPr>
            <p:cNvPr id="10" name="Picture 9">
              <a:extLst>
                <a:ext uri="{FF2B5EF4-FFF2-40B4-BE49-F238E27FC236}">
                  <a16:creationId xmlns:a16="http://schemas.microsoft.com/office/drawing/2014/main" id="{7235099C-4333-B342-9AFA-BFFFECA788E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2000" y="5589240"/>
              <a:ext cx="970683" cy="532276"/>
            </a:xfrm>
            <a:prstGeom prst="rect">
              <a:avLst/>
            </a:prstGeom>
          </p:spPr>
        </p:pic>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rgbClr val="E3061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068130" y="1214422"/>
            <a:ext cx="5007740" cy="2358594"/>
          </a:xfrm>
          <a:noFill/>
          <a:ln>
            <a:solidFill>
              <a:schemeClr val="bg1"/>
            </a:solidFill>
          </a:ln>
        </p:spPr>
        <p:txBody>
          <a:bodyPr lIns="270000" tIns="270000" rIns="270000" bIns="270000"/>
          <a:lstStyle/>
          <a:p>
            <a:r>
              <a:rPr lang="en-GB" sz="3200" dirty="0"/>
              <a:t>FIELD DOCUMENTATION AND TRACING</a:t>
            </a:r>
          </a:p>
        </p:txBody>
      </p:sp>
      <p:pic>
        <p:nvPicPr>
          <p:cNvPr id="4" name="Picture 3" descr="title_undersco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7895" y="3140968"/>
            <a:ext cx="523882" cy="71438"/>
          </a:xfrm>
          <a:prstGeom prst="rect">
            <a:avLst/>
          </a:prstGeom>
        </p:spPr>
      </p:pic>
      <p:pic>
        <p:nvPicPr>
          <p:cNvPr id="15" name="Picture 14" descr="CAR - logo - revers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6248" y="5500702"/>
            <a:ext cx="543399" cy="1018604"/>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ASSET &amp; CHALLENGE: ACCESS</a:t>
            </a:r>
            <a:endParaRPr lang="en-GB" sz="2700" b="0" dirty="0"/>
          </a:p>
        </p:txBody>
      </p:sp>
      <p:sp>
        <p:nvSpPr>
          <p:cNvPr id="16" name="Content Placeholder 5"/>
          <p:cNvSpPr txBox="1">
            <a:spLocks/>
          </p:cNvSpPr>
          <p:nvPr/>
        </p:nvSpPr>
        <p:spPr>
          <a:xfrm>
            <a:off x="1187624" y="1556792"/>
            <a:ext cx="4824536" cy="3857652"/>
          </a:xfrm>
          <a:prstGeom prst="rect">
            <a:avLst/>
          </a:prstGeom>
        </p:spPr>
        <p:txBody>
          <a:bodyPr vert="horz" lIns="0" tIns="0" rIns="0" bIns="0" rtlCol="0">
            <a:noAutofit/>
          </a:bodyPr>
          <a:lstStyle/>
          <a:p>
            <a:endParaRPr lang="en-GB" sz="1700" dirty="0"/>
          </a:p>
          <a:p>
            <a:endParaRPr lang="en-GB" sz="1700" dirty="0"/>
          </a:p>
          <a:p>
            <a:endParaRPr lang="en-GB" sz="2000" dirty="0"/>
          </a:p>
        </p:txBody>
      </p:sp>
      <p:grpSp>
        <p:nvGrpSpPr>
          <p:cNvPr id="10" name="Group 9">
            <a:extLst>
              <a:ext uri="{FF2B5EF4-FFF2-40B4-BE49-F238E27FC236}">
                <a16:creationId xmlns:a16="http://schemas.microsoft.com/office/drawing/2014/main" id="{8750A6E6-373A-E149-9B12-F9ED2E9BBB4E}"/>
              </a:ext>
            </a:extLst>
          </p:cNvPr>
          <p:cNvGrpSpPr/>
          <p:nvPr/>
        </p:nvGrpSpPr>
        <p:grpSpPr>
          <a:xfrm>
            <a:off x="6948264" y="6205280"/>
            <a:ext cx="1282153" cy="320064"/>
            <a:chOff x="3410425" y="5589240"/>
            <a:chExt cx="2132258" cy="532276"/>
          </a:xfrm>
        </p:grpSpPr>
        <p:pic>
          <p:nvPicPr>
            <p:cNvPr id="11" name="Picture 10">
              <a:extLst>
                <a:ext uri="{FF2B5EF4-FFF2-40B4-BE49-F238E27FC236}">
                  <a16:creationId xmlns:a16="http://schemas.microsoft.com/office/drawing/2014/main" id="{BF7332D0-FE94-1345-9283-1580342AA0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10425" y="5661248"/>
              <a:ext cx="982980" cy="360040"/>
            </a:xfrm>
            <a:prstGeom prst="rect">
              <a:avLst/>
            </a:prstGeom>
          </p:spPr>
        </p:pic>
        <p:pic>
          <p:nvPicPr>
            <p:cNvPr id="12" name="Picture 11">
              <a:extLst>
                <a:ext uri="{FF2B5EF4-FFF2-40B4-BE49-F238E27FC236}">
                  <a16:creationId xmlns:a16="http://schemas.microsoft.com/office/drawing/2014/main" id="{800B704B-CD00-6849-8DE0-2676729BE0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5589240"/>
              <a:ext cx="970683" cy="532276"/>
            </a:xfrm>
            <a:prstGeom prst="rect">
              <a:avLst/>
            </a:prstGeom>
          </p:spPr>
        </p:pic>
      </p:gr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32629" t="22134" r="8172" b="25551"/>
          <a:stretch/>
        </p:blipFill>
        <p:spPr>
          <a:xfrm>
            <a:off x="947859" y="1956693"/>
            <a:ext cx="7248282" cy="2944614"/>
          </a:xfrm>
          <a:prstGeom prst="rect">
            <a:avLst/>
          </a:prstGeom>
          <a:ln>
            <a:solidFill>
              <a:schemeClr val="accent1"/>
            </a:solidFill>
          </a:ln>
        </p:spPr>
      </p:pic>
    </p:spTree>
    <p:extLst>
      <p:ext uri="{BB962C8B-B14F-4D97-AF65-F5344CB8AC3E}">
        <p14:creationId xmlns:p14="http://schemas.microsoft.com/office/powerpoint/2010/main" val="32578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DOCUMENTATION STATISTICS</a:t>
            </a:r>
            <a:endParaRPr lang="en-GB" sz="2700" b="0" dirty="0"/>
          </a:p>
        </p:txBody>
      </p:sp>
      <p:sp>
        <p:nvSpPr>
          <p:cNvPr id="16" name="Content Placeholder 5"/>
          <p:cNvSpPr txBox="1">
            <a:spLocks/>
          </p:cNvSpPr>
          <p:nvPr/>
        </p:nvSpPr>
        <p:spPr>
          <a:xfrm>
            <a:off x="1187624" y="1556792"/>
            <a:ext cx="4824536" cy="3857652"/>
          </a:xfrm>
          <a:prstGeom prst="rect">
            <a:avLst/>
          </a:prstGeom>
        </p:spPr>
        <p:txBody>
          <a:bodyPr vert="horz" lIns="0" tIns="0" rIns="0" bIns="0" rtlCol="0">
            <a:noAutofit/>
          </a:bodyPr>
          <a:lstStyle/>
          <a:p>
            <a:r>
              <a:rPr lang="en-GB" sz="3200" b="1" dirty="0">
                <a:solidFill>
                  <a:srgbClr val="E30613"/>
                </a:solidFill>
              </a:rPr>
              <a:t>545,000 </a:t>
            </a:r>
          </a:p>
          <a:p>
            <a:pPr>
              <a:spcAft>
                <a:spcPts val="1000"/>
              </a:spcAft>
            </a:pPr>
            <a:r>
              <a:rPr lang="en-GB" sz="2400" dirty="0"/>
              <a:t>Weapons, ammunition and related materiel documented.</a:t>
            </a:r>
          </a:p>
          <a:p>
            <a:r>
              <a:rPr lang="en-GB" sz="3200" b="1" dirty="0">
                <a:solidFill>
                  <a:srgbClr val="E30613"/>
                </a:solidFill>
              </a:rPr>
              <a:t>60</a:t>
            </a:r>
            <a:endParaRPr lang="en-GB" sz="2000" dirty="0">
              <a:solidFill>
                <a:srgbClr val="E30613"/>
              </a:solidFill>
            </a:endParaRPr>
          </a:p>
          <a:p>
            <a:pPr>
              <a:spcAft>
                <a:spcPts val="1000"/>
              </a:spcAft>
            </a:pPr>
            <a:r>
              <a:rPr lang="en-GB" sz="2400" dirty="0"/>
              <a:t>Countries of manufacture.</a:t>
            </a:r>
            <a:endParaRPr lang="en-GB" sz="2400" b="1" dirty="0"/>
          </a:p>
          <a:p>
            <a:r>
              <a:rPr lang="en-GB" sz="3200" b="1" dirty="0">
                <a:solidFill>
                  <a:srgbClr val="E30613"/>
                </a:solidFill>
              </a:rPr>
              <a:t>450</a:t>
            </a:r>
          </a:p>
          <a:p>
            <a:r>
              <a:rPr lang="en-GB" sz="2400" dirty="0"/>
              <a:t>Manufacturers.</a:t>
            </a:r>
          </a:p>
          <a:p>
            <a:endParaRPr lang="en-GB" sz="1700" dirty="0"/>
          </a:p>
          <a:p>
            <a:r>
              <a:rPr lang="en-GB" sz="3200" b="1" dirty="0">
                <a:solidFill>
                  <a:srgbClr val="E30613"/>
                </a:solidFill>
              </a:rPr>
              <a:t>12,000</a:t>
            </a:r>
          </a:p>
          <a:p>
            <a:r>
              <a:rPr lang="en-GB" sz="2400" dirty="0"/>
              <a:t>Cases of diversion documented.</a:t>
            </a:r>
          </a:p>
          <a:p>
            <a:endParaRPr lang="en-GB" sz="1700" dirty="0"/>
          </a:p>
          <a:p>
            <a:endParaRPr lang="en-GB" sz="1700" dirty="0"/>
          </a:p>
          <a:p>
            <a:endParaRPr lang="en-GB" sz="2000"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14974" y="1916832"/>
            <a:ext cx="2716079" cy="3658729"/>
          </a:xfrm>
          <a:prstGeom prst="rect">
            <a:avLst/>
          </a:prstGeom>
          <a:noFill/>
          <a:ln w="88900" cap="sq">
            <a:noFill/>
            <a:miter lim="800000"/>
          </a:ln>
          <a:effectLst/>
        </p:spPr>
      </p:pic>
      <p:grpSp>
        <p:nvGrpSpPr>
          <p:cNvPr id="10" name="Group 9">
            <a:extLst>
              <a:ext uri="{FF2B5EF4-FFF2-40B4-BE49-F238E27FC236}">
                <a16:creationId xmlns:a16="http://schemas.microsoft.com/office/drawing/2014/main" id="{8750A6E6-373A-E149-9B12-F9ED2E9BBB4E}"/>
              </a:ext>
            </a:extLst>
          </p:cNvPr>
          <p:cNvGrpSpPr/>
          <p:nvPr/>
        </p:nvGrpSpPr>
        <p:grpSpPr>
          <a:xfrm>
            <a:off x="6948264" y="6205280"/>
            <a:ext cx="1282153" cy="320064"/>
            <a:chOff x="3410425" y="5589240"/>
            <a:chExt cx="2132258" cy="532276"/>
          </a:xfrm>
        </p:grpSpPr>
        <p:pic>
          <p:nvPicPr>
            <p:cNvPr id="11" name="Picture 10">
              <a:extLst>
                <a:ext uri="{FF2B5EF4-FFF2-40B4-BE49-F238E27FC236}">
                  <a16:creationId xmlns:a16="http://schemas.microsoft.com/office/drawing/2014/main" id="{BF7332D0-FE94-1345-9283-1580342AA0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0425" y="5661248"/>
              <a:ext cx="982980" cy="360040"/>
            </a:xfrm>
            <a:prstGeom prst="rect">
              <a:avLst/>
            </a:prstGeom>
          </p:spPr>
        </p:pic>
        <p:pic>
          <p:nvPicPr>
            <p:cNvPr id="12" name="Picture 11">
              <a:extLst>
                <a:ext uri="{FF2B5EF4-FFF2-40B4-BE49-F238E27FC236}">
                  <a16:creationId xmlns:a16="http://schemas.microsoft.com/office/drawing/2014/main" id="{800B704B-CD00-6849-8DE0-2676729BE0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2000" y="5589240"/>
              <a:ext cx="970683" cy="532276"/>
            </a:xfrm>
            <a:prstGeom prst="rect">
              <a:avLst/>
            </a:prstGeom>
          </p:spPr>
        </p:pic>
      </p:grpSp>
    </p:spTree>
    <p:extLst>
      <p:ext uri="{BB962C8B-B14F-4D97-AF65-F5344CB8AC3E}">
        <p14:creationId xmlns:p14="http://schemas.microsoft.com/office/powerpoint/2010/main" val="71281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 OF TRACING</a:t>
            </a:r>
            <a:endParaRPr lang="en-GB" dirty="0"/>
          </a:p>
        </p:txBody>
      </p:sp>
      <p:sp>
        <p:nvSpPr>
          <p:cNvPr id="3" name="Content Placeholder 2"/>
          <p:cNvSpPr>
            <a:spLocks noGrp="1"/>
          </p:cNvSpPr>
          <p:nvPr>
            <p:ph idx="1"/>
          </p:nvPr>
        </p:nvSpPr>
        <p:spPr/>
        <p:txBody>
          <a:bodyPr anchor="ctr"/>
          <a:lstStyle/>
          <a:p>
            <a:r>
              <a:rPr lang="en-US" dirty="0"/>
              <a:t>EU Council Decisions</a:t>
            </a:r>
          </a:p>
          <a:p>
            <a:r>
              <a:rPr lang="en-US" dirty="0"/>
              <a:t>Determine chain of custody</a:t>
            </a:r>
          </a:p>
          <a:p>
            <a:r>
              <a:rPr lang="en-US" dirty="0"/>
              <a:t>Understand diversion</a:t>
            </a:r>
          </a:p>
          <a:p>
            <a:r>
              <a:rPr lang="en-US" dirty="0"/>
              <a:t>Reduce risk of diversion</a:t>
            </a:r>
          </a:p>
          <a:p>
            <a:r>
              <a:rPr lang="en-US" dirty="0"/>
              <a:t>Identify trends (early warning system)</a:t>
            </a:r>
          </a:p>
          <a:p>
            <a:r>
              <a:rPr lang="en-US" dirty="0"/>
              <a:t>Accuracy of public information (primary sourcing)</a:t>
            </a:r>
          </a:p>
        </p:txBody>
      </p:sp>
      <p:grpSp>
        <p:nvGrpSpPr>
          <p:cNvPr id="5" name="Group 4">
            <a:extLst>
              <a:ext uri="{FF2B5EF4-FFF2-40B4-BE49-F238E27FC236}">
                <a16:creationId xmlns:a16="http://schemas.microsoft.com/office/drawing/2014/main" id="{E288C21F-780A-914C-94C3-18CB254469BA}"/>
              </a:ext>
            </a:extLst>
          </p:cNvPr>
          <p:cNvGrpSpPr/>
          <p:nvPr/>
        </p:nvGrpSpPr>
        <p:grpSpPr>
          <a:xfrm>
            <a:off x="6948264" y="6205280"/>
            <a:ext cx="1282153" cy="320064"/>
            <a:chOff x="3410425" y="5589240"/>
            <a:chExt cx="2132258" cy="532276"/>
          </a:xfrm>
        </p:grpSpPr>
        <p:pic>
          <p:nvPicPr>
            <p:cNvPr id="6" name="Picture 5">
              <a:extLst>
                <a:ext uri="{FF2B5EF4-FFF2-40B4-BE49-F238E27FC236}">
                  <a16:creationId xmlns:a16="http://schemas.microsoft.com/office/drawing/2014/main" id="{AF48CE18-75E7-2643-B45D-F92A1A7B72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10425" y="5661248"/>
              <a:ext cx="982980" cy="360040"/>
            </a:xfrm>
            <a:prstGeom prst="rect">
              <a:avLst/>
            </a:prstGeom>
          </p:spPr>
        </p:pic>
        <p:pic>
          <p:nvPicPr>
            <p:cNvPr id="7" name="Picture 6">
              <a:extLst>
                <a:ext uri="{FF2B5EF4-FFF2-40B4-BE49-F238E27FC236}">
                  <a16:creationId xmlns:a16="http://schemas.microsoft.com/office/drawing/2014/main" id="{79E66B72-5539-9C4E-9E48-69C4215927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5589240"/>
              <a:ext cx="970683" cy="532276"/>
            </a:xfrm>
            <a:prstGeom prst="rect">
              <a:avLst/>
            </a:prstGeom>
          </p:spPr>
        </p:pic>
      </p:grpSp>
    </p:spTree>
    <p:extLst>
      <p:ext uri="{BB962C8B-B14F-4D97-AF65-F5344CB8AC3E}">
        <p14:creationId xmlns:p14="http://schemas.microsoft.com/office/powerpoint/2010/main" val="37370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a:t>
            </a:r>
            <a:r>
              <a:rPr lang="en-GB" altLang="en-US" dirty="0"/>
              <a:t>’</a:t>
            </a:r>
            <a:r>
              <a:rPr lang="en-GB" dirty="0"/>
              <a:t>S TRACING ACTIVITIES SINCE 2014</a:t>
            </a:r>
            <a:endParaRPr lang="en-GB" sz="2700" b="0" dirty="0"/>
          </a:p>
        </p:txBody>
      </p:sp>
      <p:sp>
        <p:nvSpPr>
          <p:cNvPr id="16" name="Content Placeholder 5"/>
          <p:cNvSpPr txBox="1">
            <a:spLocks/>
          </p:cNvSpPr>
          <p:nvPr/>
        </p:nvSpPr>
        <p:spPr>
          <a:xfrm>
            <a:off x="657000" y="1714488"/>
            <a:ext cx="3486372" cy="4143404"/>
          </a:xfrm>
          <a:prstGeom prst="rect">
            <a:avLst/>
          </a:prstGeom>
        </p:spPr>
        <p:txBody>
          <a:bodyPr vert="horz" lIns="0" tIns="0" rIns="0" bIns="0" rtlCol="0" anchor="ctr">
            <a:noAutofit/>
          </a:bodyPr>
          <a:lstStyle/>
          <a:p>
            <a:r>
              <a:rPr lang="en-GB" sz="3200" b="1" dirty="0">
                <a:solidFill>
                  <a:srgbClr val="E30613"/>
                </a:solidFill>
              </a:rPr>
              <a:t>2,496</a:t>
            </a:r>
          </a:p>
          <a:p>
            <a:pPr>
              <a:spcAft>
                <a:spcPts val="1000"/>
              </a:spcAft>
            </a:pPr>
            <a:r>
              <a:rPr lang="en-GB" sz="1700" dirty="0"/>
              <a:t>Trace requests sent since 2014</a:t>
            </a:r>
          </a:p>
          <a:p>
            <a:r>
              <a:rPr lang="en-GB" sz="3200" b="1" dirty="0">
                <a:solidFill>
                  <a:srgbClr val="E30613"/>
                </a:solidFill>
              </a:rPr>
              <a:t>970</a:t>
            </a:r>
            <a:endParaRPr lang="en-GB" sz="2000" dirty="0">
              <a:solidFill>
                <a:srgbClr val="E30613"/>
              </a:solidFill>
            </a:endParaRPr>
          </a:p>
          <a:p>
            <a:pPr>
              <a:spcAft>
                <a:spcPts val="1000"/>
              </a:spcAft>
            </a:pPr>
            <a:r>
              <a:rPr lang="en-GB" sz="1700" dirty="0"/>
              <a:t>Responses (39% response rate)</a:t>
            </a:r>
            <a:endParaRPr lang="en-GB" sz="1700" b="1" dirty="0"/>
          </a:p>
          <a:p>
            <a:r>
              <a:rPr lang="en-GB" sz="3200" b="1" dirty="0">
                <a:solidFill>
                  <a:srgbClr val="E30613"/>
                </a:solidFill>
              </a:rPr>
              <a:t>200 </a:t>
            </a:r>
          </a:p>
          <a:p>
            <a:r>
              <a:rPr lang="en-GB" sz="1700" dirty="0"/>
              <a:t>Traces led to secondary traces (sent to next recipient in the supply chain)</a:t>
            </a:r>
          </a:p>
        </p:txBody>
      </p:sp>
      <p:grpSp>
        <p:nvGrpSpPr>
          <p:cNvPr id="6" name="Group 5">
            <a:extLst>
              <a:ext uri="{FF2B5EF4-FFF2-40B4-BE49-F238E27FC236}">
                <a16:creationId xmlns:a16="http://schemas.microsoft.com/office/drawing/2014/main" id="{16B80C85-0738-204C-B9DF-1D5B4349371A}"/>
              </a:ext>
            </a:extLst>
          </p:cNvPr>
          <p:cNvGrpSpPr/>
          <p:nvPr/>
        </p:nvGrpSpPr>
        <p:grpSpPr>
          <a:xfrm>
            <a:off x="6948264" y="6205280"/>
            <a:ext cx="1282153" cy="320064"/>
            <a:chOff x="3410425" y="5589240"/>
            <a:chExt cx="2132258" cy="532276"/>
          </a:xfrm>
        </p:grpSpPr>
        <p:pic>
          <p:nvPicPr>
            <p:cNvPr id="7" name="Picture 6">
              <a:extLst>
                <a:ext uri="{FF2B5EF4-FFF2-40B4-BE49-F238E27FC236}">
                  <a16:creationId xmlns:a16="http://schemas.microsoft.com/office/drawing/2014/main" id="{2769E88E-4A94-0E42-AA15-84976D912A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10425" y="5661248"/>
              <a:ext cx="982980" cy="360040"/>
            </a:xfrm>
            <a:prstGeom prst="rect">
              <a:avLst/>
            </a:prstGeom>
          </p:spPr>
        </p:pic>
        <p:pic>
          <p:nvPicPr>
            <p:cNvPr id="9" name="Picture 8">
              <a:extLst>
                <a:ext uri="{FF2B5EF4-FFF2-40B4-BE49-F238E27FC236}">
                  <a16:creationId xmlns:a16="http://schemas.microsoft.com/office/drawing/2014/main" id="{D26A556D-2246-7543-B05B-CD802D7636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5589240"/>
              <a:ext cx="970683" cy="532276"/>
            </a:xfrm>
            <a:prstGeom prst="rect">
              <a:avLst/>
            </a:prstGeom>
          </p:spPr>
        </p:pic>
      </p:grpSp>
      <p:graphicFrame>
        <p:nvGraphicFramePr>
          <p:cNvPr id="12" name="Chart 11">
            <a:extLst>
              <a:ext uri="{FF2B5EF4-FFF2-40B4-BE49-F238E27FC236}">
                <a16:creationId xmlns:a16="http://schemas.microsoft.com/office/drawing/2014/main" id="{E1180966-1EDC-274C-AE87-6FAA722CCEE0}"/>
              </a:ext>
            </a:extLst>
          </p:cNvPr>
          <p:cNvGraphicFramePr>
            <a:graphicFrameLocks/>
          </p:cNvGraphicFramePr>
          <p:nvPr>
            <p:extLst/>
          </p:nvPr>
        </p:nvGraphicFramePr>
        <p:xfrm>
          <a:off x="4392770" y="1700808"/>
          <a:ext cx="4211678" cy="38576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6957985"/>
      </p:ext>
    </p:extLst>
  </p:cSld>
  <p:clrMapOvr>
    <a:masterClrMapping/>
  </p:clrMapOvr>
</p:sld>
</file>

<file path=ppt/theme/theme1.xml><?xml version="1.0" encoding="utf-8"?>
<a:theme xmlns:a="http://schemas.openxmlformats.org/drawingml/2006/main" name="Office Theme">
  <a:themeElements>
    <a:clrScheme name="CAR">
      <a:dk1>
        <a:sysClr val="windowText" lastClr="000000"/>
      </a:dk1>
      <a:lt1>
        <a:sysClr val="window" lastClr="FFFFFF"/>
      </a:lt1>
      <a:dk2>
        <a:srgbClr val="1F497D"/>
      </a:dk2>
      <a:lt2>
        <a:srgbClr val="EEECE1"/>
      </a:lt2>
      <a:accent1>
        <a:srgbClr val="688094"/>
      </a:accent1>
      <a:accent2>
        <a:srgbClr val="E30613"/>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27248</TotalTime>
  <Words>476</Words>
  <Application>Microsoft Office PowerPoint</Application>
  <PresentationFormat>On-screen Show (4:3)</PresentationFormat>
  <Paragraphs>101</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Mangal</vt:lpstr>
      <vt:lpstr>Times New Roman</vt:lpstr>
      <vt:lpstr>Wingdings</vt:lpstr>
      <vt:lpstr>Office Theme</vt:lpstr>
      <vt:lpstr>ARMS EXPORTS CONTROL</vt:lpstr>
      <vt:lpstr>INTRODUCTION TO  CONFLICT ARMAMENT RESEARCH</vt:lpstr>
      <vt:lpstr>Conflict Armament Research and iTRACE®  A NEW APPROACH TO CONFLICT WEAPONS</vt:lpstr>
      <vt:lpstr>WHAT WE DO</vt:lpstr>
      <vt:lpstr>FIELD DOCUMENTATION AND TRACING</vt:lpstr>
      <vt:lpstr>ASSET &amp; CHALLENGE: ACCESS</vt:lpstr>
      <vt:lpstr>DOCUMENTATION STATISTICS</vt:lpstr>
      <vt:lpstr>RATIONALE OF TRACING</vt:lpstr>
      <vt:lpstr>CAR’S TRACING ACTIVITIES SINCE 2014</vt:lpstr>
      <vt:lpstr>TRACING CHALLENGES</vt:lpstr>
      <vt:lpstr>TRACING SUCCESSES</vt:lpstr>
      <vt:lpstr>ITRACE® AND ANALYSIS</vt:lpstr>
      <vt:lpstr>ITRACE®: EUROPEAN UNION MANDATE</vt:lpstr>
      <vt:lpstr>ITRACE®: MAP KEY</vt:lpstr>
      <vt:lpstr>ITRACE®: WHAT IT DOES</vt:lpstr>
      <vt:lpstr>ANALYSIS</vt:lpstr>
      <vt:lpstr>DIVERSION TYPOLOGY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Nemanja Vuksanovic</cp:lastModifiedBy>
  <cp:revision>286</cp:revision>
  <cp:lastPrinted>2018-06-08T12:17:25Z</cp:lastPrinted>
  <dcterms:created xsi:type="dcterms:W3CDTF">2018-06-06T09:20:28Z</dcterms:created>
  <dcterms:modified xsi:type="dcterms:W3CDTF">2019-05-30T08:58:30Z</dcterms:modified>
</cp:coreProperties>
</file>