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12"/>
  </p:notesMasterIdLst>
  <p:sldIdLst>
    <p:sldId id="290" r:id="rId2"/>
    <p:sldId id="308" r:id="rId3"/>
    <p:sldId id="259" r:id="rId4"/>
    <p:sldId id="310" r:id="rId5"/>
    <p:sldId id="325" r:id="rId6"/>
    <p:sldId id="323" r:id="rId7"/>
    <p:sldId id="320" r:id="rId8"/>
    <p:sldId id="318" r:id="rId9"/>
    <p:sldId id="32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AB9310-4679-4789-93B3-CF3207302285}">
          <p14:sldIdLst>
            <p14:sldId id="290"/>
            <p14:sldId id="308"/>
            <p14:sldId id="259"/>
            <p14:sldId id="310"/>
            <p14:sldId id="325"/>
            <p14:sldId id="323"/>
            <p14:sldId id="320"/>
            <p14:sldId id="318"/>
            <p14:sldId id="324"/>
          </p14:sldIdLst>
        </p14:section>
        <p14:section name="Untitled Section" id="{07F0543B-1EA7-44B9-8127-5A3DDE47179E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 Svircev" initials="TS" lastIdx="1" clrIdx="0">
    <p:extLst>
      <p:ext uri="{19B8F6BF-5375-455C-9EA6-DF929625EA0E}">
        <p15:presenceInfo xmlns:p15="http://schemas.microsoft.com/office/powerpoint/2012/main" userId="S-1-5-21-448539723-1659004503-839522115-11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27" autoAdjust="0"/>
    <p:restoredTop sz="94642" autoAdjust="0"/>
  </p:normalViewPr>
  <p:slideViewPr>
    <p:cSldViewPr snapToGrid="0" snapToObjects="1">
      <p:cViewPr varScale="1">
        <p:scale>
          <a:sx n="55" d="100"/>
          <a:sy n="55" d="100"/>
        </p:scale>
        <p:origin x="360" y="53"/>
      </p:cViewPr>
      <p:guideLst/>
    </p:cSldViewPr>
  </p:slideViewPr>
  <p:outlineViewPr>
    <p:cViewPr>
      <p:scale>
        <a:sx n="33" d="100"/>
        <a:sy n="33" d="100"/>
      </p:scale>
      <p:origin x="0" y="-83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7A169-7E05-9041-829D-59B9D289F263}" type="datetimeFigureOut">
              <a:rPr lang="en-US" smtClean="0"/>
              <a:t>30-May-19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71652-B18A-AB45-A256-763FBEF3A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3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71652-B18A-AB45-A256-763FBEF3A3F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8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71652-B18A-AB45-A256-763FBEF3A3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0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32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7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3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9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95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6319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38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6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4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66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30-May-19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0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4453" y="2043883"/>
            <a:ext cx="1124884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Overview of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SEESAC PSSM Activities</a:t>
            </a:r>
          </a:p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r>
              <a:rPr lang="sr-Latn-RS" alt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/>
            </a:r>
            <a:br>
              <a:rPr lang="sr-Latn-RS" alt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endParaRPr lang="en-US" altLang="en-US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altLang="en-US" b="1" dirty="0">
                <a:solidFill>
                  <a:schemeClr val="tx2"/>
                </a:solidFill>
              </a:rPr>
              <a:t/>
            </a:r>
            <a:br>
              <a:rPr lang="en-US" altLang="en-US" b="1" dirty="0">
                <a:solidFill>
                  <a:schemeClr val="tx2"/>
                </a:solidFill>
              </a:rPr>
            </a:br>
            <a:endParaRPr lang="en-US" altLang="en-US" b="1" dirty="0" smtClean="0">
              <a:solidFill>
                <a:schemeClr val="tx2"/>
              </a:solidFill>
            </a:endParaRPr>
          </a:p>
          <a:p>
            <a:endParaRPr lang="en-US" b="1" dirty="0">
              <a:solidFill>
                <a:schemeClr val="tx2"/>
              </a:solidFill>
            </a:endParaRPr>
          </a:p>
          <a:p>
            <a:endParaRPr lang="en-US" b="1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Tamara Svircev </a:t>
            </a:r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SALW </a:t>
            </a:r>
            <a:r>
              <a:rPr lang="en-US" b="1" dirty="0" smtClean="0">
                <a:solidFill>
                  <a:schemeClr val="tx2"/>
                </a:solidFill>
              </a:rPr>
              <a:t>Control Project Officer</a:t>
            </a:r>
            <a:endParaRPr lang="en-US" b="1" dirty="0">
              <a:solidFill>
                <a:schemeClr val="tx2"/>
              </a:solidFill>
            </a:endParaRPr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CEC475-F821-4B55-865E-DC309BBFE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56" y="0"/>
            <a:ext cx="7089400" cy="1772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6" y="3237905"/>
            <a:ext cx="3801189" cy="2536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45" y="3237905"/>
            <a:ext cx="3801188" cy="2536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33" y="3237905"/>
            <a:ext cx="3805165" cy="25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1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15" y="963877"/>
            <a:ext cx="2664822" cy="4930246"/>
          </a:xfrm>
        </p:spPr>
        <p:txBody>
          <a:bodyPr>
            <a:normAutofit/>
          </a:bodyPr>
          <a:lstStyle/>
          <a:p>
            <a:pPr algn="r"/>
            <a:r>
              <a:rPr lang="sr-Latn-RS" dirty="0">
                <a:solidFill>
                  <a:schemeClr val="accent1"/>
                </a:solidFill>
              </a:rPr>
              <a:t>Thank you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031" y="1571643"/>
            <a:ext cx="6307216" cy="41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E004A8-6999-4988-B11B-AD9541D0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70" y="355283"/>
            <a:ext cx="4132054" cy="1304398"/>
          </a:xfr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2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en-US" sz="22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en-US" sz="22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Council </a:t>
            </a:r>
            <a:r>
              <a:rPr lang="en-US" sz="2200" b="1" dirty="0">
                <a:solidFill>
                  <a:schemeClr val="tx1"/>
                </a:solidFill>
                <a:latin typeface="Gill Sans MT" panose="020B0502020104020203" pitchFamily="34" charset="0"/>
              </a:rPr>
              <a:t>decision </a:t>
            </a:r>
            <a:r>
              <a:rPr lang="en-US" sz="22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2016/2356</a:t>
            </a:r>
            <a:br>
              <a:rPr lang="en-US" sz="22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en-US" sz="2200" b="1" dirty="0">
                <a:solidFill>
                  <a:schemeClr val="tx1"/>
                </a:solidFill>
                <a:latin typeface="Gill Sans MT" panose="020B0502020104020203" pitchFamily="34" charset="0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16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B403EBD-907E-4D59-98D4-A72CD1063C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="" xmlns:a16="http://schemas.microsoft.com/office/drawing/2014/main" id="{AAB1757B-0A77-4812-B5D0-7B76001DB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498" y="-2"/>
            <a:ext cx="5844370" cy="6646280"/>
          </a:xfrm>
        </p:spPr>
        <p:txBody>
          <a:bodyPr anchor="ctr">
            <a:normAutofit fontScale="32500" lnSpcReduction="20000"/>
          </a:bodyPr>
          <a:lstStyle/>
          <a:p>
            <a:pPr marL="0" indent="0">
              <a:buNone/>
            </a:pPr>
            <a:endParaRPr lang="en-US" sz="5100" b="1" i="1" dirty="0" smtClean="0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pPr marL="0" indent="0">
              <a:buNone/>
            </a:pPr>
            <a:r>
              <a:rPr lang="en-US" sz="6500" b="1" dirty="0" smtClean="0">
                <a:solidFill>
                  <a:schemeClr val="accent1">
                    <a:lumMod val="75000"/>
                  </a:schemeClr>
                </a:solidFill>
                <a:latin typeface="Gill Sans Nova Light" panose="020B0302020104020203" pitchFamily="34" charset="0"/>
              </a:rPr>
              <a:t>Improved capacity for PSSM through infrastructure security upgrades, surplus reduction and training</a:t>
            </a:r>
            <a:r>
              <a:rPr lang="en-GB" sz="6500" b="1" dirty="0" smtClean="0">
                <a:solidFill>
                  <a:schemeClr val="accent1">
                    <a:lumMod val="75000"/>
                  </a:schemeClr>
                </a:solidFill>
                <a:latin typeface="Gill Sans Nova Light" panose="020B0302020104020203" pitchFamily="34" charset="0"/>
              </a:rPr>
              <a:t>:</a:t>
            </a:r>
          </a:p>
          <a:p>
            <a:pPr marL="0" indent="0">
              <a:buNone/>
            </a:pPr>
            <a:endParaRPr lang="en-US" sz="5500" b="1" i="1" dirty="0" smtClean="0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pPr lvl="1">
              <a:buClr>
                <a:schemeClr val="tx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Increasing </a:t>
            </a:r>
            <a:r>
              <a:rPr lang="en-US" sz="5500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security of stockpiles through </a:t>
            </a:r>
            <a:r>
              <a:rPr lang="en-US" sz="5500" b="1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cost-effective targeted infrastructure upgrades at police storage </a:t>
            </a:r>
            <a:r>
              <a:rPr lang="en-US" sz="5500" b="1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facilities in </a:t>
            </a:r>
            <a:r>
              <a:rPr lang="en-US" sz="5500" b="1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Albania, BiH, the Republic of Moldova, Montenegro, Serbia and </a:t>
            </a:r>
            <a:r>
              <a:rPr lang="en-US" sz="5500" b="1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Kosovo*. </a:t>
            </a: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Focus </a:t>
            </a:r>
            <a:r>
              <a:rPr lang="en-US" sz="5500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on </a:t>
            </a: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central police </a:t>
            </a:r>
            <a:r>
              <a:rPr lang="en-US" sz="5500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storages </a:t>
            </a: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and evidence </a:t>
            </a:r>
            <a:r>
              <a:rPr lang="en-US" sz="5500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rooms in main police </a:t>
            </a: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stations.</a:t>
            </a:r>
          </a:p>
          <a:p>
            <a:pPr lvl="1">
              <a:buClr>
                <a:schemeClr val="tx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endParaRPr lang="en-US" sz="5500" dirty="0">
              <a:solidFill>
                <a:schemeClr val="accent2">
                  <a:lumMod val="50000"/>
                </a:schemeClr>
              </a:solidFill>
              <a:latin typeface="Gill Sans Nova Light" panose="020B0302020104020203" pitchFamily="34" charset="0"/>
            </a:endParaRPr>
          </a:p>
          <a:p>
            <a:pPr lvl="1">
              <a:buClr>
                <a:schemeClr val="tx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D</a:t>
            </a: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estroying </a:t>
            </a:r>
            <a:r>
              <a:rPr lang="en-US" sz="5500" b="1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up to 50 000 surplus and confiscated SALW</a:t>
            </a:r>
            <a:r>
              <a:rPr lang="en-US" sz="5500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 in the region, </a:t>
            </a: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and </a:t>
            </a:r>
            <a:r>
              <a:rPr lang="en-US" sz="5500" b="1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up </a:t>
            </a:r>
            <a:r>
              <a:rPr lang="en-US" sz="5500" b="1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to 500 000 </a:t>
            </a:r>
            <a:r>
              <a:rPr lang="en-US" sz="5500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pieces </a:t>
            </a: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of SALW </a:t>
            </a:r>
            <a:r>
              <a:rPr lang="en-US" sz="5500" b="1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ammunition</a:t>
            </a: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.</a:t>
            </a:r>
          </a:p>
          <a:p>
            <a:pPr marL="228600" lvl="1" indent="0">
              <a:buClr>
                <a:schemeClr val="tx1">
                  <a:lumMod val="50000"/>
                </a:schemeClr>
              </a:buClr>
              <a:buSzPct val="110000"/>
              <a:buNone/>
            </a:pPr>
            <a:endParaRPr lang="en-US" sz="5500" dirty="0" smtClean="0">
              <a:solidFill>
                <a:schemeClr val="accent2">
                  <a:lumMod val="50000"/>
                </a:schemeClr>
              </a:solidFill>
              <a:latin typeface="Gill Sans Nova Light" panose="020B0302020104020203" pitchFamily="34" charset="0"/>
            </a:endParaRPr>
          </a:p>
          <a:p>
            <a:pPr lvl="1">
              <a:buClr>
                <a:schemeClr val="tx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Providing capacity development through the </a:t>
            </a:r>
            <a:r>
              <a:rPr lang="en-US" sz="5500" b="1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training of a regional pool of MoI trainers and support for national training sessions on PSSM</a:t>
            </a:r>
            <a:r>
              <a:rPr lang="en-US" sz="55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 based on the SEESAC curricula piloted under Council Decision 2013/730/CFSP.</a:t>
            </a:r>
          </a:p>
          <a:p>
            <a:pPr marL="228600" lvl="1" indent="0" algn="just">
              <a:buClr>
                <a:srgbClr val="FF0000"/>
              </a:buClr>
              <a:buNone/>
            </a:pPr>
            <a:endParaRPr lang="en-US" dirty="0" smtClean="0">
              <a:solidFill>
                <a:schemeClr val="accent2">
                  <a:lumMod val="50000"/>
                </a:schemeClr>
              </a:solidFill>
              <a:latin typeface="Gill Sans Nova Light" panose="020B0302020104020203" pitchFamily="34" charset="0"/>
            </a:endParaRPr>
          </a:p>
          <a:p>
            <a:pPr marL="228600" lvl="1" indent="0" algn="just">
              <a:buClr>
                <a:srgbClr val="FF0000"/>
              </a:buClr>
              <a:buNone/>
            </a:pPr>
            <a:endParaRPr lang="en-US" dirty="0" smtClean="0">
              <a:solidFill>
                <a:schemeClr val="accent2">
                  <a:lumMod val="50000"/>
                </a:schemeClr>
              </a:solidFill>
              <a:latin typeface="Gill Sans Nova Light" panose="020B0302020104020203" pitchFamily="34" charset="0"/>
            </a:endParaRPr>
          </a:p>
          <a:p>
            <a:pPr marL="228600" lvl="1" indent="0" algn="just">
              <a:buClr>
                <a:srgbClr val="FF0000"/>
              </a:buClr>
              <a:buNone/>
            </a:pPr>
            <a:endParaRPr lang="en-US" dirty="0" smtClean="0">
              <a:solidFill>
                <a:schemeClr val="accent2">
                  <a:lumMod val="50000"/>
                </a:schemeClr>
              </a:solidFill>
              <a:latin typeface="Gill Sans Nova Light" panose="020B0302020104020203" pitchFamily="34" charset="0"/>
            </a:endParaRPr>
          </a:p>
          <a:p>
            <a:pPr marL="228600" lvl="1" indent="0" algn="just">
              <a:buClr>
                <a:srgbClr val="FF0000"/>
              </a:buClr>
              <a:buNone/>
            </a:pPr>
            <a:r>
              <a:rPr lang="en-US" sz="2300" dirty="0" smtClean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*“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Gill Sans Nova Light" panose="020B0302020104020203" pitchFamily="34" charset="0"/>
              </a:rPr>
              <a:t>References to Kosovo shall be understood to be in the context of Security Council resolution 1244 (1999).”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767752" y="2683024"/>
            <a:ext cx="3942272" cy="360410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 smtClean="0">
                <a:solidFill>
                  <a:srgbClr val="FFFFFF"/>
                </a:solidFill>
              </a:rPr>
              <a:t>Objective</a:t>
            </a:r>
          </a:p>
          <a:p>
            <a:endParaRPr lang="en-US" sz="6400" dirty="0">
              <a:solidFill>
                <a:srgbClr val="FFFFFF"/>
              </a:solidFill>
            </a:endParaRPr>
          </a:p>
          <a:p>
            <a:endParaRPr lang="en-US" sz="6400" dirty="0" smtClean="0">
              <a:solidFill>
                <a:srgbClr val="FFFFFF"/>
              </a:solidFill>
            </a:endParaRPr>
          </a:p>
          <a:p>
            <a:endParaRPr lang="en-US" sz="6400" dirty="0">
              <a:solidFill>
                <a:srgbClr val="FFFFFF"/>
              </a:solidFill>
            </a:endParaRPr>
          </a:p>
          <a:p>
            <a:pPr algn="l"/>
            <a:r>
              <a:rPr lang="en-US" sz="6400" dirty="0">
                <a:solidFill>
                  <a:srgbClr val="FFFFFF"/>
                </a:solidFill>
              </a:rPr>
              <a:t>To reduce the </a:t>
            </a:r>
            <a:r>
              <a:rPr lang="en-US" sz="6400" dirty="0" smtClean="0">
                <a:solidFill>
                  <a:srgbClr val="FFFFFF"/>
                </a:solidFill>
              </a:rPr>
              <a:t>risk of </a:t>
            </a:r>
            <a:r>
              <a:rPr lang="en-US" sz="6400" dirty="0">
                <a:solidFill>
                  <a:srgbClr val="FFFFFF"/>
                </a:solidFill>
              </a:rPr>
              <a:t>proliferation through the enhancement of weapons and ammunition stockpile security and reducing surplus stocks of SALW and their ammunition in storage</a:t>
            </a:r>
          </a:p>
          <a:p>
            <a:r>
              <a:rPr lang="en-US" sz="3000" dirty="0" smtClean="0">
                <a:solidFill>
                  <a:srgbClr val="FFFFFF"/>
                </a:solidFill>
              </a:rPr>
              <a:t/>
            </a:r>
            <a:br>
              <a:rPr lang="en-US" sz="3000" dirty="0" smtClean="0">
                <a:solidFill>
                  <a:srgbClr val="FFFFFF"/>
                </a:solidFill>
              </a:rPr>
            </a:br>
            <a:r>
              <a:rPr lang="en-US" altLang="en-US" sz="3000" dirty="0" smtClean="0">
                <a:solidFill>
                  <a:srgbClr val="FFFFFF"/>
                </a:solidFill>
              </a:rPr>
              <a:t> 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61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1EDC6D-4C4A-4E6F-AA37-2CF3E3FE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40" y="378489"/>
            <a:ext cx="10515600" cy="109662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KEY PERFORMANCE </a:t>
            </a:r>
            <a:r>
              <a:rPr lang="en-US" dirty="0" smtClean="0">
                <a:latin typeface="Gill Sans MT" panose="020B0502020104020203" pitchFamily="34" charset="0"/>
              </a:rPr>
              <a:t>INDICATORS AND PROGRESS TO DATE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81C187-B563-40CF-82F3-BD8FFD0B4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777041"/>
            <a:ext cx="4268637" cy="4944209"/>
          </a:xfrm>
        </p:spPr>
        <p:txBody>
          <a:bodyPr>
            <a:noAutofit/>
          </a:bodyPr>
          <a:lstStyle/>
          <a:p>
            <a:pPr algn="just">
              <a:spcAft>
                <a:spcPts val="1200"/>
              </a:spcAft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Security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of central storage locations (7) enhanced in accordance with international standards and best practices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;</a:t>
            </a:r>
          </a:p>
          <a:p>
            <a:pPr algn="just">
              <a:spcAft>
                <a:spcPts val="1200"/>
              </a:spcAft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Security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of evidence rooms (15) increased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;</a:t>
            </a:r>
          </a:p>
          <a:p>
            <a:pPr algn="just">
              <a:spcAft>
                <a:spcPts val="1200"/>
              </a:spcAft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A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total of up to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50,000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pieces of conventional weapons destroyed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;</a:t>
            </a:r>
          </a:p>
          <a:p>
            <a:pPr algn="just">
              <a:spcAft>
                <a:spcPts val="1200"/>
              </a:spcAft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A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total of up to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500,000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pieces of ammunition and explosives at risk of proliferation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demilitarized and destroyed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.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79E8DAB3-8EE4-4E86-9D43-CFA8F7E74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2320" y="1777040"/>
            <a:ext cx="4946420" cy="4944210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Security of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5 central storage locations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enhanced in accordance with international standards: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Albania (1), BiH (2), Montenegro (1), and Serbia (1).</a:t>
            </a:r>
          </a:p>
          <a:p>
            <a:pPr algn="just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Security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of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12 evidence rooms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increased: Albania (2), BiH (5), Kosovo (1), Montenegro (2), and Serbia (2). </a:t>
            </a:r>
          </a:p>
          <a:p>
            <a:pPr algn="just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A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total of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26,656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pieces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of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weapons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and 7,308 parts and components destroyed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; </a:t>
            </a:r>
          </a:p>
          <a:p>
            <a:pPr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A total of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445,888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 pieces of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ammunition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at risk of proliferation demilitarized and destroyed.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487233" y="2397770"/>
            <a:ext cx="835087" cy="436443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isometricLeftDown">
              <a:rot lat="1800000" lon="0" rev="0"/>
            </a:camera>
            <a:lightRig rig="brightRoom" dir="tl"/>
          </a:scene3d>
          <a:sp3d prstMaterial="dkEdge">
            <a:bevelT w="0" h="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5487233" y="3431937"/>
            <a:ext cx="835087" cy="439339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isometricLeftDown">
              <a:rot lat="1800000" lon="0" rev="0"/>
            </a:camera>
            <a:lightRig rig="brightRoom" dir="tl"/>
          </a:scene3d>
          <a:sp3d prstMaterial="dkEdge">
            <a:bevelT w="0" h="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487233" y="4492149"/>
            <a:ext cx="835087" cy="439339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isometricLeftDown">
              <a:rot lat="1800000" lon="0" rev="0"/>
            </a:camera>
            <a:lightRig rig="brightRoom" dir="tl"/>
          </a:scene3d>
          <a:sp3d prstMaterial="dkEdge">
            <a:bevelT w="0" h="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5487233" y="5552361"/>
            <a:ext cx="835087" cy="439339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isometricLeftDown">
              <a:rot lat="1800000" lon="0" rev="0"/>
            </a:camera>
            <a:lightRig rig="brightRoom" dir="tl"/>
          </a:scene3d>
          <a:sp3d prstMaterial="dkEdge">
            <a:bevelT w="0" h="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7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2F0861-FF29-49D1-B924-4BAF8F58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41" y="672860"/>
            <a:ext cx="2663917" cy="2277267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/>
            </a:r>
            <a:br>
              <a:rPr lang="en-US" sz="1900" dirty="0">
                <a:solidFill>
                  <a:schemeClr val="tx1"/>
                </a:solidFill>
              </a:rPr>
            </a:br>
            <a:r>
              <a:rPr lang="en-US" sz="1900" dirty="0">
                <a:solidFill>
                  <a:schemeClr val="tx1"/>
                </a:solidFill>
              </a:rPr>
              <a:t>enhancement of weapons and ammunition stockpile security </a:t>
            </a:r>
            <a:r>
              <a:rPr lang="en-US" sz="1900" dirty="0" smtClean="0">
                <a:solidFill>
                  <a:schemeClr val="tx1"/>
                </a:solidFill>
              </a:rPr>
              <a:t/>
            </a:r>
            <a:br>
              <a:rPr lang="en-US" sz="1900" dirty="0" smtClean="0">
                <a:solidFill>
                  <a:schemeClr val="tx1"/>
                </a:solidFill>
              </a:rPr>
            </a:b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B403EBD-907E-4D59-98D4-A72CD1063C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B9FFE7-0B27-4FEB-8A72-4FC5E0EE6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544" y="-970156"/>
            <a:ext cx="8463145" cy="7828156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lvl="2"/>
            <a:r>
              <a:rPr lang="en-US" sz="2000" b="1" dirty="0" smtClean="0">
                <a:solidFill>
                  <a:schemeClr val="bg1"/>
                </a:solidFill>
              </a:rPr>
              <a:t>Albania </a:t>
            </a:r>
          </a:p>
          <a:p>
            <a:pPr lvl="2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US Department of State (DoS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)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supplementary funding for Albania; </a:t>
            </a:r>
          </a:p>
          <a:p>
            <a:pPr lvl="2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Works at the MoI Mullet SALW and ammunition storage initiated on 21 May; </a:t>
            </a:r>
          </a:p>
          <a:p>
            <a:pPr lvl="6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dditional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funding proposal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for Mullet prepared;</a:t>
            </a:r>
          </a:p>
          <a:p>
            <a:pPr lvl="6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nterventions at MoD (Mirake and Zall-Herr) locations planned for the end of the year pending signing of the Memorandum of Understanding between UNDP Albania and MoD.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lvl="2" indent="0">
              <a:buNone/>
            </a:pPr>
            <a:endParaRPr lang="en-US" sz="8000" b="1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1782875" y="2307565"/>
            <a:ext cx="2732952" cy="260920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KEY MILESTONES</a:t>
            </a:r>
            <a:r>
              <a:rPr lang="en-US" sz="3000" dirty="0" smtClean="0">
                <a:solidFill>
                  <a:srgbClr val="FFFFFF"/>
                </a:solidFill>
              </a:rPr>
              <a:t/>
            </a:r>
            <a:br>
              <a:rPr lang="en-US" sz="3000" dirty="0" smtClean="0">
                <a:solidFill>
                  <a:srgbClr val="FFFFFF"/>
                </a:solidFill>
              </a:rPr>
            </a:br>
            <a:r>
              <a:rPr lang="en-US" altLang="en-US" sz="3000" dirty="0" smtClean="0">
                <a:solidFill>
                  <a:srgbClr val="FFFFFF"/>
                </a:solidFill>
              </a:rPr>
              <a:t> 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545" y="4007202"/>
            <a:ext cx="4610426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5575" lvl="7" indent="-228600" defTabSz="914400">
              <a:spcBef>
                <a:spcPts val="1000"/>
              </a:spcBef>
              <a:buClr>
                <a:srgbClr val="9BAFB5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BiH </a:t>
            </a:r>
          </a:p>
          <a:p>
            <a:pPr marL="1539875" lvl="7" indent="-342900" defTabSz="914400">
              <a:spcBef>
                <a:spcPts val="1000"/>
              </a:spcBef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Evidence rooms in BiH (Istočno Sarajevo and Zenica) completed</a:t>
            </a:r>
            <a:r>
              <a:rPr lang="sr-Latn-RS" sz="2000" dirty="0">
                <a:solidFill>
                  <a:schemeClr val="accent2">
                    <a:lumMod val="50000"/>
                  </a:schemeClr>
                </a:solidFill>
              </a:rPr>
              <a:t> in Januar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y; </a:t>
            </a:r>
          </a:p>
          <a:p>
            <a:pPr marL="1539875" lvl="7" indent="-342900" defTabSz="914400">
              <a:spcBef>
                <a:spcPts val="1000"/>
              </a:spcBef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Official handover ceremony of all BiH locations took place on 5 and 7 February.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970" y="4401525"/>
            <a:ext cx="3749202" cy="210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55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2F0861-FF29-49D1-B924-4BAF8F58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41" y="672860"/>
            <a:ext cx="2663917" cy="2277267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/>
            </a:r>
            <a:br>
              <a:rPr lang="en-US" sz="1900" dirty="0">
                <a:solidFill>
                  <a:schemeClr val="tx1"/>
                </a:solidFill>
              </a:rPr>
            </a:br>
            <a:r>
              <a:rPr lang="en-US" sz="1900" dirty="0">
                <a:solidFill>
                  <a:schemeClr val="tx1"/>
                </a:solidFill>
              </a:rPr>
              <a:t>enhancement of weapons and ammunition stockpile security </a:t>
            </a:r>
            <a:r>
              <a:rPr lang="en-US" sz="1900" dirty="0" smtClean="0">
                <a:solidFill>
                  <a:schemeClr val="tx1"/>
                </a:solidFill>
              </a:rPr>
              <a:t/>
            </a:r>
            <a:br>
              <a:rPr lang="en-US" sz="1900" dirty="0" smtClean="0">
                <a:solidFill>
                  <a:schemeClr val="tx1"/>
                </a:solidFill>
              </a:rPr>
            </a:b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B403EBD-907E-4D59-98D4-A72CD1063C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B9FFE7-0B27-4FEB-8A72-4FC5E0EE6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544" y="-2717321"/>
            <a:ext cx="8106306" cy="9575321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lvl="1"/>
            <a:r>
              <a:rPr lang="en-US" sz="2000" b="1" dirty="0">
                <a:solidFill>
                  <a:schemeClr val="bg1"/>
                </a:solidFill>
              </a:rPr>
              <a:t>Kosovo </a:t>
            </a:r>
          </a:p>
          <a:p>
            <a:pPr lvl="1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Recruitment of designer for the Gadime storage and Gjakova evidence room upgrade is ongoing;</a:t>
            </a:r>
          </a:p>
          <a:p>
            <a:pPr lvl="1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The works start is planned for August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2286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228600" lvl="1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228600" lvl="1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1782875" y="2307565"/>
            <a:ext cx="2732952" cy="260920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KEY MILESTONES</a:t>
            </a:r>
            <a:r>
              <a:rPr lang="en-US" sz="3000" dirty="0" smtClean="0">
                <a:solidFill>
                  <a:srgbClr val="FFFFFF"/>
                </a:solidFill>
              </a:rPr>
              <a:t/>
            </a:r>
            <a:br>
              <a:rPr lang="en-US" sz="3000" dirty="0" smtClean="0">
                <a:solidFill>
                  <a:srgbClr val="FFFFFF"/>
                </a:solidFill>
              </a:rPr>
            </a:br>
            <a:r>
              <a:rPr lang="en-US" altLang="en-US" sz="3000" dirty="0" smtClean="0">
                <a:solidFill>
                  <a:srgbClr val="FFFFFF"/>
                </a:solidFill>
              </a:rPr>
              <a:t> 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416" y="2682995"/>
            <a:ext cx="4287434" cy="37097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7480" y="2682995"/>
            <a:ext cx="5615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0" lvl="7" indent="-34290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Moldova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7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Procurement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of works for Mesager SALW and ammunition storage and 2 evidence rooms (Cahul and Balti) upgrades is ongoing; </a:t>
            </a:r>
          </a:p>
          <a:p>
            <a:pPr lvl="7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The works start is planned for the end of June/early July.</a:t>
            </a:r>
          </a:p>
        </p:txBody>
      </p:sp>
    </p:spTree>
    <p:extLst>
      <p:ext uri="{BB962C8B-B14F-4D97-AF65-F5344CB8AC3E}">
        <p14:creationId xmlns:p14="http://schemas.microsoft.com/office/powerpoint/2010/main" val="4236212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2F0861-FF29-49D1-B924-4BAF8F58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41" y="672860"/>
            <a:ext cx="2663917" cy="2277267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/>
            </a:r>
            <a:br>
              <a:rPr lang="en-US" sz="1900" dirty="0">
                <a:solidFill>
                  <a:schemeClr val="tx1"/>
                </a:solidFill>
              </a:rPr>
            </a:br>
            <a:r>
              <a:rPr lang="en-US" sz="1900" dirty="0">
                <a:solidFill>
                  <a:schemeClr val="tx1"/>
                </a:solidFill>
              </a:rPr>
              <a:t>enhancement of weapons and ammunition stockpile security </a:t>
            </a:r>
            <a:r>
              <a:rPr lang="en-US" sz="1900" dirty="0" smtClean="0">
                <a:solidFill>
                  <a:schemeClr val="tx1"/>
                </a:solidFill>
              </a:rPr>
              <a:t/>
            </a:r>
            <a:br>
              <a:rPr lang="en-US" sz="1900" dirty="0" smtClean="0">
                <a:solidFill>
                  <a:schemeClr val="tx1"/>
                </a:solidFill>
              </a:rPr>
            </a:b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B403EBD-907E-4D59-98D4-A72CD1063C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B9FFE7-0B27-4FEB-8A72-4FC5E0EE6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543" y="-2"/>
            <a:ext cx="8879457" cy="6858002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marL="457200" lvl="2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lvl="2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lvl="2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lvl="2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1654175" lvl="8" indent="0"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lvl="8"/>
            <a:endParaRPr lang="en-US" sz="2400" b="1" dirty="0" smtClean="0">
              <a:solidFill>
                <a:schemeClr val="bg1"/>
              </a:solidFill>
            </a:endParaRPr>
          </a:p>
          <a:p>
            <a:pPr lvl="8"/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2" y="555499"/>
            <a:ext cx="3798498" cy="253283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black">
          <a:xfrm>
            <a:off x="1782875" y="2307565"/>
            <a:ext cx="2732952" cy="260920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KEY MILESTONES</a:t>
            </a:r>
            <a:r>
              <a:rPr lang="en-US" sz="3000" dirty="0" smtClean="0">
                <a:solidFill>
                  <a:srgbClr val="FFFFFF"/>
                </a:solidFill>
              </a:rPr>
              <a:t/>
            </a:r>
            <a:br>
              <a:rPr lang="en-US" sz="3000" dirty="0" smtClean="0">
                <a:solidFill>
                  <a:srgbClr val="FFFFFF"/>
                </a:solidFill>
              </a:rPr>
            </a:br>
            <a:r>
              <a:rPr lang="en-US" altLang="en-US" sz="3000" dirty="0" smtClean="0">
                <a:solidFill>
                  <a:srgbClr val="FFFFFF"/>
                </a:solidFill>
              </a:rPr>
              <a:t> 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2271" y="503442"/>
            <a:ext cx="4194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Montenegro</a:t>
            </a:r>
          </a:p>
          <a:p>
            <a:pPr marL="742950" lvl="1" indent="-285750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Rogami SALW and Ammunition storage near Podgorica and 1 evidence room in the Forensic Center in Danilovgrad upgrades completed in mid-April 2019; handover ceremony held on 13 May.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1442" y="3231961"/>
            <a:ext cx="525330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4175" lvl="8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2171700" lvl="4" indent="-34290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Serbia </a:t>
            </a:r>
          </a:p>
          <a:p>
            <a:pPr marL="2114550" lvl="4" indent="-285750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SALW storage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Bo</a:t>
            </a:r>
            <a:r>
              <a:rPr lang="sr-Latn-RS" dirty="0">
                <a:solidFill>
                  <a:schemeClr val="accent2">
                    <a:lumMod val="50000"/>
                  </a:schemeClr>
                </a:solidFill>
              </a:rPr>
              <a:t>š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njaci</a:t>
            </a:r>
            <a:r>
              <a:rPr lang="sr-Latn-RS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Avala, and two evidence rooms, in Žarkovo and Čukarica, completed in December 2018; official handover took place on 1 March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pPr marL="2114550" lvl="4" indent="-285750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Proposal for SALW and ammunition storage,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Duvani</a:t>
            </a:r>
            <a:r>
              <a:rPr lang="sr-Latn-RS" dirty="0" smtClean="0">
                <a:solidFill>
                  <a:schemeClr val="accent2">
                    <a:lumMod val="50000"/>
                  </a:schemeClr>
                </a:solidFill>
              </a:rPr>
              <a:t>š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near Smederevo, security upgrade prepared.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4">
              <a:buClr>
                <a:srgbClr val="FF0000"/>
              </a:buClr>
            </a:pP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44" y="3791350"/>
            <a:ext cx="4033262" cy="258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69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293" y="491706"/>
            <a:ext cx="8281515" cy="353683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2700"/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627560"/>
              </p:ext>
            </p:extLst>
          </p:nvPr>
        </p:nvGraphicFramePr>
        <p:xfrm>
          <a:off x="1830293" y="4123425"/>
          <a:ext cx="4070175" cy="2617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6550"/>
                <a:gridCol w="749225"/>
                <a:gridCol w="831426"/>
                <a:gridCol w="520436"/>
                <a:gridCol w="842538"/>
              </a:tblGrid>
              <a:tr h="15729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Location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 smtClean="0">
                          <a:effectLst/>
                        </a:rPr>
                        <a:t>DISPOSED TO </a:t>
                      </a:r>
                      <a:r>
                        <a:rPr lang="en-US" sz="1050" b="1" u="none" strike="noStrike" dirty="0">
                          <a:effectLst/>
                        </a:rPr>
                        <a:t>DATE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2019 PLAN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8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SALW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 smtClean="0">
                          <a:effectLst/>
                        </a:rPr>
                        <a:t>Ammunition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SALW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 smtClean="0">
                          <a:effectLst/>
                        </a:rPr>
                        <a:t>Ammunition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ctr"/>
                </a:tc>
              </a:tr>
              <a:tr h="3217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BiH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               6,262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          350,000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         2,000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</a:tr>
              <a:tr h="3217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 smtClean="0">
                          <a:effectLst/>
                        </a:rPr>
                        <a:t>Kosovo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                  102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</a:tr>
              <a:tr h="3217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Moldova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         1,700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</a:tr>
              <a:tr h="3217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Montenegro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               2,283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            95,888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</a:tr>
              <a:tr h="3217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Serbia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            18,009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      19,643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      54,111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</a:tr>
              <a:tr h="307433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effectLst/>
                        </a:rPr>
                        <a:t>TOTALS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effectLst/>
                        </a:rPr>
                        <a:t>            26,656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effectLst/>
                        </a:rPr>
                        <a:t>          445,888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effectLst/>
                        </a:rPr>
                        <a:t>      23,343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effectLst/>
                        </a:rPr>
                        <a:t>      54,111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18" name="Oval 17"/>
          <p:cNvSpPr/>
          <p:nvPr/>
        </p:nvSpPr>
        <p:spPr>
          <a:xfrm>
            <a:off x="7401465" y="4181882"/>
            <a:ext cx="2710343" cy="250102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TARGETS:</a:t>
            </a:r>
            <a:r>
              <a:rPr lang="en-US" sz="1700" dirty="0" smtClean="0">
                <a:latin typeface="Bahnschrift SemiBold SemiConden" panose="020B0502040204020203" pitchFamily="34" charset="0"/>
              </a:rPr>
              <a:t> </a:t>
            </a:r>
          </a:p>
          <a:p>
            <a:pPr algn="ctr"/>
            <a:endParaRPr lang="en-US" sz="1700" dirty="0" smtClean="0">
              <a:latin typeface="Bahnschrift SemiBold SemiConden" panose="020B0502040204020203" pitchFamily="34" charset="0"/>
            </a:endParaRPr>
          </a:p>
          <a:p>
            <a:pPr algn="ctr"/>
            <a:r>
              <a:rPr lang="en-US" sz="1700" dirty="0" smtClean="0">
                <a:latin typeface="Bahnschrift SemiBold SemiConden" panose="020B0502040204020203" pitchFamily="34" charset="0"/>
              </a:rPr>
              <a:t>≤ 50,000 SALW</a:t>
            </a:r>
          </a:p>
          <a:p>
            <a:pPr algn="ctr"/>
            <a:endParaRPr lang="en-US" sz="1700" dirty="0" smtClean="0">
              <a:latin typeface="Bahnschrift SemiBold SemiConden" panose="020B0502040204020203" pitchFamily="34" charset="0"/>
            </a:endParaRPr>
          </a:p>
          <a:p>
            <a:pPr algn="ctr"/>
            <a:r>
              <a:rPr lang="en-US" sz="1700" dirty="0" smtClean="0">
                <a:latin typeface="Bahnschrift SemiBold SemiConden" panose="020B0502040204020203" pitchFamily="34" charset="0"/>
              </a:rPr>
              <a:t>≤ 500,000 ammunition pieces</a:t>
            </a:r>
            <a:endParaRPr lang="en-US" sz="1700" dirty="0">
              <a:latin typeface="Bahnschrift SemiBold SemiConden" panose="020B0502040204020203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432F0861-FF29-49D1-B924-4BAF8F58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293" y="138022"/>
            <a:ext cx="8281515" cy="353684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>reducing surplus stocks of SALW and their </a:t>
            </a:r>
            <a:r>
              <a:rPr lang="en-US" sz="1900" dirty="0" smtClean="0">
                <a:solidFill>
                  <a:schemeClr val="tx1"/>
                </a:solidFill>
              </a:rPr>
              <a:t>ammunition</a:t>
            </a:r>
            <a:endParaRPr lang="en-US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1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7" y="3575594"/>
            <a:ext cx="3840000" cy="25596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2F0861-FF29-49D1-B924-4BAF8F58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85" y="974895"/>
            <a:ext cx="3698803" cy="1983966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>reducing surplus stocks of SALW and their ammunition in storage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B403EBD-907E-4D59-98D4-A72CD1063C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B9FFE7-0B27-4FEB-8A72-4FC5E0EE6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061" y="0"/>
            <a:ext cx="6149445" cy="6789420"/>
          </a:xfrm>
        </p:spPr>
        <p:txBody>
          <a:bodyPr anchor="ctr">
            <a:normAutofit/>
          </a:bodyPr>
          <a:lstStyle/>
          <a:p>
            <a:pPr lvl="7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23,343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pieces of SALW are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planned to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be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destroyed in autumn,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in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BiH (tentatively 2,000 pieces with MoS), Moldova (1,700 with MoIA/GPI)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and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Serbia (19,643 with MoI).</a:t>
            </a:r>
          </a:p>
          <a:p>
            <a:pPr marL="1428750" lvl="7" indent="0">
              <a:buClr>
                <a:schemeClr val="accent6">
                  <a:lumMod val="50000"/>
                </a:schemeClr>
              </a:buClr>
              <a:buSzPct val="110000"/>
              <a:buNone/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lvl="7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54,111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pieces  of ammunition (of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caliber 7,7 and 12,7) are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planned to be destroyed in Serbia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before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the end of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2019; Letter of Agreement between UNDP and MoI is being finalized.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3925613" y="2277265"/>
            <a:ext cx="2778895" cy="259665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PLANNED DISPOSALS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914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3" y="3601844"/>
            <a:ext cx="4546426" cy="2962209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2F0861-FF29-49D1-B924-4BAF8F58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85" y="293189"/>
            <a:ext cx="3698803" cy="2613913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900" dirty="0" smtClean="0">
                <a:solidFill>
                  <a:schemeClr val="tx1"/>
                </a:solidFill>
              </a:rPr>
              <a:t>training </a:t>
            </a:r>
            <a:r>
              <a:rPr lang="en-US" sz="1900" dirty="0">
                <a:solidFill>
                  <a:schemeClr val="tx1"/>
                </a:solidFill>
              </a:rPr>
              <a:t>of  a  regional pool  of  MoI  trainers and  support  for national training sessions on  </a:t>
            </a:r>
            <a:r>
              <a:rPr lang="en-US" sz="1900" dirty="0" smtClean="0">
                <a:solidFill>
                  <a:schemeClr val="tx1"/>
                </a:solidFill>
              </a:rPr>
              <a:t>PSSM</a:t>
            </a: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B403EBD-907E-4D59-98D4-A72CD1063C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B9FFE7-0B27-4FEB-8A72-4FC5E0EE6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061" y="0"/>
            <a:ext cx="6460627" cy="6789420"/>
          </a:xfrm>
        </p:spPr>
        <p:txBody>
          <a:bodyPr anchor="ctr">
            <a:normAutofit/>
          </a:bodyPr>
          <a:lstStyle/>
          <a:p>
            <a:pPr lvl="8" algn="just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dirty="0" smtClean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lvl="7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Regional Meeting of Trainers for PSSM of SALW and their Ammunition held in Belgrade, on 9-10 April 2019. The meeting was a follow-up to the Regional ToT for PSSM in Durres, in November 2017. The Regional Meeting gathered police officers who participated in the previous regional training in a discussion-based exercise that assessed the results of and the follow-up actions to the previously implemented training.</a:t>
            </a:r>
            <a:endParaRPr lang="en-US" dirty="0" smtClean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lvl="7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The national targeted PSSM course for the MoI Albania will take place in mid-October, through the present US funding. The curricula was prepared by SEESAC Technical Advisors that will also lecture the course. It will include a visit to the Mullet storage for the participants to observe the practical application of the international PSSM standards implemented. </a:t>
            </a:r>
          </a:p>
          <a:p>
            <a:pPr lvl="7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SEESAC is available to support the PSSM training at national level.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3821799" y="1918010"/>
            <a:ext cx="2891235" cy="273162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KEY </a:t>
            </a:r>
            <a:r>
              <a:rPr lang="en-US" dirty="0"/>
              <a:t>MILESTONES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66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3320</TotalTime>
  <Words>860</Words>
  <Application>Microsoft Office PowerPoint</Application>
  <PresentationFormat>Widescreen</PresentationFormat>
  <Paragraphs>131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Adobe Fan Heiti Std B</vt:lpstr>
      <vt:lpstr>Arial</vt:lpstr>
      <vt:lpstr>Bahnschrift SemiBold SemiConden</vt:lpstr>
      <vt:lpstr>Calibri</vt:lpstr>
      <vt:lpstr>Gill Sans MT</vt:lpstr>
      <vt:lpstr>Gill Sans Nova Light</vt:lpstr>
      <vt:lpstr>Wingdings</vt:lpstr>
      <vt:lpstr>Parcel</vt:lpstr>
      <vt:lpstr>PowerPoint Presentation</vt:lpstr>
      <vt:lpstr>  Council decision 2016/2356  </vt:lpstr>
      <vt:lpstr>KEY PERFORMANCE INDICATORS AND PROGRESS TO DATE</vt:lpstr>
      <vt:lpstr> enhancement of weapons and ammunition stockpile security  </vt:lpstr>
      <vt:lpstr> enhancement of weapons and ammunition stockpile security  </vt:lpstr>
      <vt:lpstr> enhancement of weapons and ammunition stockpile security  </vt:lpstr>
      <vt:lpstr>reducing surplus stocks of SALW and their ammunition</vt:lpstr>
      <vt:lpstr>reducing surplus stocks of SALW and their ammunition in storage</vt:lpstr>
      <vt:lpstr>training of  a  regional pool  of  MoI  trainers and  support  for national training sessions on  PSSM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SEESAC</dc:creator>
  <cp:lastModifiedBy>Tamara Svircev</cp:lastModifiedBy>
  <cp:revision>161</cp:revision>
  <dcterms:created xsi:type="dcterms:W3CDTF">2019-05-14T08:35:34Z</dcterms:created>
  <dcterms:modified xsi:type="dcterms:W3CDTF">2019-05-29T23:35:02Z</dcterms:modified>
</cp:coreProperties>
</file>