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62" r:id="rId3"/>
    <p:sldId id="258" r:id="rId4"/>
    <p:sldId id="257" r:id="rId5"/>
    <p:sldId id="266" r:id="rId6"/>
    <p:sldId id="290" r:id="rId7"/>
    <p:sldId id="267" r:id="rId8"/>
    <p:sldId id="265" r:id="rId9"/>
    <p:sldId id="280" r:id="rId10"/>
    <p:sldId id="279" r:id="rId11"/>
    <p:sldId id="264" r:id="rId12"/>
    <p:sldId id="288" r:id="rId13"/>
    <p:sldId id="289" r:id="rId14"/>
    <p:sldId id="283" r:id="rId15"/>
    <p:sldId id="285" r:id="rId16"/>
    <p:sldId id="261" r:id="rId17"/>
    <p:sldId id="286" r:id="rId18"/>
    <p:sldId id="291" r:id="rId19"/>
    <p:sldId id="292" r:id="rId20"/>
    <p:sldId id="270" r:id="rId21"/>
    <p:sldId id="277" r:id="rId22"/>
    <p:sldId id="287" r:id="rId23"/>
    <p:sldId id="271" r:id="rId24"/>
    <p:sldId id="27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A1DEF"/>
    <a:srgbClr val="3C6E9D"/>
    <a:srgbClr val="B6B6B6"/>
    <a:srgbClr val="F2A16A"/>
    <a:srgbClr val="7BB5E5"/>
    <a:srgbClr val="5898D6"/>
    <a:srgbClr val="C3E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9" autoAdjust="0"/>
    <p:restoredTop sz="94660"/>
  </p:normalViewPr>
  <p:slideViewPr>
    <p:cSldViewPr snapToGrid="0">
      <p:cViewPr varScale="1">
        <p:scale>
          <a:sx n="43" d="100"/>
          <a:sy n="43" d="100"/>
        </p:scale>
        <p:origin x="86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1.8055555555555592E-2"/>
          <c:y val="0.22258370839726202"/>
          <c:w val="0.64474027586176663"/>
          <c:h val="0.77733242524496771"/>
        </c:manualLayout>
      </c:layout>
      <c:pie3DChart>
        <c:varyColors val="1"/>
        <c:ser>
          <c:idx val="0"/>
          <c:order val="0"/>
          <c:tx>
            <c:strRef>
              <c:f>Лист1!$B$1</c:f>
              <c:strCache>
                <c:ptCount val="1"/>
                <c:pt idx="0">
                  <c:v>CRIME RELEVATE</c:v>
                </c:pt>
              </c:strCache>
            </c:strRef>
          </c:tx>
          <c:explosion val="25"/>
          <c:dPt>
            <c:idx val="0"/>
            <c:bubble3D val="0"/>
            <c:spPr>
              <a:solidFill>
                <a:schemeClr val="dk1"/>
              </a:solidFill>
              <a:ln w="12700" cap="flat" cmpd="sng" algn="ctr">
                <a:solidFill>
                  <a:schemeClr val="dk1">
                    <a:shade val="50000"/>
                  </a:schemeClr>
                </a:solidFill>
                <a:prstDash val="solid"/>
                <a:miter lim="800000"/>
              </a:ln>
              <a:effectLst/>
            </c:spPr>
            <c:extLst>
              <c:ext xmlns:c16="http://schemas.microsoft.com/office/drawing/2014/chart" uri="{C3380CC4-5D6E-409C-BE32-E72D297353CC}">
                <c16:uniqueId val="{00000000-7A7A-40B6-BB0F-5523BBB19267}"/>
              </c:ext>
            </c:extLst>
          </c:dPt>
          <c:dLbls>
            <c:dLbl>
              <c:idx val="0"/>
              <c:layout>
                <c:manualLayout>
                  <c:x val="6.9285214348206572E-2"/>
                  <c:y val="-0.131977991404766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A7A-40B6-BB0F-5523BBB19267}"/>
                </c:ext>
              </c:extLst>
            </c:dLbl>
            <c:dLbl>
              <c:idx val="1"/>
              <c:layout>
                <c:manualLayout>
                  <c:x val="-8.6765857392826232E-2"/>
                  <c:y val="-5.37181063530755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A7A-40B6-BB0F-5523BBB19267}"/>
                </c:ext>
              </c:extLst>
            </c:dLbl>
            <c:dLbl>
              <c:idx val="2"/>
              <c:layout>
                <c:manualLayout>
                  <c:x val="-0.14811187664041989"/>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A7A-40B6-BB0F-5523BBB19267}"/>
                </c:ext>
              </c:extLst>
            </c:dLbl>
            <c:dLbl>
              <c:idx val="3"/>
              <c:layout>
                <c:manualLayout>
                  <c:x val="-0.11031441382327209"/>
                  <c:y val="-9.65993901035646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7A-40B6-BB0F-5523BBB19267}"/>
                </c:ext>
              </c:extLst>
            </c:dLbl>
            <c:dLbl>
              <c:idx val="4"/>
              <c:layout>
                <c:manualLayout>
                  <c:x val="-5.2154199475065617E-2"/>
                  <c:y val="-1.90450802604187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A7A-40B6-BB0F-5523BBB19267}"/>
                </c:ext>
              </c:extLst>
            </c:dLbl>
            <c:dLbl>
              <c:idx val="5"/>
              <c:layout>
                <c:manualLayout>
                  <c:x val="-7.403182414698177E-2"/>
                  <c:y val="0.1154254645759377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A7A-40B6-BB0F-5523BBB19267}"/>
                </c:ext>
              </c:extLst>
            </c:dLbl>
            <c:dLbl>
              <c:idx val="6"/>
              <c:layout>
                <c:manualLayout>
                  <c:x val="-0.1337635608048994"/>
                  <c:y val="9.77199366865167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7A7A-40B6-BB0F-5523BBB19267}"/>
                </c:ext>
              </c:extLst>
            </c:dLbl>
            <c:dLbl>
              <c:idx val="7"/>
              <c:layout>
                <c:manualLayout>
                  <c:x val="-0.17474507874015746"/>
                  <c:y val="-4.09355015567001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A7A-40B6-BB0F-5523BBB19267}"/>
                </c:ext>
              </c:extLst>
            </c:dLbl>
            <c:dLbl>
              <c:idx val="8"/>
              <c:layout>
                <c:manualLayout>
                  <c:x val="-0.22128313648293996"/>
                  <c:y val="-0.136898932544978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7A7A-40B6-BB0F-5523BBB19267}"/>
                </c:ext>
              </c:extLst>
            </c:dLbl>
            <c:dLbl>
              <c:idx val="9"/>
              <c:layout>
                <c:manualLayout>
                  <c:x val="-1.8014435695538084E-2"/>
                  <c:y val="-0.136112345014385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A7A-40B6-BB0F-5523BBB19267}"/>
                </c:ext>
              </c:extLst>
            </c:dLbl>
            <c:spPr>
              <a:noFill/>
              <a:ln>
                <a:noFill/>
              </a:ln>
              <a:effectLst/>
            </c:spPr>
            <c:txPr>
              <a:bodyPr/>
              <a:lstStyle/>
              <a:p>
                <a:pPr>
                  <a:defRPr sz="1400" b="1">
                    <a:latin typeface="Times New Roman" pitchFamily="18" charset="0"/>
                    <a:cs typeface="Times New Roman" pitchFamily="18"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Лист1!$A$2:$A$11</c:f>
              <c:strCache>
                <c:ptCount val="10"/>
                <c:pt idx="0">
                  <c:v>Total crime 186</c:v>
                </c:pt>
                <c:pt idx="1">
                  <c:v>Muniții  106 cazuri</c:v>
                </c:pt>
                <c:pt idx="2">
                  <c:v>alt material explozibil 1 caz</c:v>
                </c:pt>
                <c:pt idx="3">
                  <c:v>Grenade  15 cazuri</c:v>
                </c:pt>
                <c:pt idx="4">
                  <c:v>pistol cu glonț  24 cazuri</c:v>
                </c:pt>
                <c:pt idx="5">
                  <c:v>armă lungă cu glonț  19 cazuri</c:v>
                </c:pt>
                <c:pt idx="6">
                  <c:v>armă artizanală  8 cazuri</c:v>
                </c:pt>
                <c:pt idx="7">
                  <c:v>armă lungă cu țeavă lisă  7 cazuri</c:v>
                </c:pt>
                <c:pt idx="8">
                  <c:v>armă atipică 5 cauze</c:v>
                </c:pt>
                <c:pt idx="9">
                  <c:v>armă pneumatică 1 caz</c:v>
                </c:pt>
              </c:strCache>
            </c:strRef>
          </c:cat>
          <c:val>
            <c:numRef>
              <c:f>Лист1!$B$2:$B$11</c:f>
              <c:numCache>
                <c:formatCode>General</c:formatCode>
                <c:ptCount val="10"/>
                <c:pt idx="1">
                  <c:v>106</c:v>
                </c:pt>
                <c:pt idx="2">
                  <c:v>1</c:v>
                </c:pt>
                <c:pt idx="3">
                  <c:v>15</c:v>
                </c:pt>
                <c:pt idx="4">
                  <c:v>24</c:v>
                </c:pt>
                <c:pt idx="5">
                  <c:v>19</c:v>
                </c:pt>
                <c:pt idx="6">
                  <c:v>8</c:v>
                </c:pt>
                <c:pt idx="7">
                  <c:v>7</c:v>
                </c:pt>
                <c:pt idx="8">
                  <c:v>5</c:v>
                </c:pt>
                <c:pt idx="9">
                  <c:v>1</c:v>
                </c:pt>
              </c:numCache>
            </c:numRef>
          </c:val>
          <c:extLst>
            <c:ext xmlns:c16="http://schemas.microsoft.com/office/drawing/2014/chart" uri="{C3380CC4-5D6E-409C-BE32-E72D297353CC}">
              <c16:uniqueId val="{0000000A-7A7A-40B6-BB0F-5523BBB19267}"/>
            </c:ext>
          </c:extLst>
        </c:ser>
        <c:dLbls>
          <c:showLegendKey val="0"/>
          <c:showVal val="0"/>
          <c:showCatName val="0"/>
          <c:showSerName val="0"/>
          <c:showPercent val="1"/>
          <c:showBubbleSize val="0"/>
          <c:showLeaderLines val="1"/>
        </c:dLbls>
      </c:pie3DChart>
    </c:plotArea>
    <c:legend>
      <c:legendPos val="r"/>
      <c:layout>
        <c:manualLayout>
          <c:xMode val="edge"/>
          <c:yMode val="edge"/>
          <c:x val="0.53071052055992951"/>
          <c:y val="0.14785060274307155"/>
          <c:w val="0.45123387366291801"/>
          <c:h val="0.71728295653618312"/>
        </c:manualLayout>
      </c:layout>
      <c:overlay val="0"/>
      <c:txPr>
        <a:bodyPr/>
        <a:lstStyle/>
        <a:p>
          <a:pPr>
            <a:defRPr sz="1800">
              <a:latin typeface="Calibri" pitchFamily="34" charset="0"/>
              <a:cs typeface="Calibri" pitchFamily="34" charset="0"/>
            </a:defRPr>
          </a:pPr>
          <a:endParaRPr lang="en-US"/>
        </a:p>
      </c:txPr>
    </c:legend>
    <c:plotVisOnly val="1"/>
    <c:dispBlanksAs val="zero"/>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7955547747844817E-2"/>
          <c:y val="1.8735798933078179E-2"/>
          <c:w val="0.94204441001150996"/>
          <c:h val="0.71525834109400477"/>
        </c:manualLayout>
      </c:layout>
      <c:bar3DChart>
        <c:barDir val="col"/>
        <c:grouping val="clustered"/>
        <c:varyColors val="0"/>
        <c:ser>
          <c:idx val="0"/>
          <c:order val="0"/>
          <c:tx>
            <c:strRef>
              <c:f>Лист1!$B$1</c:f>
              <c:strCache>
                <c:ptCount val="1"/>
                <c:pt idx="0">
                  <c:v>pistol cu glonț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Лист1!$B$2:$B$4</c:f>
              <c:numCache>
                <c:formatCode>General</c:formatCode>
                <c:ptCount val="3"/>
                <c:pt idx="0">
                  <c:v>7</c:v>
                </c:pt>
                <c:pt idx="1">
                  <c:v>2</c:v>
                </c:pt>
                <c:pt idx="2">
                  <c:v>16</c:v>
                </c:pt>
              </c:numCache>
            </c:numRef>
          </c:val>
          <c:extLst>
            <c:ext xmlns:c16="http://schemas.microsoft.com/office/drawing/2014/chart" uri="{C3380CC4-5D6E-409C-BE32-E72D297353CC}">
              <c16:uniqueId val="{00000000-B7DB-41EC-BEEB-9E28CC97818F}"/>
            </c:ext>
          </c:extLst>
        </c:ser>
        <c:ser>
          <c:idx val="1"/>
          <c:order val="1"/>
          <c:tx>
            <c:strRef>
              <c:f>Лист1!$C$1</c:f>
              <c:strCache>
                <c:ptCount val="1"/>
                <c:pt idx="0">
                  <c:v>cu țeavă lungă lisă</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Лист1!$C$2:$C$4</c:f>
              <c:numCache>
                <c:formatCode>General</c:formatCode>
                <c:ptCount val="3"/>
                <c:pt idx="0">
                  <c:v>138</c:v>
                </c:pt>
                <c:pt idx="1">
                  <c:v>74</c:v>
                </c:pt>
                <c:pt idx="2">
                  <c:v>423</c:v>
                </c:pt>
              </c:numCache>
            </c:numRef>
          </c:val>
          <c:extLst>
            <c:ext xmlns:c16="http://schemas.microsoft.com/office/drawing/2014/chart" uri="{C3380CC4-5D6E-409C-BE32-E72D297353CC}">
              <c16:uniqueId val="{00000001-B7DB-41EC-BEEB-9E28CC97818F}"/>
            </c:ext>
          </c:extLst>
        </c:ser>
        <c:ser>
          <c:idx val="2"/>
          <c:order val="2"/>
          <c:tx>
            <c:strRef>
              <c:f>Лист1!$D$1</c:f>
              <c:strCache>
                <c:ptCount val="1"/>
                <c:pt idx="0">
                  <c:v>armă lungă cu glonț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Лист1!$D$2:$D$4</c:f>
              <c:numCache>
                <c:formatCode>General</c:formatCode>
                <c:ptCount val="3"/>
                <c:pt idx="0">
                  <c:v>7</c:v>
                </c:pt>
                <c:pt idx="1">
                  <c:v>5</c:v>
                </c:pt>
                <c:pt idx="2">
                  <c:v>6</c:v>
                </c:pt>
              </c:numCache>
            </c:numRef>
          </c:val>
          <c:extLst>
            <c:ext xmlns:c16="http://schemas.microsoft.com/office/drawing/2014/chart" uri="{C3380CC4-5D6E-409C-BE32-E72D297353CC}">
              <c16:uniqueId val="{00000002-B7DB-41EC-BEEB-9E28CC97818F}"/>
            </c:ext>
          </c:extLst>
        </c:ser>
        <c:ser>
          <c:idx val="3"/>
          <c:order val="3"/>
          <c:tx>
            <c:strRef>
              <c:f>Лист1!$E$1</c:f>
              <c:strCache>
                <c:ptCount val="1"/>
                <c:pt idx="0">
                  <c:v>arme cu gaze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Лист1!$E$2:$E$4</c:f>
              <c:numCache>
                <c:formatCode>General</c:formatCode>
                <c:ptCount val="3"/>
                <c:pt idx="0">
                  <c:v>26</c:v>
                </c:pt>
                <c:pt idx="1">
                  <c:v>14</c:v>
                </c:pt>
                <c:pt idx="2">
                  <c:v>109</c:v>
                </c:pt>
              </c:numCache>
            </c:numRef>
          </c:val>
          <c:extLst>
            <c:ext xmlns:c16="http://schemas.microsoft.com/office/drawing/2014/chart" uri="{C3380CC4-5D6E-409C-BE32-E72D297353CC}">
              <c16:uniqueId val="{00000003-B7DB-41EC-BEEB-9E28CC97818F}"/>
            </c:ext>
          </c:extLst>
        </c:ser>
        <c:ser>
          <c:idx val="4"/>
          <c:order val="4"/>
          <c:tx>
            <c:strRef>
              <c:f>Лист1!$F$1</c:f>
              <c:strCache>
                <c:ptCount val="1"/>
                <c:pt idx="0">
                  <c:v>cu bile cauciuc</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Лист1!$F$2:$F$4</c:f>
              <c:numCache>
                <c:formatCode>General</c:formatCode>
                <c:ptCount val="3"/>
                <c:pt idx="0">
                  <c:v>1</c:v>
                </c:pt>
                <c:pt idx="1">
                  <c:v>10</c:v>
                </c:pt>
                <c:pt idx="2">
                  <c:v>73</c:v>
                </c:pt>
              </c:numCache>
            </c:numRef>
          </c:val>
          <c:extLst>
            <c:ext xmlns:c16="http://schemas.microsoft.com/office/drawing/2014/chart" uri="{C3380CC4-5D6E-409C-BE32-E72D297353CC}">
              <c16:uniqueId val="{00000004-B7DB-41EC-BEEB-9E28CC97818F}"/>
            </c:ext>
          </c:extLst>
        </c:ser>
        <c:ser>
          <c:idx val="5"/>
          <c:order val="5"/>
          <c:tx>
            <c:strRef>
              <c:f>Лист1!$G$1</c:f>
              <c:strCache>
                <c:ptCount val="1"/>
                <c:pt idx="0">
                  <c:v>arme pneumatică</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Лист1!$G$2:$G$4</c:f>
              <c:numCache>
                <c:formatCode>General</c:formatCode>
                <c:ptCount val="3"/>
                <c:pt idx="0">
                  <c:v>123</c:v>
                </c:pt>
                <c:pt idx="1">
                  <c:v>175</c:v>
                </c:pt>
                <c:pt idx="2">
                  <c:v>359</c:v>
                </c:pt>
              </c:numCache>
            </c:numRef>
          </c:val>
          <c:extLst>
            <c:ext xmlns:c16="http://schemas.microsoft.com/office/drawing/2014/chart" uri="{C3380CC4-5D6E-409C-BE32-E72D297353CC}">
              <c16:uniqueId val="{00000005-B7DB-41EC-BEEB-9E28CC97818F}"/>
            </c:ext>
          </c:extLst>
        </c:ser>
        <c:ser>
          <c:idx val="6"/>
          <c:order val="6"/>
          <c:tx>
            <c:strRef>
              <c:f>Лист1!$H$1</c:f>
              <c:strCache>
                <c:ptCount val="1"/>
                <c:pt idx="0">
                  <c:v>armă ștruț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Лист1!$H$2:$H$4</c:f>
              <c:numCache>
                <c:formatCode>General</c:formatCode>
                <c:ptCount val="3"/>
                <c:pt idx="0">
                  <c:v>5</c:v>
                </c:pt>
                <c:pt idx="1">
                  <c:v>0</c:v>
                </c:pt>
                <c:pt idx="2">
                  <c:v>0</c:v>
                </c:pt>
              </c:numCache>
            </c:numRef>
          </c:val>
          <c:extLst>
            <c:ext xmlns:c16="http://schemas.microsoft.com/office/drawing/2014/chart" uri="{C3380CC4-5D6E-409C-BE32-E72D297353CC}">
              <c16:uniqueId val="{00000006-B7DB-41EC-BEEB-9E28CC97818F}"/>
            </c:ext>
          </c:extLst>
        </c:ser>
        <c:ser>
          <c:idx val="7"/>
          <c:order val="7"/>
          <c:tx>
            <c:strRef>
              <c:f>Лист1!$I$1</c:f>
              <c:strCache>
                <c:ptCount val="1"/>
                <c:pt idx="0">
                  <c:v>armă reutilată</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Лист1!$I$2:$I$4</c:f>
              <c:numCache>
                <c:formatCode>General</c:formatCode>
                <c:ptCount val="3"/>
                <c:pt idx="0">
                  <c:v>6</c:v>
                </c:pt>
                <c:pt idx="1">
                  <c:v>0</c:v>
                </c:pt>
                <c:pt idx="2">
                  <c:v>4</c:v>
                </c:pt>
              </c:numCache>
            </c:numRef>
          </c:val>
          <c:extLst>
            <c:ext xmlns:c16="http://schemas.microsoft.com/office/drawing/2014/chart" uri="{C3380CC4-5D6E-409C-BE32-E72D297353CC}">
              <c16:uniqueId val="{00000007-B7DB-41EC-BEEB-9E28CC97818F}"/>
            </c:ext>
          </c:extLst>
        </c:ser>
        <c:ser>
          <c:idx val="8"/>
          <c:order val="8"/>
          <c:tx>
            <c:strRef>
              <c:f>Лист1!$J$1</c:f>
              <c:strCache>
                <c:ptCount val="1"/>
                <c:pt idx="0">
                  <c:v>armă artizanală</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Лист1!$J$2:$J$4</c:f>
              <c:numCache>
                <c:formatCode>General</c:formatCode>
                <c:ptCount val="3"/>
                <c:pt idx="0">
                  <c:v>0</c:v>
                </c:pt>
                <c:pt idx="1">
                  <c:v>0</c:v>
                </c:pt>
                <c:pt idx="2">
                  <c:v>0</c:v>
                </c:pt>
              </c:numCache>
            </c:numRef>
          </c:val>
          <c:extLst>
            <c:ext xmlns:c16="http://schemas.microsoft.com/office/drawing/2014/chart" uri="{C3380CC4-5D6E-409C-BE32-E72D297353CC}">
              <c16:uniqueId val="{00000008-B7DB-41EC-BEEB-9E28CC97818F}"/>
            </c:ext>
          </c:extLst>
        </c:ser>
        <c:ser>
          <c:idx val="9"/>
          <c:order val="9"/>
          <c:tx>
            <c:strRef>
              <c:f>Лист1!$K$1</c:f>
              <c:strCache>
                <c:ptCount val="1"/>
                <c:pt idx="0">
                  <c:v>pistol de semnalizare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Arme deținute ilegal - 333 unități</c:v>
                </c:pt>
                <c:pt idx="1">
                  <c:v>Arme predate benevol - 280 unități</c:v>
                </c:pt>
                <c:pt idx="2">
                  <c:v>Arme transmise la Comisia de stat pentru evalurea, bonificarea și rebutarea armelor - 995 unități</c:v>
                </c:pt>
              </c:strCache>
            </c:strRef>
          </c:cat>
          <c:val>
            <c:numRef>
              <c:f>Лист1!$K$2:$K$4</c:f>
              <c:numCache>
                <c:formatCode>General</c:formatCode>
                <c:ptCount val="3"/>
                <c:pt idx="0">
                  <c:v>18</c:v>
                </c:pt>
                <c:pt idx="1">
                  <c:v>2</c:v>
                </c:pt>
                <c:pt idx="2">
                  <c:v>5</c:v>
                </c:pt>
              </c:numCache>
            </c:numRef>
          </c:val>
          <c:extLst>
            <c:ext xmlns:c16="http://schemas.microsoft.com/office/drawing/2014/chart" uri="{C3380CC4-5D6E-409C-BE32-E72D297353CC}">
              <c16:uniqueId val="{00000009-B7DB-41EC-BEEB-9E28CC97818F}"/>
            </c:ext>
          </c:extLst>
        </c:ser>
        <c:dLbls>
          <c:showLegendKey val="0"/>
          <c:showVal val="1"/>
          <c:showCatName val="0"/>
          <c:showSerName val="0"/>
          <c:showPercent val="0"/>
          <c:showBubbleSize val="0"/>
        </c:dLbls>
        <c:gapWidth val="75"/>
        <c:shape val="box"/>
        <c:axId val="116892800"/>
        <c:axId val="116894336"/>
        <c:axId val="0"/>
      </c:bar3DChart>
      <c:catAx>
        <c:axId val="116892800"/>
        <c:scaling>
          <c:orientation val="minMax"/>
        </c:scaling>
        <c:delete val="0"/>
        <c:axPos val="b"/>
        <c:numFmt formatCode="General" sourceLinked="0"/>
        <c:majorTickMark val="none"/>
        <c:minorTickMark val="none"/>
        <c:tickLblPos val="nextTo"/>
        <c:txPr>
          <a:bodyPr/>
          <a:lstStyle/>
          <a:p>
            <a:pPr>
              <a:defRPr sz="1200" b="1">
                <a:latin typeface="Times New Roman" pitchFamily="18" charset="0"/>
                <a:cs typeface="Times New Roman" pitchFamily="18" charset="0"/>
              </a:defRPr>
            </a:pPr>
            <a:endParaRPr lang="en-US"/>
          </a:p>
        </c:txPr>
        <c:crossAx val="116894336"/>
        <c:crosses val="autoZero"/>
        <c:auto val="1"/>
        <c:lblAlgn val="ctr"/>
        <c:lblOffset val="100"/>
        <c:noMultiLvlLbl val="0"/>
      </c:catAx>
      <c:valAx>
        <c:axId val="116894336"/>
        <c:scaling>
          <c:orientation val="minMax"/>
        </c:scaling>
        <c:delete val="0"/>
        <c:axPos val="l"/>
        <c:numFmt formatCode="General" sourceLinked="1"/>
        <c:majorTickMark val="none"/>
        <c:minorTickMark val="none"/>
        <c:tickLblPos val="nextTo"/>
        <c:crossAx val="116892800"/>
        <c:crosses val="autoZero"/>
        <c:crossBetween val="between"/>
      </c:valAx>
    </c:plotArea>
    <c:legend>
      <c:legendPos val="b"/>
      <c:layout>
        <c:manualLayout>
          <c:xMode val="edge"/>
          <c:yMode val="edge"/>
          <c:x val="4.1554413923695084E-2"/>
          <c:y val="0.87918719190982486"/>
          <c:w val="0.95844558607630492"/>
          <c:h val="0.120812808090175"/>
        </c:manualLayout>
      </c:layout>
      <c:overlay val="0"/>
      <c:txPr>
        <a:bodyPr/>
        <a:lstStyle/>
        <a:p>
          <a:pPr>
            <a:defRPr sz="1400" b="0" i="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1863C-5689-4092-B839-561B0090FABB}"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ro-RO"/>
        </a:p>
      </dgm:t>
    </dgm:pt>
    <dgm:pt modelId="{3D341589-28C7-4320-8F0E-B752AB78F46D}">
      <dgm:prSet phldrT="[Текст]"/>
      <dgm:spPr/>
      <dgm:t>
        <a:bodyPr/>
        <a:lstStyle/>
        <a:p>
          <a:endParaRPr lang="ro-RO"/>
        </a:p>
      </dgm:t>
    </dgm:pt>
    <dgm:pt modelId="{32B5CFCB-1860-4F9B-AA7F-F08F92260B13}" type="parTrans" cxnId="{22281313-A5FC-48B2-AAED-B0153747D38E}">
      <dgm:prSet/>
      <dgm:spPr/>
      <dgm:t>
        <a:bodyPr/>
        <a:lstStyle/>
        <a:p>
          <a:endParaRPr lang="ro-RO"/>
        </a:p>
      </dgm:t>
    </dgm:pt>
    <dgm:pt modelId="{3479273B-1239-41A4-A2EF-FDCE27142457}" type="sibTrans" cxnId="{22281313-A5FC-48B2-AAED-B0153747D38E}">
      <dgm:prSet/>
      <dgm:spPr/>
      <dgm:t>
        <a:bodyPr/>
        <a:lstStyle/>
        <a:p>
          <a:endParaRPr lang="ro-RO"/>
        </a:p>
      </dgm:t>
    </dgm:pt>
    <dgm:pt modelId="{A42435ED-93A7-4EC2-BDF9-0042F6AADF0F}">
      <dgm:prSet phldrT="[Текст]" custT="1"/>
      <dgm:spPr/>
      <dgm:t>
        <a:bodyPr/>
        <a:lstStyle/>
        <a:p>
          <a:r>
            <a:rPr lang="ro-RO" sz="3200" b="1">
              <a:latin typeface="Times New Roman" pitchFamily="18" charset="0"/>
              <a:cs typeface="Times New Roman" pitchFamily="18" charset="0"/>
            </a:rPr>
            <a:t>MUNIȚII</a:t>
          </a:r>
        </a:p>
      </dgm:t>
    </dgm:pt>
    <dgm:pt modelId="{815714EE-04D4-412F-B7E1-33E99529DEBD}" type="parTrans" cxnId="{C30F8C4B-BB60-4D52-8983-1275D07AA51C}">
      <dgm:prSet/>
      <dgm:spPr/>
      <dgm:t>
        <a:bodyPr/>
        <a:lstStyle/>
        <a:p>
          <a:endParaRPr lang="ro-RO"/>
        </a:p>
      </dgm:t>
    </dgm:pt>
    <dgm:pt modelId="{61447724-6411-40E5-8289-0F3EEC65FB28}" type="sibTrans" cxnId="{C30F8C4B-BB60-4D52-8983-1275D07AA51C}">
      <dgm:prSet/>
      <dgm:spPr/>
      <dgm:t>
        <a:bodyPr/>
        <a:lstStyle/>
        <a:p>
          <a:endParaRPr lang="ro-RO"/>
        </a:p>
      </dgm:t>
    </dgm:pt>
    <dgm:pt modelId="{791D5CD9-E3F7-4E68-B84B-9236153A0908}">
      <dgm:prSet phldrT="[Текст]" custT="1">
        <dgm:style>
          <a:lnRef idx="1">
            <a:schemeClr val="dk1"/>
          </a:lnRef>
          <a:fillRef idx="2">
            <a:schemeClr val="dk1"/>
          </a:fillRef>
          <a:effectRef idx="1">
            <a:schemeClr val="dk1"/>
          </a:effectRef>
          <a:fontRef idx="minor">
            <a:schemeClr val="dk1"/>
          </a:fontRef>
        </dgm:style>
      </dgm:prSet>
      <dgm:spPr/>
      <dgm:t>
        <a:bodyPr/>
        <a:lstStyle/>
        <a:p>
          <a:r>
            <a:rPr lang="ro-RO" sz="2800" b="1" dirty="0">
              <a:solidFill>
                <a:schemeClr val="tx1"/>
              </a:solidFill>
              <a:latin typeface="Times New Roman" pitchFamily="18" charset="0"/>
              <a:cs typeface="Times New Roman" pitchFamily="18" charset="0"/>
            </a:rPr>
            <a:t>66 mine și obuze</a:t>
          </a:r>
        </a:p>
      </dgm:t>
    </dgm:pt>
    <dgm:pt modelId="{4297D9D7-5CE5-450A-B66C-7CB955D5D006}" type="parTrans" cxnId="{130FBF65-BA8D-4732-8DD5-D970561F2FE4}">
      <dgm:prSet/>
      <dgm:spPr/>
      <dgm:t>
        <a:bodyPr/>
        <a:lstStyle/>
        <a:p>
          <a:endParaRPr lang="ro-RO"/>
        </a:p>
      </dgm:t>
    </dgm:pt>
    <dgm:pt modelId="{8473E7BD-A460-40A8-AFD9-C0E51A1767C0}" type="sibTrans" cxnId="{130FBF65-BA8D-4732-8DD5-D970561F2FE4}">
      <dgm:prSet/>
      <dgm:spPr/>
      <dgm:t>
        <a:bodyPr/>
        <a:lstStyle/>
        <a:p>
          <a:endParaRPr lang="ro-RO"/>
        </a:p>
      </dgm:t>
    </dgm:pt>
    <dgm:pt modelId="{A6C6982D-E802-47AA-8184-BDF619BDFDE1}">
      <dgm:prSet phldrT="[Текст]" custT="1"/>
      <dgm:spPr/>
      <dgm:t>
        <a:bodyPr/>
        <a:lstStyle/>
        <a:p>
          <a:r>
            <a:rPr lang="ro-RO" sz="2800" b="1" dirty="0">
              <a:solidFill>
                <a:schemeClr val="tx1"/>
              </a:solidFill>
              <a:latin typeface="Times New Roman" pitchFamily="18" charset="0"/>
              <a:cs typeface="Times New Roman" pitchFamily="18" charset="0"/>
            </a:rPr>
            <a:t>2073 cartușe de calibru diferit</a:t>
          </a:r>
        </a:p>
      </dgm:t>
    </dgm:pt>
    <dgm:pt modelId="{7A29290B-8F73-4B9D-94E5-D54C9015E8D0}" type="parTrans" cxnId="{1235AE62-9C70-471A-A0BA-414888588135}">
      <dgm:prSet/>
      <dgm:spPr/>
      <dgm:t>
        <a:bodyPr/>
        <a:lstStyle/>
        <a:p>
          <a:endParaRPr lang="ro-RO"/>
        </a:p>
      </dgm:t>
    </dgm:pt>
    <dgm:pt modelId="{9CC9967A-095C-4C50-B3B4-9D99DD9BEC3C}" type="sibTrans" cxnId="{1235AE62-9C70-471A-A0BA-414888588135}">
      <dgm:prSet/>
      <dgm:spPr/>
      <dgm:t>
        <a:bodyPr/>
        <a:lstStyle/>
        <a:p>
          <a:endParaRPr lang="ro-RO"/>
        </a:p>
      </dgm:t>
    </dgm:pt>
    <dgm:pt modelId="{FE795F07-1754-494C-9E87-177AD2764094}">
      <dgm:prSet phldrT="[Текст]"/>
      <dgm:spPr/>
      <dgm:t>
        <a:bodyPr/>
        <a:lstStyle/>
        <a:p>
          <a:endParaRPr lang="ro-RO"/>
        </a:p>
      </dgm:t>
    </dgm:pt>
    <dgm:pt modelId="{843C522B-1B6F-4F2D-9AE3-38B29743365F}" type="parTrans" cxnId="{1CF8203C-3ECF-4E76-BAC2-B06F335A2246}">
      <dgm:prSet/>
      <dgm:spPr/>
      <dgm:t>
        <a:bodyPr/>
        <a:lstStyle/>
        <a:p>
          <a:endParaRPr lang="ro-RO"/>
        </a:p>
      </dgm:t>
    </dgm:pt>
    <dgm:pt modelId="{BAEA1BF5-17B6-412C-9C27-59BD8CAAE9F9}" type="sibTrans" cxnId="{1CF8203C-3ECF-4E76-BAC2-B06F335A2246}">
      <dgm:prSet/>
      <dgm:spPr/>
      <dgm:t>
        <a:bodyPr/>
        <a:lstStyle/>
        <a:p>
          <a:endParaRPr lang="ro-RO"/>
        </a:p>
      </dgm:t>
    </dgm:pt>
    <dgm:pt modelId="{80625C1E-C800-43E7-BF3E-40B822996936}">
      <dgm:prSet phldrT="[Текст]" custT="1"/>
      <dgm:spPr/>
      <dgm:t>
        <a:bodyPr/>
        <a:lstStyle/>
        <a:p>
          <a:r>
            <a:rPr lang="ro-RO" sz="2800" b="1" dirty="0">
              <a:solidFill>
                <a:schemeClr val="bg2">
                  <a:lumMod val="10000"/>
                </a:schemeClr>
              </a:solidFill>
              <a:latin typeface="Times New Roman" pitchFamily="18" charset="0"/>
              <a:cs typeface="Times New Roman" pitchFamily="18" charset="0"/>
            </a:rPr>
            <a:t>400 gr trotil</a:t>
          </a:r>
        </a:p>
      </dgm:t>
    </dgm:pt>
    <dgm:pt modelId="{B1D09095-3AF4-4FD5-8EC9-E84EA972A9A7}" type="parTrans" cxnId="{C80825CB-7F3B-4571-9885-58CCD661FD04}">
      <dgm:prSet/>
      <dgm:spPr/>
      <dgm:t>
        <a:bodyPr/>
        <a:lstStyle/>
        <a:p>
          <a:endParaRPr lang="ro-RO"/>
        </a:p>
      </dgm:t>
    </dgm:pt>
    <dgm:pt modelId="{27C2F991-A70C-4DAE-8CFC-7A824C275471}" type="sibTrans" cxnId="{C80825CB-7F3B-4571-9885-58CCD661FD04}">
      <dgm:prSet/>
      <dgm:spPr/>
      <dgm:t>
        <a:bodyPr/>
        <a:lstStyle/>
        <a:p>
          <a:endParaRPr lang="ro-RO"/>
        </a:p>
      </dgm:t>
    </dgm:pt>
    <dgm:pt modelId="{165E846C-B000-41CE-8C3B-8AEC99FCF893}">
      <dgm:prSet phldrT="[Текст]" custT="1"/>
      <dgm:spPr/>
      <dgm:t>
        <a:bodyPr/>
        <a:lstStyle/>
        <a:p>
          <a:r>
            <a:rPr lang="ro-RO" sz="2800" b="1" dirty="0">
              <a:solidFill>
                <a:schemeClr val="tx1">
                  <a:lumMod val="85000"/>
                  <a:lumOff val="15000"/>
                </a:schemeClr>
              </a:solidFill>
              <a:latin typeface="Times New Roman" pitchFamily="18" charset="0"/>
              <a:cs typeface="Times New Roman" pitchFamily="18" charset="0"/>
            </a:rPr>
            <a:t>7 grenade</a:t>
          </a:r>
        </a:p>
      </dgm:t>
    </dgm:pt>
    <dgm:pt modelId="{5DE92538-96C8-4BB4-B592-9E896D647C15}" type="parTrans" cxnId="{6F4A65B2-FE54-4A65-97D0-CE59EF478F77}">
      <dgm:prSet/>
      <dgm:spPr/>
      <dgm:t>
        <a:bodyPr/>
        <a:lstStyle/>
        <a:p>
          <a:endParaRPr lang="ro-RO"/>
        </a:p>
      </dgm:t>
    </dgm:pt>
    <dgm:pt modelId="{93C47E2B-6F9F-4CF9-B5CD-E6531EB63B50}" type="sibTrans" cxnId="{6F4A65B2-FE54-4A65-97D0-CE59EF478F77}">
      <dgm:prSet/>
      <dgm:spPr/>
      <dgm:t>
        <a:bodyPr/>
        <a:lstStyle/>
        <a:p>
          <a:endParaRPr lang="ro-RO"/>
        </a:p>
      </dgm:t>
    </dgm:pt>
    <dgm:pt modelId="{77AB049B-1E8D-4D36-A4B2-32E8F5CE38FC}" type="pres">
      <dgm:prSet presAssocID="{D311863C-5689-4092-B839-561B0090FABB}" presName="Name0" presStyleCnt="0">
        <dgm:presLayoutVars>
          <dgm:dir/>
          <dgm:animLvl val="lvl"/>
          <dgm:resizeHandles val="exact"/>
        </dgm:presLayoutVars>
      </dgm:prSet>
      <dgm:spPr/>
    </dgm:pt>
    <dgm:pt modelId="{13C056AE-4289-4AF9-8CA7-7F0C48425B9C}" type="pres">
      <dgm:prSet presAssocID="{A6C6982D-E802-47AA-8184-BDF619BDFDE1}" presName="boxAndChildren" presStyleCnt="0"/>
      <dgm:spPr/>
    </dgm:pt>
    <dgm:pt modelId="{FBA989FE-E2B2-4E66-8924-9BBF0FC4E3D8}" type="pres">
      <dgm:prSet presAssocID="{A6C6982D-E802-47AA-8184-BDF619BDFDE1}" presName="parentTextBox" presStyleLbl="node1" presStyleIdx="0" presStyleCnt="5" custLinFactY="323063" custLinFactNeighborX="8217" custLinFactNeighborY="400000"/>
      <dgm:spPr/>
    </dgm:pt>
    <dgm:pt modelId="{F674AAD4-1BDE-4512-A8F6-808E6208903D}" type="pres">
      <dgm:prSet presAssocID="{27C2F991-A70C-4DAE-8CFC-7A824C275471}" presName="sp" presStyleCnt="0"/>
      <dgm:spPr/>
    </dgm:pt>
    <dgm:pt modelId="{7940DBE5-1202-4BD8-9604-BA1FE16D0614}" type="pres">
      <dgm:prSet presAssocID="{80625C1E-C800-43E7-BF3E-40B822996936}" presName="arrowAndChildren" presStyleCnt="0"/>
      <dgm:spPr/>
    </dgm:pt>
    <dgm:pt modelId="{B7DCFBA8-E100-4E27-A9EA-A4F588E62C63}" type="pres">
      <dgm:prSet presAssocID="{80625C1E-C800-43E7-BF3E-40B822996936}" presName="parentTextArrow" presStyleLbl="node1" presStyleIdx="1" presStyleCnt="5"/>
      <dgm:spPr/>
    </dgm:pt>
    <dgm:pt modelId="{00835741-A566-4A7F-B670-145DB9C9BF71}" type="pres">
      <dgm:prSet presAssocID="{93C47E2B-6F9F-4CF9-B5CD-E6531EB63B50}" presName="sp" presStyleCnt="0"/>
      <dgm:spPr/>
    </dgm:pt>
    <dgm:pt modelId="{8BD86EEE-4616-42A8-BF77-9CB29B453DDC}" type="pres">
      <dgm:prSet presAssocID="{165E846C-B000-41CE-8C3B-8AEC99FCF893}" presName="arrowAndChildren" presStyleCnt="0"/>
      <dgm:spPr/>
    </dgm:pt>
    <dgm:pt modelId="{674119E3-2E37-4F0D-AB2F-2A0DE81934B9}" type="pres">
      <dgm:prSet presAssocID="{165E846C-B000-41CE-8C3B-8AEC99FCF893}" presName="parentTextArrow" presStyleLbl="node1" presStyleIdx="2" presStyleCnt="5"/>
      <dgm:spPr/>
    </dgm:pt>
    <dgm:pt modelId="{38699FD3-5D58-4DE7-AC9F-2CBAFDE5F695}" type="pres">
      <dgm:prSet presAssocID="{8473E7BD-A460-40A8-AFD9-C0E51A1767C0}" presName="sp" presStyleCnt="0"/>
      <dgm:spPr/>
    </dgm:pt>
    <dgm:pt modelId="{E5C3C5A1-6908-46CB-AD55-E9CA400304E6}" type="pres">
      <dgm:prSet presAssocID="{791D5CD9-E3F7-4E68-B84B-9236153A0908}" presName="arrowAndChildren" presStyleCnt="0"/>
      <dgm:spPr/>
    </dgm:pt>
    <dgm:pt modelId="{6910387C-AE66-4469-B176-A090CAC1D713}" type="pres">
      <dgm:prSet presAssocID="{791D5CD9-E3F7-4E68-B84B-9236153A0908}" presName="parentTextArrow" presStyleLbl="node1" presStyleIdx="3" presStyleCnt="5" custLinFactNeighborX="3510" custLinFactNeighborY="8726"/>
      <dgm:spPr/>
    </dgm:pt>
    <dgm:pt modelId="{F0D6CEC4-FC00-45F2-A778-4AF9CDAD30F7}" type="pres">
      <dgm:prSet presAssocID="{3479273B-1239-41A4-A2EF-FDCE27142457}" presName="sp" presStyleCnt="0"/>
      <dgm:spPr/>
    </dgm:pt>
    <dgm:pt modelId="{4632C264-EC4A-4C4D-9487-F8FAF7A5FC40}" type="pres">
      <dgm:prSet presAssocID="{3D341589-28C7-4320-8F0E-B752AB78F46D}" presName="arrowAndChildren" presStyleCnt="0"/>
      <dgm:spPr/>
    </dgm:pt>
    <dgm:pt modelId="{51399208-A7E2-42F6-ACD4-AF3CC0474015}" type="pres">
      <dgm:prSet presAssocID="{3D341589-28C7-4320-8F0E-B752AB78F46D}" presName="parentTextArrow" presStyleLbl="node1" presStyleIdx="3" presStyleCnt="5"/>
      <dgm:spPr/>
    </dgm:pt>
    <dgm:pt modelId="{3AA79CC9-8568-47ED-BFAA-3DC91F962F35}" type="pres">
      <dgm:prSet presAssocID="{3D341589-28C7-4320-8F0E-B752AB78F46D}" presName="arrow" presStyleLbl="node1" presStyleIdx="4" presStyleCnt="5"/>
      <dgm:spPr/>
    </dgm:pt>
    <dgm:pt modelId="{DA1AD4C0-08DD-49D5-8AE8-A45ADCF7C447}" type="pres">
      <dgm:prSet presAssocID="{3D341589-28C7-4320-8F0E-B752AB78F46D}" presName="descendantArrow" presStyleCnt="0"/>
      <dgm:spPr/>
    </dgm:pt>
    <dgm:pt modelId="{9E34B63A-D77B-44D8-B6B1-D4F81DA6272A}" type="pres">
      <dgm:prSet presAssocID="{A42435ED-93A7-4EC2-BDF9-0042F6AADF0F}" presName="childTextArrow" presStyleLbl="fgAccFollowNode1" presStyleIdx="0" presStyleCnt="2" custScaleX="91962" custScaleY="231151" custLinFactNeighborX="-3621" custLinFactNeighborY="63587">
        <dgm:presLayoutVars>
          <dgm:bulletEnabled val="1"/>
        </dgm:presLayoutVars>
      </dgm:prSet>
      <dgm:spPr/>
    </dgm:pt>
    <dgm:pt modelId="{ABA61BF6-0D81-4B2B-8E26-11CD2933F37F}" type="pres">
      <dgm:prSet presAssocID="{FE795F07-1754-494C-9E87-177AD2764094}" presName="childTextArrow" presStyleLbl="fgAccFollowNode1" presStyleIdx="1" presStyleCnt="2">
        <dgm:presLayoutVars>
          <dgm:bulletEnabled val="1"/>
        </dgm:presLayoutVars>
      </dgm:prSet>
      <dgm:spPr/>
    </dgm:pt>
  </dgm:ptLst>
  <dgm:cxnLst>
    <dgm:cxn modelId="{EA1AD207-9B1B-4229-8454-8D8D86EC7658}" type="presOf" srcId="{D311863C-5689-4092-B839-561B0090FABB}" destId="{77AB049B-1E8D-4D36-A4B2-32E8F5CE38FC}" srcOrd="0" destOrd="0" presId="urn:microsoft.com/office/officeart/2005/8/layout/process4"/>
    <dgm:cxn modelId="{22281313-A5FC-48B2-AAED-B0153747D38E}" srcId="{D311863C-5689-4092-B839-561B0090FABB}" destId="{3D341589-28C7-4320-8F0E-B752AB78F46D}" srcOrd="0" destOrd="0" parTransId="{32B5CFCB-1860-4F9B-AA7F-F08F92260B13}" sibTransId="{3479273B-1239-41A4-A2EF-FDCE27142457}"/>
    <dgm:cxn modelId="{D61BC51A-FE67-43BA-9B19-237A485CD20A}" type="presOf" srcId="{FE795F07-1754-494C-9E87-177AD2764094}" destId="{ABA61BF6-0D81-4B2B-8E26-11CD2933F37F}" srcOrd="0" destOrd="0" presId="urn:microsoft.com/office/officeart/2005/8/layout/process4"/>
    <dgm:cxn modelId="{27D1E235-EFAA-45EC-95FA-719ABA49E949}" type="presOf" srcId="{165E846C-B000-41CE-8C3B-8AEC99FCF893}" destId="{674119E3-2E37-4F0D-AB2F-2A0DE81934B9}" srcOrd="0" destOrd="0" presId="urn:microsoft.com/office/officeart/2005/8/layout/process4"/>
    <dgm:cxn modelId="{1CF8203C-3ECF-4E76-BAC2-B06F335A2246}" srcId="{3D341589-28C7-4320-8F0E-B752AB78F46D}" destId="{FE795F07-1754-494C-9E87-177AD2764094}" srcOrd="1" destOrd="0" parTransId="{843C522B-1B6F-4F2D-9AE3-38B29743365F}" sibTransId="{BAEA1BF5-17B6-412C-9C27-59BD8CAAE9F9}"/>
    <dgm:cxn modelId="{1235AE62-9C70-471A-A0BA-414888588135}" srcId="{D311863C-5689-4092-B839-561B0090FABB}" destId="{A6C6982D-E802-47AA-8184-BDF619BDFDE1}" srcOrd="4" destOrd="0" parTransId="{7A29290B-8F73-4B9D-94E5-D54C9015E8D0}" sibTransId="{9CC9967A-095C-4C50-B3B4-9D99DD9BEC3C}"/>
    <dgm:cxn modelId="{130FBF65-BA8D-4732-8DD5-D970561F2FE4}" srcId="{D311863C-5689-4092-B839-561B0090FABB}" destId="{791D5CD9-E3F7-4E68-B84B-9236153A0908}" srcOrd="1" destOrd="0" parTransId="{4297D9D7-5CE5-450A-B66C-7CB955D5D006}" sibTransId="{8473E7BD-A460-40A8-AFD9-C0E51A1767C0}"/>
    <dgm:cxn modelId="{C30F8C4B-BB60-4D52-8983-1275D07AA51C}" srcId="{3D341589-28C7-4320-8F0E-B752AB78F46D}" destId="{A42435ED-93A7-4EC2-BDF9-0042F6AADF0F}" srcOrd="0" destOrd="0" parTransId="{815714EE-04D4-412F-B7E1-33E99529DEBD}" sibTransId="{61447724-6411-40E5-8289-0F3EEC65FB28}"/>
    <dgm:cxn modelId="{8E2C456E-D399-49CA-A984-3AA03D340273}" type="presOf" srcId="{3D341589-28C7-4320-8F0E-B752AB78F46D}" destId="{51399208-A7E2-42F6-ACD4-AF3CC0474015}" srcOrd="0" destOrd="0" presId="urn:microsoft.com/office/officeart/2005/8/layout/process4"/>
    <dgm:cxn modelId="{2B1E1B96-1729-4CCD-BFFD-9F1E23EC958B}" type="presOf" srcId="{A6C6982D-E802-47AA-8184-BDF619BDFDE1}" destId="{FBA989FE-E2B2-4E66-8924-9BBF0FC4E3D8}" srcOrd="0" destOrd="0" presId="urn:microsoft.com/office/officeart/2005/8/layout/process4"/>
    <dgm:cxn modelId="{6F4A65B2-FE54-4A65-97D0-CE59EF478F77}" srcId="{D311863C-5689-4092-B839-561B0090FABB}" destId="{165E846C-B000-41CE-8C3B-8AEC99FCF893}" srcOrd="2" destOrd="0" parTransId="{5DE92538-96C8-4BB4-B592-9E896D647C15}" sibTransId="{93C47E2B-6F9F-4CF9-B5CD-E6531EB63B50}"/>
    <dgm:cxn modelId="{C80825CB-7F3B-4571-9885-58CCD661FD04}" srcId="{D311863C-5689-4092-B839-561B0090FABB}" destId="{80625C1E-C800-43E7-BF3E-40B822996936}" srcOrd="3" destOrd="0" parTransId="{B1D09095-3AF4-4FD5-8EC9-E84EA972A9A7}" sibTransId="{27C2F991-A70C-4DAE-8CFC-7A824C275471}"/>
    <dgm:cxn modelId="{4231C4CE-AD80-46E2-B7C8-B6FE191F5CAC}" type="presOf" srcId="{791D5CD9-E3F7-4E68-B84B-9236153A0908}" destId="{6910387C-AE66-4469-B176-A090CAC1D713}" srcOrd="0" destOrd="0" presId="urn:microsoft.com/office/officeart/2005/8/layout/process4"/>
    <dgm:cxn modelId="{D7300DD7-53E5-4C36-908A-C65A6B042E42}" type="presOf" srcId="{3D341589-28C7-4320-8F0E-B752AB78F46D}" destId="{3AA79CC9-8568-47ED-BFAA-3DC91F962F35}" srcOrd="1" destOrd="0" presId="urn:microsoft.com/office/officeart/2005/8/layout/process4"/>
    <dgm:cxn modelId="{997EBFF6-F3CF-4165-8E25-6655AB346CE5}" type="presOf" srcId="{80625C1E-C800-43E7-BF3E-40B822996936}" destId="{B7DCFBA8-E100-4E27-A9EA-A4F588E62C63}" srcOrd="0" destOrd="0" presId="urn:microsoft.com/office/officeart/2005/8/layout/process4"/>
    <dgm:cxn modelId="{A870C3FD-D736-40F9-B74D-144D7D466784}" type="presOf" srcId="{A42435ED-93A7-4EC2-BDF9-0042F6AADF0F}" destId="{9E34B63A-D77B-44D8-B6B1-D4F81DA6272A}" srcOrd="0" destOrd="0" presId="urn:microsoft.com/office/officeart/2005/8/layout/process4"/>
    <dgm:cxn modelId="{33D1B0CC-9EE8-4133-AD2B-D4295985F034}" type="presParOf" srcId="{77AB049B-1E8D-4D36-A4B2-32E8F5CE38FC}" destId="{13C056AE-4289-4AF9-8CA7-7F0C48425B9C}" srcOrd="0" destOrd="0" presId="urn:microsoft.com/office/officeart/2005/8/layout/process4"/>
    <dgm:cxn modelId="{770FEF26-79E5-404C-86EE-F98F65D25F83}" type="presParOf" srcId="{13C056AE-4289-4AF9-8CA7-7F0C48425B9C}" destId="{FBA989FE-E2B2-4E66-8924-9BBF0FC4E3D8}" srcOrd="0" destOrd="0" presId="urn:microsoft.com/office/officeart/2005/8/layout/process4"/>
    <dgm:cxn modelId="{9FC77FFF-AB39-4C2B-8D1A-346B0577F762}" type="presParOf" srcId="{77AB049B-1E8D-4D36-A4B2-32E8F5CE38FC}" destId="{F674AAD4-1BDE-4512-A8F6-808E6208903D}" srcOrd="1" destOrd="0" presId="urn:microsoft.com/office/officeart/2005/8/layout/process4"/>
    <dgm:cxn modelId="{57CCA7F7-6B78-4B93-A4B2-4FF33104659F}" type="presParOf" srcId="{77AB049B-1E8D-4D36-A4B2-32E8F5CE38FC}" destId="{7940DBE5-1202-4BD8-9604-BA1FE16D0614}" srcOrd="2" destOrd="0" presId="urn:microsoft.com/office/officeart/2005/8/layout/process4"/>
    <dgm:cxn modelId="{3101AB68-8903-4C36-98B2-C32C53642460}" type="presParOf" srcId="{7940DBE5-1202-4BD8-9604-BA1FE16D0614}" destId="{B7DCFBA8-E100-4E27-A9EA-A4F588E62C63}" srcOrd="0" destOrd="0" presId="urn:microsoft.com/office/officeart/2005/8/layout/process4"/>
    <dgm:cxn modelId="{AC6A75C4-AFEF-4DA4-B3D3-436541825EDE}" type="presParOf" srcId="{77AB049B-1E8D-4D36-A4B2-32E8F5CE38FC}" destId="{00835741-A566-4A7F-B670-145DB9C9BF71}" srcOrd="3" destOrd="0" presId="urn:microsoft.com/office/officeart/2005/8/layout/process4"/>
    <dgm:cxn modelId="{71652AE5-9A94-4CE2-93F1-B614B91B6304}" type="presParOf" srcId="{77AB049B-1E8D-4D36-A4B2-32E8F5CE38FC}" destId="{8BD86EEE-4616-42A8-BF77-9CB29B453DDC}" srcOrd="4" destOrd="0" presId="urn:microsoft.com/office/officeart/2005/8/layout/process4"/>
    <dgm:cxn modelId="{55D8DED2-0916-4BEE-A89C-D82B27640FF5}" type="presParOf" srcId="{8BD86EEE-4616-42A8-BF77-9CB29B453DDC}" destId="{674119E3-2E37-4F0D-AB2F-2A0DE81934B9}" srcOrd="0" destOrd="0" presId="urn:microsoft.com/office/officeart/2005/8/layout/process4"/>
    <dgm:cxn modelId="{A206E21C-43A2-459A-B42E-CFB4C5C37BCB}" type="presParOf" srcId="{77AB049B-1E8D-4D36-A4B2-32E8F5CE38FC}" destId="{38699FD3-5D58-4DE7-AC9F-2CBAFDE5F695}" srcOrd="5" destOrd="0" presId="urn:microsoft.com/office/officeart/2005/8/layout/process4"/>
    <dgm:cxn modelId="{52D96EFF-6398-405D-9091-BB66EE24C2EE}" type="presParOf" srcId="{77AB049B-1E8D-4D36-A4B2-32E8F5CE38FC}" destId="{E5C3C5A1-6908-46CB-AD55-E9CA400304E6}" srcOrd="6" destOrd="0" presId="urn:microsoft.com/office/officeart/2005/8/layout/process4"/>
    <dgm:cxn modelId="{B5535762-17EF-46E2-A4E3-4A39D0860468}" type="presParOf" srcId="{E5C3C5A1-6908-46CB-AD55-E9CA400304E6}" destId="{6910387C-AE66-4469-B176-A090CAC1D713}" srcOrd="0" destOrd="0" presId="urn:microsoft.com/office/officeart/2005/8/layout/process4"/>
    <dgm:cxn modelId="{30700DDD-277E-4B5C-8409-4261DD763362}" type="presParOf" srcId="{77AB049B-1E8D-4D36-A4B2-32E8F5CE38FC}" destId="{F0D6CEC4-FC00-45F2-A778-4AF9CDAD30F7}" srcOrd="7" destOrd="0" presId="urn:microsoft.com/office/officeart/2005/8/layout/process4"/>
    <dgm:cxn modelId="{DE815939-B2D3-4271-920D-298094937F16}" type="presParOf" srcId="{77AB049B-1E8D-4D36-A4B2-32E8F5CE38FC}" destId="{4632C264-EC4A-4C4D-9487-F8FAF7A5FC40}" srcOrd="8" destOrd="0" presId="urn:microsoft.com/office/officeart/2005/8/layout/process4"/>
    <dgm:cxn modelId="{DB17D35E-A5E3-4F4D-8F65-E3F2B32C719D}" type="presParOf" srcId="{4632C264-EC4A-4C4D-9487-F8FAF7A5FC40}" destId="{51399208-A7E2-42F6-ACD4-AF3CC0474015}" srcOrd="0" destOrd="0" presId="urn:microsoft.com/office/officeart/2005/8/layout/process4"/>
    <dgm:cxn modelId="{E9B57584-37AD-48E0-93E4-CB9864DB9285}" type="presParOf" srcId="{4632C264-EC4A-4C4D-9487-F8FAF7A5FC40}" destId="{3AA79CC9-8568-47ED-BFAA-3DC91F962F35}" srcOrd="1" destOrd="0" presId="urn:microsoft.com/office/officeart/2005/8/layout/process4"/>
    <dgm:cxn modelId="{5C3FBB81-6BD3-47BB-A8C8-C853D265DA39}" type="presParOf" srcId="{4632C264-EC4A-4C4D-9487-F8FAF7A5FC40}" destId="{DA1AD4C0-08DD-49D5-8AE8-A45ADCF7C447}" srcOrd="2" destOrd="0" presId="urn:microsoft.com/office/officeart/2005/8/layout/process4"/>
    <dgm:cxn modelId="{9EC03E04-18CB-4257-901E-E45BEA6D240E}" type="presParOf" srcId="{DA1AD4C0-08DD-49D5-8AE8-A45ADCF7C447}" destId="{9E34B63A-D77B-44D8-B6B1-D4F81DA6272A}" srcOrd="0" destOrd="0" presId="urn:microsoft.com/office/officeart/2005/8/layout/process4"/>
    <dgm:cxn modelId="{B6963AD7-2C94-44F5-B4F6-2AE30028ABDB}" type="presParOf" srcId="{DA1AD4C0-08DD-49D5-8AE8-A45ADCF7C447}" destId="{ABA61BF6-0D81-4B2B-8E26-11CD2933F37F}"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ACF4E-8E14-41B9-BC28-4864CB8F280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o-RO"/>
        </a:p>
      </dgm:t>
    </dgm:pt>
    <dgm:pt modelId="{0B7F6C85-E655-4B29-B55A-8CCCB7A14794}">
      <dgm:prSet phldrT="[Текст]"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75000"/>
          </a:schemeClr>
        </a:solidFill>
        <a:scene3d>
          <a:camera prst="obliqueTopLeft"/>
          <a:lightRig rig="threePt" dir="t"/>
        </a:scene3d>
      </dgm:spPr>
      <dgm:t>
        <a:bodyPr/>
        <a:lstStyle/>
        <a:p>
          <a:r>
            <a:rPr lang="ro-RO" sz="2800" b="1" dirty="0"/>
            <a:t>Rezultatele Campaniei de sensibilizare </a:t>
          </a:r>
          <a:r>
            <a:rPr lang="ro-RO" sz="2800" b="1" dirty="0">
              <a:latin typeface="Calibri"/>
              <a:cs typeface="Calibri"/>
            </a:rPr>
            <a:t>„Acum e momentul predă armamentu!”</a:t>
          </a:r>
          <a:endParaRPr lang="ro-RO" sz="2800" b="1" dirty="0"/>
        </a:p>
      </dgm:t>
    </dgm:pt>
    <dgm:pt modelId="{0EF737DF-B40F-498C-BFC6-718404899037}" type="parTrans" cxnId="{2995951E-BF40-4B86-824C-E706D7A2B2D9}">
      <dgm:prSet/>
      <dgm:spPr/>
      <dgm:t>
        <a:bodyPr/>
        <a:lstStyle/>
        <a:p>
          <a:endParaRPr lang="ro-RO"/>
        </a:p>
      </dgm:t>
    </dgm:pt>
    <dgm:pt modelId="{BA076590-45AC-4045-A372-8223ACF0DEB3}" type="sibTrans" cxnId="{2995951E-BF40-4B86-824C-E706D7A2B2D9}">
      <dgm:prSet/>
      <dgm:spPr/>
      <dgm:t>
        <a:bodyPr/>
        <a:lstStyle/>
        <a:p>
          <a:endParaRPr lang="ro-RO"/>
        </a:p>
      </dgm:t>
    </dgm:pt>
    <dgm:pt modelId="{0B7BD446-F182-416D-821C-5D8EF889A80C}">
      <dgm:prSet phldrT="[Текст]">
        <dgm:style>
          <a:lnRef idx="1">
            <a:schemeClr val="accent5"/>
          </a:lnRef>
          <a:fillRef idx="3">
            <a:schemeClr val="accent5"/>
          </a:fillRef>
          <a:effectRef idx="2">
            <a:schemeClr val="accent5"/>
          </a:effectRef>
          <a:fontRef idx="minor">
            <a:schemeClr val="lt1"/>
          </a:fontRef>
        </dgm:style>
      </dgm:prSet>
      <dgm:spPr>
        <a:scene3d>
          <a:camera prst="orthographicFront"/>
          <a:lightRig rig="threePt" dir="t"/>
        </a:scene3d>
        <a:sp3d>
          <a:bevelT w="165100" prst="coolSlant"/>
        </a:sp3d>
      </dgm:spPr>
      <dgm:t>
        <a:bodyPr/>
        <a:lstStyle/>
        <a:p>
          <a:r>
            <a:rPr lang="ro-RO" b="1" dirty="0"/>
            <a:t>arme pneumatice</a:t>
          </a:r>
        </a:p>
        <a:p>
          <a:r>
            <a:rPr lang="ro-RO" b="1" dirty="0"/>
            <a:t> 66 unități</a:t>
          </a:r>
        </a:p>
      </dgm:t>
    </dgm:pt>
    <dgm:pt modelId="{18DD3CCB-4686-445B-BF37-2BA1A9DF9623}" type="parTrans" cxnId="{B68AC29F-FFB6-401F-8EB9-B77BAAC244B0}">
      <dgm:prSet/>
      <dgm:spPr/>
      <dgm:t>
        <a:bodyPr/>
        <a:lstStyle/>
        <a:p>
          <a:endParaRPr lang="ro-RO"/>
        </a:p>
      </dgm:t>
    </dgm:pt>
    <dgm:pt modelId="{6CFBB290-CBFA-4FA5-A16F-74A9A340196D}" type="sibTrans" cxnId="{B68AC29F-FFB6-401F-8EB9-B77BAAC244B0}">
      <dgm:prSet/>
      <dgm:spPr/>
      <dgm:t>
        <a:bodyPr/>
        <a:lstStyle/>
        <a:p>
          <a:endParaRPr lang="ro-RO"/>
        </a:p>
      </dgm:t>
    </dgm:pt>
    <dgm:pt modelId="{D5F62E06-3FFE-431D-A168-91036975E3E5}">
      <dgm:prSet phldrT="[Текст]">
        <dgm:style>
          <a:lnRef idx="1">
            <a:schemeClr val="accent2"/>
          </a:lnRef>
          <a:fillRef idx="3">
            <a:schemeClr val="accent2"/>
          </a:fillRef>
          <a:effectRef idx="2">
            <a:schemeClr val="accent2"/>
          </a:effectRef>
          <a:fontRef idx="minor">
            <a:schemeClr val="lt1"/>
          </a:fontRef>
        </dgm:style>
      </dgm:prSet>
      <dgm:spPr>
        <a:solidFill>
          <a:schemeClr val="accent6">
            <a:lumMod val="75000"/>
          </a:schemeClr>
        </a:solidFill>
        <a:effectLst>
          <a:innerShdw blurRad="63500" dist="50800" dir="16200000">
            <a:prstClr val="black">
              <a:alpha val="50000"/>
            </a:prstClr>
          </a:innerShdw>
        </a:effectLst>
      </dgm:spPr>
      <dgm:t>
        <a:bodyPr/>
        <a:lstStyle/>
        <a:p>
          <a:r>
            <a:rPr lang="ro-RO" b="1" dirty="0"/>
            <a:t>arme lungi cu țeava lungă lisă</a:t>
          </a:r>
        </a:p>
        <a:p>
          <a:r>
            <a:rPr lang="ro-RO" b="1" dirty="0"/>
            <a:t>53 unutăți</a:t>
          </a:r>
        </a:p>
      </dgm:t>
    </dgm:pt>
    <dgm:pt modelId="{6C98C067-B78C-4205-997B-6F9C56206D34}" type="parTrans" cxnId="{A666D84B-3421-4E97-86E6-6EB4BF043A43}">
      <dgm:prSet/>
      <dgm:spPr/>
      <dgm:t>
        <a:bodyPr/>
        <a:lstStyle/>
        <a:p>
          <a:endParaRPr lang="ro-RO"/>
        </a:p>
      </dgm:t>
    </dgm:pt>
    <dgm:pt modelId="{44ABD33F-8955-4763-900B-36A533E50C6E}" type="sibTrans" cxnId="{A666D84B-3421-4E97-86E6-6EB4BF043A43}">
      <dgm:prSet/>
      <dgm:spPr/>
      <dgm:t>
        <a:bodyPr/>
        <a:lstStyle/>
        <a:p>
          <a:endParaRPr lang="ro-RO"/>
        </a:p>
      </dgm:t>
    </dgm:pt>
    <dgm:pt modelId="{67696AA9-92EF-4F7C-84B4-B7522BBA051E}">
      <dgm:prSet phldrT="[Текст]">
        <dgm:style>
          <a:lnRef idx="1">
            <a:schemeClr val="accent3"/>
          </a:lnRef>
          <a:fillRef idx="3">
            <a:schemeClr val="accent3"/>
          </a:fillRef>
          <a:effectRef idx="2">
            <a:schemeClr val="accent3"/>
          </a:effectRef>
          <a:fontRef idx="minor">
            <a:schemeClr val="lt1"/>
          </a:fontRef>
        </dgm:style>
      </dgm:prSet>
      <dgm:spPr>
        <a:effectLst>
          <a:glow rad="101600">
            <a:schemeClr val="accent4">
              <a:satMod val="175000"/>
              <a:alpha val="40000"/>
            </a:schemeClr>
          </a:glow>
        </a:effectLst>
      </dgm:spPr>
      <dgm:t>
        <a:bodyPr/>
        <a:lstStyle/>
        <a:p>
          <a:r>
            <a:rPr lang="ro-RO" b="1" dirty="0"/>
            <a:t>pistoale cu gaze</a:t>
          </a:r>
        </a:p>
        <a:p>
          <a:r>
            <a:rPr lang="ro-RO" b="1" dirty="0"/>
            <a:t>8 unități</a:t>
          </a:r>
        </a:p>
      </dgm:t>
    </dgm:pt>
    <dgm:pt modelId="{0E4F8779-3789-414C-BB56-4522621C1AE1}" type="parTrans" cxnId="{18638925-FF40-4CB9-902D-6347FD4B6B0F}">
      <dgm:prSet/>
      <dgm:spPr/>
      <dgm:t>
        <a:bodyPr/>
        <a:lstStyle/>
        <a:p>
          <a:endParaRPr lang="ro-RO"/>
        </a:p>
      </dgm:t>
    </dgm:pt>
    <dgm:pt modelId="{E3EAB7D1-9C30-4D29-B2E6-9961AF76398D}" type="sibTrans" cxnId="{18638925-FF40-4CB9-902D-6347FD4B6B0F}">
      <dgm:prSet/>
      <dgm:spPr/>
      <dgm:t>
        <a:bodyPr/>
        <a:lstStyle/>
        <a:p>
          <a:endParaRPr lang="ro-RO"/>
        </a:p>
      </dgm:t>
    </dgm:pt>
    <dgm:pt modelId="{1DAE759E-DDB5-4501-AD14-3207631EA823}">
      <dgm:prSet phldrT="[Текст]"/>
      <dgm:spPr>
        <a:scene3d>
          <a:camera prst="orthographicFront"/>
          <a:lightRig rig="threePt" dir="t"/>
        </a:scene3d>
        <a:sp3d>
          <a:bevelT/>
        </a:sp3d>
      </dgm:spPr>
      <dgm:t>
        <a:bodyPr/>
        <a:lstStyle/>
        <a:p>
          <a:r>
            <a:rPr lang="ro-RO" b="1"/>
            <a:t>pistoale cu glonț</a:t>
          </a:r>
        </a:p>
        <a:p>
          <a:r>
            <a:rPr lang="ro-RO" b="1"/>
            <a:t>6 unități</a:t>
          </a:r>
        </a:p>
      </dgm:t>
    </dgm:pt>
    <dgm:pt modelId="{656E136B-7964-44D7-A067-AB55A0A1CC65}" type="parTrans" cxnId="{18FBF8EC-0BBE-4BD4-A830-78A630F4DE1A}">
      <dgm:prSet/>
      <dgm:spPr/>
      <dgm:t>
        <a:bodyPr/>
        <a:lstStyle/>
        <a:p>
          <a:endParaRPr lang="ro-RO"/>
        </a:p>
      </dgm:t>
    </dgm:pt>
    <dgm:pt modelId="{60EFC662-88FC-442A-A084-C588773CC5F0}" type="sibTrans" cxnId="{18FBF8EC-0BBE-4BD4-A830-78A630F4DE1A}">
      <dgm:prSet/>
      <dgm:spPr/>
      <dgm:t>
        <a:bodyPr/>
        <a:lstStyle/>
        <a:p>
          <a:endParaRPr lang="ro-RO"/>
        </a:p>
      </dgm:t>
    </dgm:pt>
    <dgm:pt modelId="{B4C64886-F1F2-4425-9148-914C1C05C6C2}">
      <dgm:prSet phldrT="[Текст]"/>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o-RO" b="1" dirty="0"/>
            <a:t>arme lungi cu glonț</a:t>
          </a:r>
        </a:p>
        <a:p>
          <a:r>
            <a:rPr lang="ro-RO" b="1" dirty="0"/>
            <a:t>1 unitate</a:t>
          </a:r>
        </a:p>
      </dgm:t>
    </dgm:pt>
    <dgm:pt modelId="{2DC2F361-230C-46A9-9F86-7ABADAD9D703}" type="parTrans" cxnId="{5401902A-1458-4EEF-9BCF-278FEC66E7E9}">
      <dgm:prSet/>
      <dgm:spPr/>
      <dgm:t>
        <a:bodyPr/>
        <a:lstStyle/>
        <a:p>
          <a:endParaRPr lang="ro-RO"/>
        </a:p>
      </dgm:t>
    </dgm:pt>
    <dgm:pt modelId="{FA0339FE-6B67-4B34-A834-540F7173787A}" type="sibTrans" cxnId="{5401902A-1458-4EEF-9BCF-278FEC66E7E9}">
      <dgm:prSet/>
      <dgm:spPr/>
      <dgm:t>
        <a:bodyPr/>
        <a:lstStyle/>
        <a:p>
          <a:endParaRPr lang="ro-RO"/>
        </a:p>
      </dgm:t>
    </dgm:pt>
    <dgm:pt modelId="{7A135828-EE99-4170-B9BF-8B83B5957866}" type="pres">
      <dgm:prSet presAssocID="{E3CACF4E-8E14-41B9-BC28-4864CB8F2801}" presName="composite" presStyleCnt="0">
        <dgm:presLayoutVars>
          <dgm:chMax val="1"/>
          <dgm:dir/>
          <dgm:resizeHandles val="exact"/>
        </dgm:presLayoutVars>
      </dgm:prSet>
      <dgm:spPr/>
    </dgm:pt>
    <dgm:pt modelId="{D1B3C643-BDFC-473E-9624-55FD97A0C2CB}" type="pres">
      <dgm:prSet presAssocID="{0B7F6C85-E655-4B29-B55A-8CCCB7A14794}" presName="roof" presStyleLbl="dkBgShp" presStyleIdx="0" presStyleCnt="2" custScaleX="99886" custScaleY="107572" custLinFactNeighborX="369" custLinFactNeighborY="-19503"/>
      <dgm:spPr/>
    </dgm:pt>
    <dgm:pt modelId="{43DA20E0-A011-483F-B334-BA78303FD2FC}" type="pres">
      <dgm:prSet presAssocID="{0B7F6C85-E655-4B29-B55A-8CCCB7A14794}" presName="pillars" presStyleCnt="0"/>
      <dgm:spPr/>
    </dgm:pt>
    <dgm:pt modelId="{21D27C1B-BA5E-48F5-AED7-3182DD3E47A0}" type="pres">
      <dgm:prSet presAssocID="{0B7F6C85-E655-4B29-B55A-8CCCB7A14794}" presName="pillar1" presStyleLbl="node1" presStyleIdx="0" presStyleCnt="5">
        <dgm:presLayoutVars>
          <dgm:bulletEnabled val="1"/>
        </dgm:presLayoutVars>
      </dgm:prSet>
      <dgm:spPr/>
    </dgm:pt>
    <dgm:pt modelId="{F1785393-ABC7-48DA-A908-6111167391DD}" type="pres">
      <dgm:prSet presAssocID="{D5F62E06-3FFE-431D-A168-91036975E3E5}" presName="pillarX" presStyleLbl="node1" presStyleIdx="1" presStyleCnt="5">
        <dgm:presLayoutVars>
          <dgm:bulletEnabled val="1"/>
        </dgm:presLayoutVars>
      </dgm:prSet>
      <dgm:spPr/>
    </dgm:pt>
    <dgm:pt modelId="{56035FB7-1125-4B93-AAA3-35BA046EBBED}" type="pres">
      <dgm:prSet presAssocID="{67696AA9-92EF-4F7C-84B4-B7522BBA051E}" presName="pillarX" presStyleLbl="node1" presStyleIdx="2" presStyleCnt="5">
        <dgm:presLayoutVars>
          <dgm:bulletEnabled val="1"/>
        </dgm:presLayoutVars>
      </dgm:prSet>
      <dgm:spPr/>
    </dgm:pt>
    <dgm:pt modelId="{F7145E3C-B201-40AF-9A43-9D746525662F}" type="pres">
      <dgm:prSet presAssocID="{1DAE759E-DDB5-4501-AD14-3207631EA823}" presName="pillarX" presStyleLbl="node1" presStyleIdx="3" presStyleCnt="5">
        <dgm:presLayoutVars>
          <dgm:bulletEnabled val="1"/>
        </dgm:presLayoutVars>
      </dgm:prSet>
      <dgm:spPr/>
    </dgm:pt>
    <dgm:pt modelId="{9EBCF672-AC87-41C5-A722-2D2D7C849E2C}" type="pres">
      <dgm:prSet presAssocID="{B4C64886-F1F2-4425-9148-914C1C05C6C2}" presName="pillarX" presStyleLbl="node1" presStyleIdx="4" presStyleCnt="5" custScaleX="103354">
        <dgm:presLayoutVars>
          <dgm:bulletEnabled val="1"/>
        </dgm:presLayoutVars>
      </dgm:prSet>
      <dgm:spPr/>
    </dgm:pt>
    <dgm:pt modelId="{BAF046CB-0C94-4DBB-B142-AAAE1B3B83E3}" type="pres">
      <dgm:prSet presAssocID="{0B7F6C85-E655-4B29-B55A-8CCCB7A14794}" presName="base" presStyleLbl="dkBgShp" presStyleIdx="1" presStyleCnt="2"/>
      <dgm:spPr/>
    </dgm:pt>
  </dgm:ptLst>
  <dgm:cxnLst>
    <dgm:cxn modelId="{2995951E-BF40-4B86-824C-E706D7A2B2D9}" srcId="{E3CACF4E-8E14-41B9-BC28-4864CB8F2801}" destId="{0B7F6C85-E655-4B29-B55A-8CCCB7A14794}" srcOrd="0" destOrd="0" parTransId="{0EF737DF-B40F-498C-BFC6-718404899037}" sibTransId="{BA076590-45AC-4045-A372-8223ACF0DEB3}"/>
    <dgm:cxn modelId="{18638925-FF40-4CB9-902D-6347FD4B6B0F}" srcId="{0B7F6C85-E655-4B29-B55A-8CCCB7A14794}" destId="{67696AA9-92EF-4F7C-84B4-B7522BBA051E}" srcOrd="2" destOrd="0" parTransId="{0E4F8779-3789-414C-BB56-4522621C1AE1}" sibTransId="{E3EAB7D1-9C30-4D29-B2E6-9961AF76398D}"/>
    <dgm:cxn modelId="{5401902A-1458-4EEF-9BCF-278FEC66E7E9}" srcId="{0B7F6C85-E655-4B29-B55A-8CCCB7A14794}" destId="{B4C64886-F1F2-4425-9148-914C1C05C6C2}" srcOrd="4" destOrd="0" parTransId="{2DC2F361-230C-46A9-9F86-7ABADAD9D703}" sibTransId="{FA0339FE-6B67-4B34-A834-540F7173787A}"/>
    <dgm:cxn modelId="{A666D84B-3421-4E97-86E6-6EB4BF043A43}" srcId="{0B7F6C85-E655-4B29-B55A-8CCCB7A14794}" destId="{D5F62E06-3FFE-431D-A168-91036975E3E5}" srcOrd="1" destOrd="0" parTransId="{6C98C067-B78C-4205-997B-6F9C56206D34}" sibTransId="{44ABD33F-8955-4763-900B-36A533E50C6E}"/>
    <dgm:cxn modelId="{20626056-0B05-4582-9EC0-CB66CCBBD598}" type="presOf" srcId="{B4C64886-F1F2-4425-9148-914C1C05C6C2}" destId="{9EBCF672-AC87-41C5-A722-2D2D7C849E2C}" srcOrd="0" destOrd="0" presId="urn:microsoft.com/office/officeart/2005/8/layout/hList3"/>
    <dgm:cxn modelId="{DD9E6977-764A-4A97-AC33-0238700A4EB4}" type="presOf" srcId="{1DAE759E-DDB5-4501-AD14-3207631EA823}" destId="{F7145E3C-B201-40AF-9A43-9D746525662F}" srcOrd="0" destOrd="0" presId="urn:microsoft.com/office/officeart/2005/8/layout/hList3"/>
    <dgm:cxn modelId="{328E099E-58D7-40FF-8E10-DCED9B5812B3}" type="presOf" srcId="{0B7BD446-F182-416D-821C-5D8EF889A80C}" destId="{21D27C1B-BA5E-48F5-AED7-3182DD3E47A0}" srcOrd="0" destOrd="0" presId="urn:microsoft.com/office/officeart/2005/8/layout/hList3"/>
    <dgm:cxn modelId="{2096A39E-7118-4484-9740-3AA10797DA8E}" type="presOf" srcId="{0B7F6C85-E655-4B29-B55A-8CCCB7A14794}" destId="{D1B3C643-BDFC-473E-9624-55FD97A0C2CB}" srcOrd="0" destOrd="0" presId="urn:microsoft.com/office/officeart/2005/8/layout/hList3"/>
    <dgm:cxn modelId="{B68AC29F-FFB6-401F-8EB9-B77BAAC244B0}" srcId="{0B7F6C85-E655-4B29-B55A-8CCCB7A14794}" destId="{0B7BD446-F182-416D-821C-5D8EF889A80C}" srcOrd="0" destOrd="0" parTransId="{18DD3CCB-4686-445B-BF37-2BA1A9DF9623}" sibTransId="{6CFBB290-CBFA-4FA5-A16F-74A9A340196D}"/>
    <dgm:cxn modelId="{A6102DD6-3E92-4174-B55B-EC7FC1D330E6}" type="presOf" srcId="{D5F62E06-3FFE-431D-A168-91036975E3E5}" destId="{F1785393-ABC7-48DA-A908-6111167391DD}" srcOrd="0" destOrd="0" presId="urn:microsoft.com/office/officeart/2005/8/layout/hList3"/>
    <dgm:cxn modelId="{23B490DF-538D-456C-A7D5-0B497CB519AA}" type="presOf" srcId="{E3CACF4E-8E14-41B9-BC28-4864CB8F2801}" destId="{7A135828-EE99-4170-B9BF-8B83B5957866}" srcOrd="0" destOrd="0" presId="urn:microsoft.com/office/officeart/2005/8/layout/hList3"/>
    <dgm:cxn modelId="{18FBF8EC-0BBE-4BD4-A830-78A630F4DE1A}" srcId="{0B7F6C85-E655-4B29-B55A-8CCCB7A14794}" destId="{1DAE759E-DDB5-4501-AD14-3207631EA823}" srcOrd="3" destOrd="0" parTransId="{656E136B-7964-44D7-A067-AB55A0A1CC65}" sibTransId="{60EFC662-88FC-442A-A084-C588773CC5F0}"/>
    <dgm:cxn modelId="{780C37F1-DB55-40E1-A3BF-C0BE9013F75C}" type="presOf" srcId="{67696AA9-92EF-4F7C-84B4-B7522BBA051E}" destId="{56035FB7-1125-4B93-AAA3-35BA046EBBED}" srcOrd="0" destOrd="0" presId="urn:microsoft.com/office/officeart/2005/8/layout/hList3"/>
    <dgm:cxn modelId="{66F3483F-E9A6-46C5-B8E8-DCA04EA099CC}" type="presParOf" srcId="{7A135828-EE99-4170-B9BF-8B83B5957866}" destId="{D1B3C643-BDFC-473E-9624-55FD97A0C2CB}" srcOrd="0" destOrd="0" presId="urn:microsoft.com/office/officeart/2005/8/layout/hList3"/>
    <dgm:cxn modelId="{3DF1C4D6-B37E-4BEA-A95C-2F8A9F25B8EC}" type="presParOf" srcId="{7A135828-EE99-4170-B9BF-8B83B5957866}" destId="{43DA20E0-A011-483F-B334-BA78303FD2FC}" srcOrd="1" destOrd="0" presId="urn:microsoft.com/office/officeart/2005/8/layout/hList3"/>
    <dgm:cxn modelId="{67E3D75A-817F-493F-B3B7-C386EF7C6236}" type="presParOf" srcId="{43DA20E0-A011-483F-B334-BA78303FD2FC}" destId="{21D27C1B-BA5E-48F5-AED7-3182DD3E47A0}" srcOrd="0" destOrd="0" presId="urn:microsoft.com/office/officeart/2005/8/layout/hList3"/>
    <dgm:cxn modelId="{66496A43-515C-4A80-BF9C-865817BD0FAC}" type="presParOf" srcId="{43DA20E0-A011-483F-B334-BA78303FD2FC}" destId="{F1785393-ABC7-48DA-A908-6111167391DD}" srcOrd="1" destOrd="0" presId="urn:microsoft.com/office/officeart/2005/8/layout/hList3"/>
    <dgm:cxn modelId="{3A93153F-AEC6-4B5C-85C9-2EEF83F39BEF}" type="presParOf" srcId="{43DA20E0-A011-483F-B334-BA78303FD2FC}" destId="{56035FB7-1125-4B93-AAA3-35BA046EBBED}" srcOrd="2" destOrd="0" presId="urn:microsoft.com/office/officeart/2005/8/layout/hList3"/>
    <dgm:cxn modelId="{7125435C-3F4C-4470-82E9-B7C2D4CA52A5}" type="presParOf" srcId="{43DA20E0-A011-483F-B334-BA78303FD2FC}" destId="{F7145E3C-B201-40AF-9A43-9D746525662F}" srcOrd="3" destOrd="0" presId="urn:microsoft.com/office/officeart/2005/8/layout/hList3"/>
    <dgm:cxn modelId="{371966F9-40C1-478C-A15D-5C3ED9A1E9C2}" type="presParOf" srcId="{43DA20E0-A011-483F-B334-BA78303FD2FC}" destId="{9EBCF672-AC87-41C5-A722-2D2D7C849E2C}" srcOrd="4" destOrd="0" presId="urn:microsoft.com/office/officeart/2005/8/layout/hList3"/>
    <dgm:cxn modelId="{5FDE0BD4-5A79-4EC9-9FAD-06C0B4FA8FC1}" type="presParOf" srcId="{7A135828-EE99-4170-B9BF-8B83B5957866}" destId="{BAF046CB-0C94-4DBB-B142-AAAE1B3B83E3}"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989FE-E2B2-4E66-8924-9BBF0FC4E3D8}">
      <dsp:nvSpPr>
        <dsp:cNvPr id="0" name=""/>
        <dsp:cNvSpPr/>
      </dsp:nvSpPr>
      <dsp:spPr>
        <a:xfrm>
          <a:off x="0" y="1992030"/>
          <a:ext cx="8512673" cy="3266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tx1"/>
              </a:solidFill>
              <a:latin typeface="Times New Roman" pitchFamily="18" charset="0"/>
              <a:cs typeface="Times New Roman" pitchFamily="18" charset="0"/>
            </a:rPr>
            <a:t>2073 cartușe de calibru diferit</a:t>
          </a:r>
        </a:p>
      </dsp:txBody>
      <dsp:txXfrm>
        <a:off x="0" y="1992030"/>
        <a:ext cx="8512673" cy="326627"/>
      </dsp:txXfrm>
    </dsp:sp>
    <dsp:sp modelId="{B7DCFBA8-E100-4E27-A9EA-A4F588E62C63}">
      <dsp:nvSpPr>
        <dsp:cNvPr id="0" name=""/>
        <dsp:cNvSpPr/>
      </dsp:nvSpPr>
      <dsp:spPr>
        <a:xfrm rot="10800000">
          <a:off x="0" y="1493468"/>
          <a:ext cx="8512673" cy="502352"/>
        </a:xfrm>
        <a:prstGeom prst="upArrowCallou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bg2">
                  <a:lumMod val="10000"/>
                </a:schemeClr>
              </a:solidFill>
              <a:latin typeface="Times New Roman" pitchFamily="18" charset="0"/>
              <a:cs typeface="Times New Roman" pitchFamily="18" charset="0"/>
            </a:rPr>
            <a:t>400 gr trotil</a:t>
          </a:r>
        </a:p>
      </dsp:txBody>
      <dsp:txXfrm rot="10800000">
        <a:off x="0" y="1493468"/>
        <a:ext cx="8512673" cy="326413"/>
      </dsp:txXfrm>
    </dsp:sp>
    <dsp:sp modelId="{674119E3-2E37-4F0D-AB2F-2A0DE81934B9}">
      <dsp:nvSpPr>
        <dsp:cNvPr id="0" name=""/>
        <dsp:cNvSpPr/>
      </dsp:nvSpPr>
      <dsp:spPr>
        <a:xfrm rot="10800000">
          <a:off x="0" y="996015"/>
          <a:ext cx="8512673" cy="502352"/>
        </a:xfrm>
        <a:prstGeom prst="upArrowCallou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tx1">
                  <a:lumMod val="85000"/>
                  <a:lumOff val="15000"/>
                </a:schemeClr>
              </a:solidFill>
              <a:latin typeface="Times New Roman" pitchFamily="18" charset="0"/>
              <a:cs typeface="Times New Roman" pitchFamily="18" charset="0"/>
            </a:rPr>
            <a:t>7 grenade</a:t>
          </a:r>
        </a:p>
      </dsp:txBody>
      <dsp:txXfrm rot="10800000">
        <a:off x="0" y="996015"/>
        <a:ext cx="8512673" cy="326413"/>
      </dsp:txXfrm>
    </dsp:sp>
    <dsp:sp modelId="{6910387C-AE66-4469-B176-A090CAC1D713}">
      <dsp:nvSpPr>
        <dsp:cNvPr id="0" name=""/>
        <dsp:cNvSpPr/>
      </dsp:nvSpPr>
      <dsp:spPr>
        <a:xfrm rot="10800000">
          <a:off x="0" y="542397"/>
          <a:ext cx="8512673" cy="502352"/>
        </a:xfrm>
        <a:prstGeom prst="upArrowCallou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tx1"/>
              </a:solidFill>
              <a:latin typeface="Times New Roman" pitchFamily="18" charset="0"/>
              <a:cs typeface="Times New Roman" pitchFamily="18" charset="0"/>
            </a:rPr>
            <a:t>66 mine și obuze</a:t>
          </a:r>
        </a:p>
      </dsp:txBody>
      <dsp:txXfrm rot="10800000">
        <a:off x="0" y="542397"/>
        <a:ext cx="8512673" cy="326413"/>
      </dsp:txXfrm>
    </dsp:sp>
    <dsp:sp modelId="{3AA79CC9-8568-47ED-BFAA-3DC91F962F35}">
      <dsp:nvSpPr>
        <dsp:cNvPr id="0" name=""/>
        <dsp:cNvSpPr/>
      </dsp:nvSpPr>
      <dsp:spPr>
        <a:xfrm rot="10800000">
          <a:off x="0" y="1108"/>
          <a:ext cx="8512673" cy="502352"/>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rot="-10800000">
        <a:off x="0" y="1108"/>
        <a:ext cx="8512673" cy="176325"/>
      </dsp:txXfrm>
    </dsp:sp>
    <dsp:sp modelId="{9E34B63A-D77B-44D8-B6B1-D4F81DA6272A}">
      <dsp:nvSpPr>
        <dsp:cNvPr id="0" name=""/>
        <dsp:cNvSpPr/>
      </dsp:nvSpPr>
      <dsp:spPr>
        <a:xfrm>
          <a:off x="0" y="174447"/>
          <a:ext cx="4074756" cy="34719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ro-RO" sz="3200" b="1" kern="1200">
              <a:latin typeface="Times New Roman" pitchFamily="18" charset="0"/>
              <a:cs typeface="Times New Roman" pitchFamily="18" charset="0"/>
            </a:rPr>
            <a:t>MUNIȚII</a:t>
          </a:r>
        </a:p>
      </dsp:txBody>
      <dsp:txXfrm>
        <a:off x="0" y="174447"/>
        <a:ext cx="4074756" cy="347196"/>
      </dsp:txXfrm>
    </dsp:sp>
    <dsp:sp modelId="{ABA61BF6-0D81-4B2B-8E26-11CD2933F37F}">
      <dsp:nvSpPr>
        <dsp:cNvPr id="0" name=""/>
        <dsp:cNvSpPr/>
      </dsp:nvSpPr>
      <dsp:spPr>
        <a:xfrm>
          <a:off x="4078258" y="177434"/>
          <a:ext cx="4430912" cy="150203"/>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endParaRPr lang="ro-RO" sz="900" kern="1200"/>
        </a:p>
      </dsp:txBody>
      <dsp:txXfrm>
        <a:off x="4078258" y="177434"/>
        <a:ext cx="4430912" cy="150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3C643-BDFC-473E-9624-55FD97A0C2CB}">
      <dsp:nvSpPr>
        <dsp:cNvPr id="0" name=""/>
        <dsp:cNvSpPr/>
      </dsp:nvSpPr>
      <dsp:spPr>
        <a:xfrm>
          <a:off x="10424" y="-13662"/>
          <a:ext cx="9133575" cy="776371"/>
        </a:xfrm>
        <a:prstGeom prst="rect">
          <a:avLst/>
        </a:prstGeom>
        <a:solidFill>
          <a:schemeClr val="accent2">
            <a:lumMod val="75000"/>
          </a:schemeClr>
        </a:solidFill>
        <a:ln w="12700" cap="flat" cmpd="sng" algn="ctr">
          <a:solidFill>
            <a:schemeClr val="accent6">
              <a:shade val="50000"/>
            </a:schemeClr>
          </a:solidFill>
          <a:prstDash val="solid"/>
          <a:miter lim="800000"/>
        </a:ln>
        <a:effectLst/>
        <a:scene3d>
          <a:camera prst="obliqueTopLeft"/>
          <a:lightRig rig="threePt" dir="t"/>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o-RO" sz="2800" b="1" kern="1200" dirty="0"/>
            <a:t>Rezultatele Campaniei de sensibilizare </a:t>
          </a:r>
          <a:r>
            <a:rPr lang="ro-RO" sz="2800" b="1" kern="1200" dirty="0">
              <a:latin typeface="Calibri"/>
              <a:cs typeface="Calibri"/>
            </a:rPr>
            <a:t>„Acum e momentul predă armamentu!”</a:t>
          </a:r>
          <a:endParaRPr lang="ro-RO" sz="2800" b="1" kern="1200" dirty="0"/>
        </a:p>
      </dsp:txBody>
      <dsp:txXfrm>
        <a:off x="10424" y="-13662"/>
        <a:ext cx="9133575" cy="776371"/>
      </dsp:txXfrm>
    </dsp:sp>
    <dsp:sp modelId="{21D27C1B-BA5E-48F5-AED7-3182DD3E47A0}">
      <dsp:nvSpPr>
        <dsp:cNvPr id="0" name=""/>
        <dsp:cNvSpPr/>
      </dsp:nvSpPr>
      <dsp:spPr>
        <a:xfrm>
          <a:off x="4165" y="735384"/>
          <a:ext cx="1814958" cy="1515617"/>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a:scene3d>
          <a:camera prst="orthographicFront"/>
          <a:lightRig rig="threePt" dir="t"/>
        </a:scene3d>
        <a:sp3d>
          <a:bevelT w="165100" prst="coolSlant"/>
        </a:sp3d>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dirty="0"/>
            <a:t>arme pneumatice</a:t>
          </a:r>
        </a:p>
        <a:p>
          <a:pPr marL="0" lvl="0" indent="0" algn="ctr" defTabSz="977900">
            <a:lnSpc>
              <a:spcPct val="90000"/>
            </a:lnSpc>
            <a:spcBef>
              <a:spcPct val="0"/>
            </a:spcBef>
            <a:spcAft>
              <a:spcPct val="35000"/>
            </a:spcAft>
            <a:buNone/>
          </a:pPr>
          <a:r>
            <a:rPr lang="ro-RO" sz="2200" b="1" kern="1200" dirty="0"/>
            <a:t> 66 unități</a:t>
          </a:r>
        </a:p>
      </dsp:txBody>
      <dsp:txXfrm>
        <a:off x="4165" y="735384"/>
        <a:ext cx="1814958" cy="1515617"/>
      </dsp:txXfrm>
    </dsp:sp>
    <dsp:sp modelId="{F1785393-ABC7-48DA-A908-6111167391DD}">
      <dsp:nvSpPr>
        <dsp:cNvPr id="0" name=""/>
        <dsp:cNvSpPr/>
      </dsp:nvSpPr>
      <dsp:spPr>
        <a:xfrm>
          <a:off x="1819124" y="735384"/>
          <a:ext cx="1814958" cy="1515617"/>
        </a:xfrm>
        <a:prstGeom prst="rect">
          <a:avLst/>
        </a:prstGeom>
        <a:solidFill>
          <a:schemeClr val="accent6">
            <a:lumMod val="75000"/>
          </a:schemeClr>
        </a:solidFill>
        <a:ln w="6350" cap="flat" cmpd="sng" algn="ctr">
          <a:solidFill>
            <a:schemeClr val="accent2"/>
          </a:solidFill>
          <a:prstDash val="solid"/>
          <a:miter lim="800000"/>
        </a:ln>
        <a:effectLst>
          <a:innerShdw blurRad="63500" dist="50800" dir="16200000">
            <a:prstClr val="black">
              <a:alpha val="50000"/>
            </a:prst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dirty="0"/>
            <a:t>arme lungi cu țeava lungă lisă</a:t>
          </a:r>
        </a:p>
        <a:p>
          <a:pPr marL="0" lvl="0" indent="0" algn="ctr" defTabSz="977900">
            <a:lnSpc>
              <a:spcPct val="90000"/>
            </a:lnSpc>
            <a:spcBef>
              <a:spcPct val="0"/>
            </a:spcBef>
            <a:spcAft>
              <a:spcPct val="35000"/>
            </a:spcAft>
            <a:buNone/>
          </a:pPr>
          <a:r>
            <a:rPr lang="ro-RO" sz="2200" b="1" kern="1200" dirty="0"/>
            <a:t>53 unutăți</a:t>
          </a:r>
        </a:p>
      </dsp:txBody>
      <dsp:txXfrm>
        <a:off x="1819124" y="735384"/>
        <a:ext cx="1814958" cy="1515617"/>
      </dsp:txXfrm>
    </dsp:sp>
    <dsp:sp modelId="{56035FB7-1125-4B93-AAA3-35BA046EBBED}">
      <dsp:nvSpPr>
        <dsp:cNvPr id="0" name=""/>
        <dsp:cNvSpPr/>
      </dsp:nvSpPr>
      <dsp:spPr>
        <a:xfrm>
          <a:off x="3634083" y="735384"/>
          <a:ext cx="1814958" cy="1515617"/>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a:glow rad="101600">
            <a:schemeClr val="accent4">
              <a:satMod val="175000"/>
              <a:alpha val="40000"/>
            </a:schemeClr>
          </a:glo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dirty="0"/>
            <a:t>pistoale cu gaze</a:t>
          </a:r>
        </a:p>
        <a:p>
          <a:pPr marL="0" lvl="0" indent="0" algn="ctr" defTabSz="977900">
            <a:lnSpc>
              <a:spcPct val="90000"/>
            </a:lnSpc>
            <a:spcBef>
              <a:spcPct val="0"/>
            </a:spcBef>
            <a:spcAft>
              <a:spcPct val="35000"/>
            </a:spcAft>
            <a:buNone/>
          </a:pPr>
          <a:r>
            <a:rPr lang="ro-RO" sz="2200" b="1" kern="1200" dirty="0"/>
            <a:t>8 unități</a:t>
          </a:r>
        </a:p>
      </dsp:txBody>
      <dsp:txXfrm>
        <a:off x="3634083" y="735384"/>
        <a:ext cx="1814958" cy="1515617"/>
      </dsp:txXfrm>
    </dsp:sp>
    <dsp:sp modelId="{F7145E3C-B201-40AF-9A43-9D746525662F}">
      <dsp:nvSpPr>
        <dsp:cNvPr id="0" name=""/>
        <dsp:cNvSpPr/>
      </dsp:nvSpPr>
      <dsp:spPr>
        <a:xfrm>
          <a:off x="5449042" y="735384"/>
          <a:ext cx="1814958" cy="1515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a:t>pistoale cu glonț</a:t>
          </a:r>
        </a:p>
        <a:p>
          <a:pPr marL="0" lvl="0" indent="0" algn="ctr" defTabSz="977900">
            <a:lnSpc>
              <a:spcPct val="90000"/>
            </a:lnSpc>
            <a:spcBef>
              <a:spcPct val="0"/>
            </a:spcBef>
            <a:spcAft>
              <a:spcPct val="35000"/>
            </a:spcAft>
            <a:buNone/>
          </a:pPr>
          <a:r>
            <a:rPr lang="ro-RO" sz="2200" b="1" kern="1200"/>
            <a:t>6 unități</a:t>
          </a:r>
        </a:p>
      </dsp:txBody>
      <dsp:txXfrm>
        <a:off x="5449042" y="735384"/>
        <a:ext cx="1814958" cy="1515617"/>
      </dsp:txXfrm>
    </dsp:sp>
    <dsp:sp modelId="{9EBCF672-AC87-41C5-A722-2D2D7C849E2C}">
      <dsp:nvSpPr>
        <dsp:cNvPr id="0" name=""/>
        <dsp:cNvSpPr/>
      </dsp:nvSpPr>
      <dsp:spPr>
        <a:xfrm>
          <a:off x="7264001" y="735384"/>
          <a:ext cx="1875832" cy="1515617"/>
        </a:xfrm>
        <a:prstGeom prst="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b="1" kern="1200" dirty="0"/>
            <a:t>arme lungi cu glonț</a:t>
          </a:r>
        </a:p>
        <a:p>
          <a:pPr marL="0" lvl="0" indent="0" algn="ctr" defTabSz="977900">
            <a:lnSpc>
              <a:spcPct val="90000"/>
            </a:lnSpc>
            <a:spcBef>
              <a:spcPct val="0"/>
            </a:spcBef>
            <a:spcAft>
              <a:spcPct val="35000"/>
            </a:spcAft>
            <a:buNone/>
          </a:pPr>
          <a:r>
            <a:rPr lang="ro-RO" sz="2200" b="1" kern="1200" dirty="0"/>
            <a:t>1 unitate</a:t>
          </a:r>
        </a:p>
      </dsp:txBody>
      <dsp:txXfrm>
        <a:off x="7264001" y="735384"/>
        <a:ext cx="1875832" cy="1515617"/>
      </dsp:txXfrm>
    </dsp:sp>
    <dsp:sp modelId="{BAF046CB-0C94-4DBB-B142-AAAE1B3B83E3}">
      <dsp:nvSpPr>
        <dsp:cNvPr id="0" name=""/>
        <dsp:cNvSpPr/>
      </dsp:nvSpPr>
      <dsp:spPr>
        <a:xfrm>
          <a:off x="0" y="2251002"/>
          <a:ext cx="9144000" cy="168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pPr>
              <a:defRPr/>
            </a:pPr>
            <a:fld id="{BFB22940-3004-4E4E-8A6C-301173CAB854}" type="datetime1">
              <a:rPr lang="en-US" smtClean="0"/>
              <a:pPr>
                <a:defRPr/>
              </a:pPr>
              <a:t>5/29/2019</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5503EC6B-BDE0-4CB6-8D9B-034607D37719}" type="slidenum">
              <a:rPr lang="en-US" smtClean="0"/>
              <a:pPr>
                <a:defRPr/>
              </a:pPr>
              <a:t>‹#›</a:t>
            </a:fld>
            <a:endParaRPr lang="en-US"/>
          </a:p>
        </p:txBody>
      </p:sp>
    </p:spTree>
    <p:extLst>
      <p:ext uri="{BB962C8B-B14F-4D97-AF65-F5344CB8AC3E}">
        <p14:creationId xmlns:p14="http://schemas.microsoft.com/office/powerpoint/2010/main" val="420488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EA026742-D0BB-4021-ABAD-446BAD276258}" type="datetime1">
              <a:rPr lang="en-US" smtClean="0"/>
              <a:pPr>
                <a:defRPr/>
              </a:pPr>
              <a:t>5/29/2019</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56A39002-DDF0-4120-8626-272FC30EA6AB}" type="slidenum">
              <a:rPr lang="en-US" smtClean="0"/>
              <a:pPr>
                <a:defRPr/>
              </a:pPr>
              <a:t>‹#›</a:t>
            </a:fld>
            <a:endParaRPr lang="en-US"/>
          </a:p>
        </p:txBody>
      </p:sp>
    </p:spTree>
    <p:extLst>
      <p:ext uri="{BB962C8B-B14F-4D97-AF65-F5344CB8AC3E}">
        <p14:creationId xmlns:p14="http://schemas.microsoft.com/office/powerpoint/2010/main" val="359783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D269C5E9-7C74-4106-8B8D-E1E35036DCCD}" type="datetime1">
              <a:rPr lang="en-US" smtClean="0"/>
              <a:pPr>
                <a:defRPr/>
              </a:pPr>
              <a:t>5/29/2019</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8BEDCE87-1BAB-44FC-9C71-4CA76A27BDB1}" type="slidenum">
              <a:rPr lang="en-US" smtClean="0"/>
              <a:pPr>
                <a:defRPr/>
              </a:pPr>
              <a:t>‹#›</a:t>
            </a:fld>
            <a:endParaRPr lang="en-US"/>
          </a:p>
        </p:txBody>
      </p:sp>
    </p:spTree>
    <p:extLst>
      <p:ext uri="{BB962C8B-B14F-4D97-AF65-F5344CB8AC3E}">
        <p14:creationId xmlns:p14="http://schemas.microsoft.com/office/powerpoint/2010/main" val="1494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8825030D-228F-4348-9A14-8C301E58772F}" type="datetime1">
              <a:rPr lang="en-US" smtClean="0"/>
              <a:pPr>
                <a:defRPr/>
              </a:pPr>
              <a:t>5/29/2019</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4C41F730-DD91-4711-AC1F-815FB32307CC}" type="slidenum">
              <a:rPr lang="en-US" smtClean="0"/>
              <a:pPr>
                <a:defRPr/>
              </a:pPr>
              <a:t>‹#›</a:t>
            </a:fld>
            <a:endParaRPr lang="en-US"/>
          </a:p>
        </p:txBody>
      </p:sp>
    </p:spTree>
    <p:extLst>
      <p:ext uri="{BB962C8B-B14F-4D97-AF65-F5344CB8AC3E}">
        <p14:creationId xmlns:p14="http://schemas.microsoft.com/office/powerpoint/2010/main" val="355166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8A8FCFD1-7900-4D83-8A7D-EB055980263A}" type="datetime1">
              <a:rPr lang="en-US" smtClean="0"/>
              <a:pPr>
                <a:defRPr/>
              </a:pPr>
              <a:t>5/29/2019</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DF33D65B-769D-4D4C-99E5-EF39D38F4F58}" type="slidenum">
              <a:rPr lang="en-US" smtClean="0"/>
              <a:pPr>
                <a:defRPr/>
              </a:pPr>
              <a:t>‹#›</a:t>
            </a:fld>
            <a:endParaRPr lang="en-US"/>
          </a:p>
        </p:txBody>
      </p:sp>
    </p:spTree>
    <p:extLst>
      <p:ext uri="{BB962C8B-B14F-4D97-AF65-F5344CB8AC3E}">
        <p14:creationId xmlns:p14="http://schemas.microsoft.com/office/powerpoint/2010/main" val="422545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E514E200-E444-4A81-8064-FFC71585AAAA}" type="datetime1">
              <a:rPr lang="en-US" smtClean="0"/>
              <a:pPr>
                <a:defRPr/>
              </a:pPr>
              <a:t>5/29/2019</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243950DF-A0FA-45F4-9198-B81983928711}" type="slidenum">
              <a:rPr lang="en-US" smtClean="0"/>
              <a:pPr>
                <a:defRPr/>
              </a:pPr>
              <a:t>‹#›</a:t>
            </a:fld>
            <a:endParaRPr lang="en-US"/>
          </a:p>
        </p:txBody>
      </p:sp>
    </p:spTree>
    <p:extLst>
      <p:ext uri="{BB962C8B-B14F-4D97-AF65-F5344CB8AC3E}">
        <p14:creationId xmlns:p14="http://schemas.microsoft.com/office/powerpoint/2010/main" val="72819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7671B39A-189D-4319-A05F-A2C9AEF71C28}" type="datetime1">
              <a:rPr lang="en-US" smtClean="0"/>
              <a:pPr>
                <a:defRPr/>
              </a:pPr>
              <a:t>5/29/2019</a:t>
            </a:fld>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359A7725-A684-4803-A837-2ED9A2D1B50D}" type="slidenum">
              <a:rPr lang="en-US" smtClean="0"/>
              <a:pPr>
                <a:defRPr/>
              </a:pPr>
              <a:t>‹#›</a:t>
            </a:fld>
            <a:endParaRPr lang="en-US"/>
          </a:p>
        </p:txBody>
      </p:sp>
    </p:spTree>
    <p:extLst>
      <p:ext uri="{BB962C8B-B14F-4D97-AF65-F5344CB8AC3E}">
        <p14:creationId xmlns:p14="http://schemas.microsoft.com/office/powerpoint/2010/main" val="11671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881F9325-3AE4-4335-9369-8F42C813503E}" type="datetime1">
              <a:rPr lang="en-US" smtClean="0"/>
              <a:pPr>
                <a:defRPr/>
              </a:pPr>
              <a:t>5/29/2019</a:t>
            </a:fld>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6920C436-6945-4BE3-B2F9-C572B4652B1A}" type="slidenum">
              <a:rPr lang="en-US" smtClean="0"/>
              <a:pPr>
                <a:defRPr/>
              </a:pPr>
              <a:t>‹#›</a:t>
            </a:fld>
            <a:endParaRPr lang="en-US"/>
          </a:p>
        </p:txBody>
      </p:sp>
    </p:spTree>
    <p:extLst>
      <p:ext uri="{BB962C8B-B14F-4D97-AF65-F5344CB8AC3E}">
        <p14:creationId xmlns:p14="http://schemas.microsoft.com/office/powerpoint/2010/main" val="384477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A62A5F7-666F-4037-BF38-F4D49DEAE11D}" type="datetime1">
              <a:rPr lang="en-US" smtClean="0"/>
              <a:pPr>
                <a:defRPr/>
              </a:pPr>
              <a:t>5/29/2019</a:t>
            </a:fld>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6C7FF8A2-5BC9-458E-B3A3-1530E0DC87FC}" type="slidenum">
              <a:rPr lang="en-US" smtClean="0"/>
              <a:pPr>
                <a:defRPr/>
              </a:pPr>
              <a:t>‹#›</a:t>
            </a:fld>
            <a:endParaRPr lang="en-US"/>
          </a:p>
        </p:txBody>
      </p:sp>
    </p:spTree>
    <p:extLst>
      <p:ext uri="{BB962C8B-B14F-4D97-AF65-F5344CB8AC3E}">
        <p14:creationId xmlns:p14="http://schemas.microsoft.com/office/powerpoint/2010/main" val="80575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defRPr/>
            </a:pPr>
            <a:fld id="{E67F756D-0E07-4D87-8426-6654B51AD274}" type="datetime1">
              <a:rPr lang="en-US" smtClean="0"/>
              <a:pPr>
                <a:defRPr/>
              </a:pPr>
              <a:t>5/29/2019</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275F415E-EABE-4264-A01D-D086668F4C33}" type="slidenum">
              <a:rPr lang="en-US" smtClean="0"/>
              <a:pPr>
                <a:defRPr/>
              </a:pPr>
              <a:t>‹#›</a:t>
            </a:fld>
            <a:endParaRPr lang="en-US"/>
          </a:p>
        </p:txBody>
      </p:sp>
    </p:spTree>
    <p:extLst>
      <p:ext uri="{BB962C8B-B14F-4D97-AF65-F5344CB8AC3E}">
        <p14:creationId xmlns:p14="http://schemas.microsoft.com/office/powerpoint/2010/main" val="129075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defRPr/>
            </a:pPr>
            <a:fld id="{5B8FFB0B-90E4-49FB-9DD1-6C6D203C5639}" type="datetime1">
              <a:rPr lang="en-US" smtClean="0"/>
              <a:pPr>
                <a:defRPr/>
              </a:pPr>
              <a:t>5/29/2019</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8F95EA1B-E20D-4FC6-B150-15849AEAD43D}" type="slidenum">
              <a:rPr lang="en-US" smtClean="0"/>
              <a:pPr>
                <a:defRPr/>
              </a:pPr>
              <a:t>‹#›</a:t>
            </a:fld>
            <a:endParaRPr lang="en-US"/>
          </a:p>
        </p:txBody>
      </p:sp>
    </p:spTree>
    <p:extLst>
      <p:ext uri="{BB962C8B-B14F-4D97-AF65-F5344CB8AC3E}">
        <p14:creationId xmlns:p14="http://schemas.microsoft.com/office/powerpoint/2010/main" val="369367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EA191B3-CE8B-4BD8-8DA4-EE005A935DC9}" type="datetime1">
              <a:rPr lang="en-US" smtClean="0"/>
              <a:pPr>
                <a:defRPr/>
              </a:pPr>
              <a:t>5/29/2019</a:t>
            </a:fld>
            <a:endParaRPr 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5A440A9-73F3-4ADF-B813-40DC39E84200}" type="slidenum">
              <a:rPr lang="en-US" smtClean="0"/>
              <a:pPr>
                <a:defRPr/>
              </a:pPr>
              <a:t>‹#›</a:t>
            </a:fld>
            <a:endParaRPr lang="en-US"/>
          </a:p>
        </p:txBody>
      </p:sp>
    </p:spTree>
    <p:extLst>
      <p:ext uri="{BB962C8B-B14F-4D97-AF65-F5344CB8AC3E}">
        <p14:creationId xmlns:p14="http://schemas.microsoft.com/office/powerpoint/2010/main" val="342601472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5"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pic>
        <p:nvPicPr>
          <p:cNvPr id="13" name="Imagin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45" y="1893453"/>
            <a:ext cx="8818914" cy="4687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7" name="TextShape 1"/>
          <p:cNvSpPr txBox="1">
            <a:spLocks noChangeArrowheads="1"/>
          </p:cNvSpPr>
          <p:nvPr/>
        </p:nvSpPr>
        <p:spPr bwMode="auto">
          <a:xfrm>
            <a:off x="29698" y="1433146"/>
            <a:ext cx="8939123" cy="50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ro-MO" dirty="0">
                <a:latin typeface="Calibri" charset="0"/>
                <a:cs typeface="Calibri" charset="0"/>
              </a:rPr>
              <a:t> </a:t>
            </a:r>
          </a:p>
          <a:p>
            <a:pPr algn="just"/>
            <a:endParaRPr lang="ro-MO" dirty="0">
              <a:latin typeface="Calibri" charset="0"/>
              <a:cs typeface="Calibri" charset="0"/>
            </a:endParaRPr>
          </a:p>
          <a:p>
            <a:pPr algn="just"/>
            <a:endParaRPr lang="ro-MO" dirty="0">
              <a:latin typeface="Calibri" charset="0"/>
              <a:cs typeface="Calibri" charset="0"/>
            </a:endParaRPr>
          </a:p>
          <a:p>
            <a:pPr algn="just">
              <a:buFont typeface="Wingdings" charset="0"/>
              <a:buChar char="ü"/>
            </a:pPr>
            <a:endParaRPr lang="ro-RO" sz="1800" dirty="0">
              <a:latin typeface="Calibri" charset="0"/>
              <a:cs typeface="Calibri" charset="0"/>
            </a:endParaRPr>
          </a:p>
          <a:p>
            <a:pPr algn="just">
              <a:buFont typeface="Wingdings" charset="0"/>
              <a:buChar char="ü"/>
            </a:pPr>
            <a:endParaRPr lang="ru-RU" sz="1800" dirty="0">
              <a:latin typeface="Calibri" charset="0"/>
              <a:cs typeface="Calibri" charset="0"/>
            </a:endParaRPr>
          </a:p>
        </p:txBody>
      </p:sp>
      <p:graphicFrame>
        <p:nvGraphicFramePr>
          <p:cNvPr id="26" name="Схема 25"/>
          <p:cNvGraphicFramePr/>
          <p:nvPr>
            <p:extLst>
              <p:ext uri="{D42A27DB-BD31-4B8C-83A1-F6EECF244321}">
                <p14:modId xmlns:p14="http://schemas.microsoft.com/office/powerpoint/2010/main" val="1018373424"/>
              </p:ext>
            </p:extLst>
          </p:nvPr>
        </p:nvGraphicFramePr>
        <p:xfrm>
          <a:off x="332509" y="4365171"/>
          <a:ext cx="8512673" cy="2318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0" name="Схема 29"/>
          <p:cNvGraphicFramePr/>
          <p:nvPr>
            <p:extLst>
              <p:ext uri="{D42A27DB-BD31-4B8C-83A1-F6EECF244321}">
                <p14:modId xmlns:p14="http://schemas.microsoft.com/office/powerpoint/2010/main" val="2138056073"/>
              </p:ext>
            </p:extLst>
          </p:nvPr>
        </p:nvGraphicFramePr>
        <p:xfrm>
          <a:off x="0" y="1654629"/>
          <a:ext cx="9144000" cy="24057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Стрелка вниз 30"/>
          <p:cNvSpPr/>
          <p:nvPr/>
        </p:nvSpPr>
        <p:spPr>
          <a:xfrm>
            <a:off x="2088823" y="3990971"/>
            <a:ext cx="484505"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o-RO"/>
          </a:p>
        </p:txBody>
      </p:sp>
    </p:spTree>
    <p:extLst>
      <p:ext uri="{BB962C8B-B14F-4D97-AF65-F5344CB8AC3E}">
        <p14:creationId xmlns:p14="http://schemas.microsoft.com/office/powerpoint/2010/main" val="414928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263525" y="2569030"/>
            <a:ext cx="8458200" cy="403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endParaRPr lang="ro-RO" sz="1800" b="1" dirty="0">
              <a:latin typeface="Calibri" charset="0"/>
              <a:cs typeface="Calibri" charset="0"/>
            </a:endParaRPr>
          </a:p>
          <a:p>
            <a:pPr algn="just">
              <a:buFont typeface="Wingdings" charset="0"/>
              <a:buChar char="ü"/>
            </a:pPr>
            <a:endParaRPr lang="ru-RU" sz="1800" b="1" dirty="0">
              <a:latin typeface="Calibri" charset="0"/>
              <a:cs typeface="Calibri" charset="0"/>
            </a:endParaRPr>
          </a:p>
        </p:txBody>
      </p:sp>
      <p:sp>
        <p:nvSpPr>
          <p:cNvPr id="13" name="CustomShape 2"/>
          <p:cNvSpPr/>
          <p:nvPr/>
        </p:nvSpPr>
        <p:spPr>
          <a:xfrm>
            <a:off x="185057" y="1528851"/>
            <a:ext cx="8763000" cy="82246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rPr>
              <a:t>Controlul și supravegherea persoanelor juridice care dețin în posesie arme de foc</a:t>
            </a:r>
            <a:endParaRPr lang="ru-RU"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endParaRPr>
          </a:p>
        </p:txBody>
      </p:sp>
      <p:sp>
        <p:nvSpPr>
          <p:cNvPr id="16" name="Dreptunghi 15"/>
          <p:cNvSpPr/>
          <p:nvPr/>
        </p:nvSpPr>
        <p:spPr>
          <a:xfrm>
            <a:off x="152400" y="2634342"/>
            <a:ext cx="8991600" cy="4278094"/>
          </a:xfrm>
          <a:prstGeom prst="rect">
            <a:avLst/>
          </a:prstGeom>
        </p:spPr>
        <p:txBody>
          <a:bodyPr wrap="square">
            <a:spAutoFit/>
          </a:bodyPr>
          <a:lstStyle/>
          <a:p>
            <a:r>
              <a:rPr lang="ro-MO" sz="2400" b="1" dirty="0">
                <a:latin typeface="Arial (corp)"/>
              </a:rPr>
              <a:t>Total persoane juridice care dețin în posesie arme – 267;</a:t>
            </a:r>
          </a:p>
          <a:p>
            <a:r>
              <a:rPr lang="ro-MO" sz="2400" b="1" dirty="0">
                <a:latin typeface="Arial (corp)"/>
              </a:rPr>
              <a:t>Total arme în posesia persoanelor juridice – 4014.</a:t>
            </a:r>
          </a:p>
          <a:p>
            <a:endParaRPr lang="ro-MO" sz="2400" b="1" dirty="0">
              <a:latin typeface="Arial (corp)"/>
            </a:endParaRPr>
          </a:p>
          <a:p>
            <a:r>
              <a:rPr lang="ro-MO" sz="2200" b="1" dirty="0">
                <a:latin typeface="Arial (corp)"/>
              </a:rPr>
              <a:t>Armurieri – 9; (arme deținute - 0);</a:t>
            </a:r>
          </a:p>
          <a:p>
            <a:r>
              <a:rPr lang="ro-MO" sz="2200" b="1" dirty="0">
                <a:latin typeface="Arial (corp)"/>
              </a:rPr>
              <a:t>Cluburi sportive private – 5 (arme deținute - 38);</a:t>
            </a:r>
          </a:p>
          <a:p>
            <a:r>
              <a:rPr lang="ro-MO" sz="2200" b="1" dirty="0">
                <a:latin typeface="Arial (corp)"/>
              </a:rPr>
              <a:t>Tiruri de trageri – 7 (arme deținute - 149);</a:t>
            </a:r>
          </a:p>
          <a:p>
            <a:r>
              <a:rPr lang="ro-MO" sz="2200" b="1" dirty="0">
                <a:latin typeface="Arial (corp)"/>
              </a:rPr>
              <a:t>Asociații de vânători – 1 (arme deținute - 2);</a:t>
            </a:r>
          </a:p>
          <a:p>
            <a:r>
              <a:rPr lang="ro-MO" sz="2200" b="1" dirty="0">
                <a:latin typeface="Arial (corp)"/>
              </a:rPr>
              <a:t>Agenții private de pază – 126 (arme deținute - 1908);</a:t>
            </a:r>
          </a:p>
          <a:p>
            <a:r>
              <a:rPr lang="ro-MO" sz="2200" b="1" dirty="0">
                <a:latin typeface="Arial (corp)"/>
              </a:rPr>
              <a:t>Centrele de instruire pentru mânuirea armelor - 3 (arme deținute - 0);</a:t>
            </a:r>
          </a:p>
          <a:p>
            <a:r>
              <a:rPr lang="ro-MO" sz="2200" b="1" dirty="0">
                <a:latin typeface="Arial (corp)"/>
              </a:rPr>
              <a:t>Alte persoane juridice – 116 (arme deținute - 1917).</a:t>
            </a:r>
          </a:p>
          <a:p>
            <a:r>
              <a:rPr lang="ro-MO" sz="2400" b="1" dirty="0">
                <a:latin typeface="Arial (corp)"/>
              </a:rPr>
              <a:t> </a:t>
            </a:r>
            <a:endParaRPr lang="ro-RO" sz="2400" dirty="0">
              <a:latin typeface="Arial (corp)"/>
            </a:endParaRPr>
          </a:p>
        </p:txBody>
      </p:sp>
    </p:spTree>
    <p:extLst>
      <p:ext uri="{BB962C8B-B14F-4D97-AF65-F5344CB8AC3E}">
        <p14:creationId xmlns:p14="http://schemas.microsoft.com/office/powerpoint/2010/main" val="414928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263525" y="2569030"/>
            <a:ext cx="8458200" cy="403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endParaRPr lang="ro-RO" sz="1800" b="1" dirty="0">
              <a:latin typeface="Calibri" charset="0"/>
              <a:cs typeface="Calibri" charset="0"/>
            </a:endParaRPr>
          </a:p>
          <a:p>
            <a:pPr algn="just">
              <a:buFont typeface="Wingdings" charset="0"/>
              <a:buChar char="ü"/>
            </a:pPr>
            <a:endParaRPr lang="ru-RU" sz="1800" b="1" dirty="0">
              <a:latin typeface="Calibri" charset="0"/>
              <a:cs typeface="Calibri" charset="0"/>
            </a:endParaRPr>
          </a:p>
        </p:txBody>
      </p:sp>
      <p:sp>
        <p:nvSpPr>
          <p:cNvPr id="13" name="CustomShape 2"/>
          <p:cNvSpPr/>
          <p:nvPr/>
        </p:nvSpPr>
        <p:spPr>
          <a:xfrm>
            <a:off x="174172" y="1567543"/>
            <a:ext cx="8763000" cy="65314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rPr>
              <a:t>Regulile și procedurile pentru persoanele juridice</a:t>
            </a:r>
            <a:endParaRPr lang="ru-RU"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endParaRPr>
          </a:p>
        </p:txBody>
      </p:sp>
      <p:sp>
        <p:nvSpPr>
          <p:cNvPr id="17" name="Dreptunghi 16"/>
          <p:cNvSpPr/>
          <p:nvPr/>
        </p:nvSpPr>
        <p:spPr>
          <a:xfrm>
            <a:off x="174171" y="2253344"/>
            <a:ext cx="8675915" cy="6063198"/>
          </a:xfrm>
          <a:prstGeom prst="rect">
            <a:avLst/>
          </a:prstGeom>
        </p:spPr>
        <p:txBody>
          <a:bodyPr wrap="square">
            <a:spAutoFit/>
          </a:bodyPr>
          <a:lstStyle/>
          <a:p>
            <a:pPr marL="0" lvl="2" algn="just">
              <a:buClr>
                <a:srgbClr val="C00000"/>
              </a:buClr>
              <a:buFont typeface="Wingdings" pitchFamily="2" charset="2"/>
              <a:buChar char="q"/>
            </a:pPr>
            <a:r>
              <a:rPr lang="ro-MO" sz="2200" b="1" dirty="0">
                <a:latin typeface="Arial (corp)"/>
              </a:rPr>
              <a:t> Persoanele juridice pot să procure și să înstrăineze arme numai prin intermediul armurierului licențiat în domeniul importului și comercializării armelor;</a:t>
            </a:r>
          </a:p>
          <a:p>
            <a:pPr marL="0" lvl="2" algn="just">
              <a:buClr>
                <a:srgbClr val="C00000"/>
              </a:buClr>
            </a:pPr>
            <a:endParaRPr lang="ro-MO" sz="800" b="1" dirty="0">
              <a:latin typeface="Arial (corp)"/>
            </a:endParaRPr>
          </a:p>
          <a:p>
            <a:pPr marL="0" lvl="2" algn="just">
              <a:buClr>
                <a:srgbClr val="C00000"/>
              </a:buClr>
              <a:buFont typeface="Wingdings" pitchFamily="2" charset="2"/>
              <a:buChar char="q"/>
            </a:pPr>
            <a:r>
              <a:rPr lang="ro-MO" sz="2200" b="1" dirty="0">
                <a:latin typeface="Arial (corp)"/>
              </a:rPr>
              <a:t> Pentru autorizarea procurării armelor persoanele juridice trebuie să întrunească toate condițiile de depozitare și păstrare a armelor și munițiilor;</a:t>
            </a:r>
          </a:p>
          <a:p>
            <a:pPr marL="0" lvl="2" algn="just">
              <a:buClr>
                <a:srgbClr val="C00000"/>
              </a:buClr>
              <a:buFont typeface="Wingdings" pitchFamily="2" charset="2"/>
              <a:buChar char="q"/>
            </a:pPr>
            <a:endParaRPr lang="ro-MO" sz="800" b="1" dirty="0">
              <a:latin typeface="Arial (corp)"/>
            </a:endParaRPr>
          </a:p>
          <a:p>
            <a:pPr marL="0" lvl="2" algn="just">
              <a:buClr>
                <a:srgbClr val="C00000"/>
              </a:buClr>
              <a:buFont typeface="Wingdings" pitchFamily="2" charset="2"/>
              <a:buChar char="q"/>
            </a:pPr>
            <a:r>
              <a:rPr lang="ro-MO" sz="2200" b="1" dirty="0">
                <a:latin typeface="Arial (corp)"/>
              </a:rPr>
              <a:t> Persoanele juridice pot procura și deține numai arme de apărare și pază (pistoale și revolvere), cu excepția tirurilor de trageri care pot deține toate tipurile de arme permise în circuitul civil;</a:t>
            </a:r>
          </a:p>
          <a:p>
            <a:pPr marL="0" lvl="2" algn="just">
              <a:buClr>
                <a:srgbClr val="C00000"/>
              </a:buClr>
              <a:buFont typeface="Wingdings" pitchFamily="2" charset="2"/>
              <a:buChar char="q"/>
            </a:pPr>
            <a:endParaRPr lang="ro-MO" sz="2200" b="1" dirty="0">
              <a:latin typeface="Arial (corp)"/>
            </a:endParaRPr>
          </a:p>
          <a:p>
            <a:pPr marL="0" lvl="2" algn="just">
              <a:buClr>
                <a:srgbClr val="C00000"/>
              </a:buClr>
              <a:buFont typeface="Wingdings" pitchFamily="2" charset="2"/>
              <a:buChar char="q"/>
            </a:pPr>
            <a:endParaRPr lang="ro-MO" sz="2200" b="1" dirty="0">
              <a:latin typeface="Arial (corp)"/>
            </a:endParaRPr>
          </a:p>
          <a:p>
            <a:pPr marL="0" lvl="2" algn="just">
              <a:buClr>
                <a:srgbClr val="C00000"/>
              </a:buClr>
              <a:buFont typeface="Wingdings" pitchFamily="2" charset="2"/>
              <a:buChar char="q"/>
            </a:pPr>
            <a:endParaRPr lang="ro-MO" sz="2200" b="1" dirty="0">
              <a:latin typeface="Arial (corp)"/>
            </a:endParaRPr>
          </a:p>
          <a:p>
            <a:pPr marL="0" lvl="2" algn="just">
              <a:buClr>
                <a:srgbClr val="C00000"/>
              </a:buClr>
            </a:pPr>
            <a:r>
              <a:rPr lang="ro-MO" sz="2200" b="1" dirty="0">
                <a:latin typeface="Arial (corp)"/>
              </a:rPr>
              <a:t> </a:t>
            </a:r>
          </a:p>
          <a:p>
            <a:pPr marL="0" lvl="2" algn="just">
              <a:buClr>
                <a:srgbClr val="C00000"/>
              </a:buClr>
              <a:buFont typeface="Wingdings" pitchFamily="2" charset="2"/>
              <a:buChar char="ü"/>
            </a:pPr>
            <a:endParaRPr lang="ro-MO" sz="2200" b="1" dirty="0">
              <a:latin typeface="Arial (corp)"/>
            </a:endParaRPr>
          </a:p>
          <a:p>
            <a:pPr marL="0" lvl="2" algn="just">
              <a:buClr>
                <a:srgbClr val="C00000"/>
              </a:buClr>
            </a:pPr>
            <a:endParaRPr lang="ro-RO" sz="2400" b="1" dirty="0">
              <a:latin typeface="Arial (corp)"/>
              <a:cs typeface="Calibri" charset="0"/>
            </a:endParaRPr>
          </a:p>
          <a:p>
            <a:pPr marL="0" lvl="2" algn="just"/>
            <a:endParaRPr lang="ro-RO" b="1"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263525" y="2536373"/>
            <a:ext cx="8458200" cy="403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endParaRPr lang="ro-RO" sz="1800" b="1" dirty="0">
              <a:latin typeface="Calibri" charset="0"/>
              <a:cs typeface="Calibri" charset="0"/>
            </a:endParaRPr>
          </a:p>
          <a:p>
            <a:pPr algn="just">
              <a:buFont typeface="Wingdings" charset="0"/>
              <a:buChar char="ü"/>
            </a:pPr>
            <a:endParaRPr lang="ru-RU" sz="1800" b="1" dirty="0">
              <a:latin typeface="Calibri" charset="0"/>
              <a:cs typeface="Calibri" charset="0"/>
            </a:endParaRPr>
          </a:p>
        </p:txBody>
      </p:sp>
      <p:sp>
        <p:nvSpPr>
          <p:cNvPr id="13" name="CustomShape 2"/>
          <p:cNvSpPr/>
          <p:nvPr/>
        </p:nvSpPr>
        <p:spPr>
          <a:xfrm>
            <a:off x="174172" y="1567543"/>
            <a:ext cx="8763000" cy="65314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rPr>
              <a:t>Controlul persoanele juridice</a:t>
            </a:r>
            <a:endParaRPr lang="ru-RU"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endParaRPr>
          </a:p>
        </p:txBody>
      </p:sp>
      <p:sp>
        <p:nvSpPr>
          <p:cNvPr id="17" name="Dreptunghi 16"/>
          <p:cNvSpPr/>
          <p:nvPr/>
        </p:nvSpPr>
        <p:spPr>
          <a:xfrm>
            <a:off x="174171" y="2253344"/>
            <a:ext cx="8675915" cy="6617196"/>
          </a:xfrm>
          <a:prstGeom prst="rect">
            <a:avLst/>
          </a:prstGeom>
        </p:spPr>
        <p:txBody>
          <a:bodyPr wrap="square">
            <a:spAutoFit/>
          </a:bodyPr>
          <a:lstStyle/>
          <a:p>
            <a:pPr marL="0" lvl="2" algn="just">
              <a:buClr>
                <a:srgbClr val="C00000"/>
              </a:buClr>
              <a:buFont typeface="Wingdings" pitchFamily="2" charset="2"/>
              <a:buChar char="q"/>
            </a:pPr>
            <a:r>
              <a:rPr lang="ro-MO" sz="2200" b="1" dirty="0">
                <a:latin typeface="Arial (corp)"/>
              </a:rPr>
              <a:t> Persoanele juridice care dețin și folosesc arme, muniții și materiale explozive sunt verificate </a:t>
            </a:r>
            <a:r>
              <a:rPr lang="ro-MO" sz="2200" b="1" dirty="0">
                <a:solidFill>
                  <a:srgbClr val="C00000"/>
                </a:solidFill>
                <a:latin typeface="Arial (corp)"/>
              </a:rPr>
              <a:t>planificat</a:t>
            </a:r>
            <a:r>
              <a:rPr lang="ro-MO" sz="2200" b="1" dirty="0">
                <a:latin typeface="Arial (corp)"/>
              </a:rPr>
              <a:t> o dată la 6 luni sau </a:t>
            </a:r>
            <a:r>
              <a:rPr lang="ro-MO" sz="2200" b="1" dirty="0">
                <a:solidFill>
                  <a:srgbClr val="C00000"/>
                </a:solidFill>
                <a:latin typeface="Arial (corp)"/>
              </a:rPr>
              <a:t>inopinat</a:t>
            </a:r>
            <a:r>
              <a:rPr lang="ro-MO" sz="2200" b="1" dirty="0">
                <a:latin typeface="Arial (corp)"/>
              </a:rPr>
              <a:t> la necesitate </a:t>
            </a:r>
            <a:r>
              <a:rPr lang="ro-MO" b="1" i="1" dirty="0">
                <a:solidFill>
                  <a:srgbClr val="C00000"/>
                </a:solidFill>
                <a:latin typeface="Arial (corp)"/>
              </a:rPr>
              <a:t>(semnal, informație, sesizare, petiție, incident)</a:t>
            </a:r>
            <a:r>
              <a:rPr lang="ro-MO" sz="2200" b="1" dirty="0">
                <a:latin typeface="Arial (corp)"/>
              </a:rPr>
              <a:t>:</a:t>
            </a:r>
          </a:p>
          <a:p>
            <a:pPr marL="0" lvl="2" algn="just">
              <a:buClr>
                <a:srgbClr val="C00000"/>
              </a:buClr>
            </a:pPr>
            <a:endParaRPr lang="ro-MO" sz="1200" b="1" dirty="0">
              <a:latin typeface="Arial (corp)"/>
            </a:endParaRPr>
          </a:p>
          <a:p>
            <a:pPr marL="0" lvl="2" algn="just">
              <a:buClr>
                <a:srgbClr val="C00000"/>
              </a:buClr>
              <a:buFont typeface="Wingdings" pitchFamily="2" charset="2"/>
              <a:buChar char="Ø"/>
            </a:pPr>
            <a:r>
              <a:rPr lang="ro-MO" sz="2200" b="1" dirty="0">
                <a:latin typeface="Arial (corp)"/>
              </a:rPr>
              <a:t> În cadrul controlului sunt verificate patru aspecte:</a:t>
            </a:r>
          </a:p>
          <a:p>
            <a:pPr marL="0" lvl="2" algn="just">
              <a:buClr>
                <a:srgbClr val="C00000"/>
              </a:buClr>
              <a:buFont typeface="Wingdings" pitchFamily="2" charset="2"/>
              <a:buChar char="Ø"/>
            </a:pPr>
            <a:endParaRPr lang="ro-MO" sz="800" b="1" dirty="0">
              <a:latin typeface="Arial (corp)"/>
            </a:endParaRPr>
          </a:p>
          <a:p>
            <a:pPr marL="358775" lvl="2" indent="174625" algn="just">
              <a:buClr>
                <a:srgbClr val="C00000"/>
              </a:buClr>
              <a:buFont typeface="Wingdings" pitchFamily="2" charset="2"/>
              <a:buChar char="ü"/>
            </a:pPr>
            <a:r>
              <a:rPr lang="ro-MO" sz="2200" b="1" dirty="0">
                <a:latin typeface="Arial (corp)"/>
              </a:rPr>
              <a:t> respectarea condițiilor de depozitare și păstrare;</a:t>
            </a:r>
          </a:p>
          <a:p>
            <a:pPr marL="358775" lvl="2" indent="174625" algn="just">
              <a:buClr>
                <a:srgbClr val="C00000"/>
              </a:buClr>
              <a:buFont typeface="Wingdings" pitchFamily="2" charset="2"/>
              <a:buChar char="ü"/>
            </a:pPr>
            <a:endParaRPr lang="ro-MO" sz="800" b="1" dirty="0">
              <a:latin typeface="Arial (corp)"/>
            </a:endParaRPr>
          </a:p>
          <a:p>
            <a:pPr marL="358775" lvl="2" indent="174625" algn="just">
              <a:buClr>
                <a:srgbClr val="C00000"/>
              </a:buClr>
              <a:buFont typeface="Wingdings" pitchFamily="2" charset="2"/>
              <a:buChar char="ü"/>
            </a:pPr>
            <a:r>
              <a:rPr lang="ro-MO" sz="2200" b="1" dirty="0">
                <a:latin typeface="Arial (corp)"/>
              </a:rPr>
              <a:t> documentația care justifică deținerea și gestionarea;</a:t>
            </a:r>
          </a:p>
          <a:p>
            <a:pPr marL="358775" lvl="2" indent="174625" algn="just">
              <a:buClr>
                <a:srgbClr val="C00000"/>
              </a:buClr>
              <a:buFont typeface="Wingdings" pitchFamily="2" charset="2"/>
              <a:buChar char="ü"/>
            </a:pPr>
            <a:endParaRPr lang="ro-MO" sz="800" b="1" dirty="0">
              <a:latin typeface="Arial (corp)"/>
            </a:endParaRPr>
          </a:p>
          <a:p>
            <a:pPr marL="358775" lvl="2" indent="174625" algn="just">
              <a:buClr>
                <a:srgbClr val="C00000"/>
              </a:buClr>
              <a:buFont typeface="Wingdings" pitchFamily="2" charset="2"/>
              <a:buChar char="ü"/>
            </a:pPr>
            <a:r>
              <a:rPr lang="ro-MO" sz="2200" b="1" dirty="0">
                <a:latin typeface="Arial (corp)"/>
              </a:rPr>
              <a:t> respectarea integrității armelor inclusiv a marcajului;</a:t>
            </a:r>
          </a:p>
          <a:p>
            <a:pPr marL="358775" lvl="2" indent="174625" algn="just">
              <a:buClr>
                <a:srgbClr val="C00000"/>
              </a:buClr>
              <a:buFont typeface="Wingdings" pitchFamily="2" charset="2"/>
              <a:buChar char="ü"/>
            </a:pPr>
            <a:endParaRPr lang="ro-MO" sz="800" b="1" dirty="0">
              <a:latin typeface="Arial (corp)"/>
            </a:endParaRPr>
          </a:p>
          <a:p>
            <a:pPr marL="358775" lvl="2" indent="174625" algn="just">
              <a:buClr>
                <a:srgbClr val="C00000"/>
              </a:buClr>
              <a:buFont typeface="Wingdings" pitchFamily="2" charset="2"/>
              <a:buChar char="ü"/>
            </a:pPr>
            <a:r>
              <a:rPr lang="ro-MO" sz="2200" b="1" dirty="0">
                <a:latin typeface="Arial (corp)"/>
              </a:rPr>
              <a:t> legalitatea înstrăinării armelor, munițiilor și materialelor explozive, după caz.</a:t>
            </a:r>
          </a:p>
          <a:p>
            <a:pPr marL="0" lvl="2" algn="just">
              <a:buClr>
                <a:srgbClr val="C00000"/>
              </a:buClr>
              <a:buFont typeface="Wingdings" pitchFamily="2" charset="2"/>
              <a:buChar char="q"/>
            </a:pPr>
            <a:endParaRPr lang="ro-MO" sz="800" b="1" dirty="0">
              <a:latin typeface="Arial (corp)"/>
            </a:endParaRPr>
          </a:p>
          <a:p>
            <a:pPr marL="0" lvl="2" algn="just">
              <a:buClr>
                <a:srgbClr val="C00000"/>
              </a:buClr>
              <a:buFont typeface="Wingdings" pitchFamily="2" charset="2"/>
              <a:buChar char="q"/>
            </a:pPr>
            <a:endParaRPr lang="ro-MO" sz="2200" b="1" dirty="0">
              <a:latin typeface="Arial (corp)"/>
            </a:endParaRPr>
          </a:p>
          <a:p>
            <a:pPr marL="0" lvl="2" algn="just">
              <a:buClr>
                <a:srgbClr val="C00000"/>
              </a:buClr>
              <a:buFont typeface="Wingdings" pitchFamily="2" charset="2"/>
              <a:buChar char="q"/>
            </a:pPr>
            <a:endParaRPr lang="ro-MO" sz="2200" b="1" dirty="0">
              <a:latin typeface="Arial (corp)"/>
            </a:endParaRPr>
          </a:p>
          <a:p>
            <a:pPr marL="0" lvl="2" algn="just">
              <a:buClr>
                <a:srgbClr val="C00000"/>
              </a:buClr>
              <a:buFont typeface="Wingdings" pitchFamily="2" charset="2"/>
              <a:buChar char="q"/>
            </a:pPr>
            <a:endParaRPr lang="ro-MO" sz="2200" b="1" dirty="0">
              <a:latin typeface="Arial (corp)"/>
            </a:endParaRPr>
          </a:p>
          <a:p>
            <a:pPr marL="0" lvl="2" algn="just">
              <a:buClr>
                <a:srgbClr val="C00000"/>
              </a:buClr>
              <a:buFont typeface="Wingdings" pitchFamily="2" charset="2"/>
              <a:buChar char="q"/>
            </a:pPr>
            <a:endParaRPr lang="ro-MO" sz="2200" b="1" dirty="0">
              <a:latin typeface="Arial (corp)"/>
            </a:endParaRPr>
          </a:p>
          <a:p>
            <a:pPr marL="0" lvl="2" algn="just">
              <a:buClr>
                <a:srgbClr val="C00000"/>
              </a:buClr>
            </a:pPr>
            <a:r>
              <a:rPr lang="ro-MO" sz="2200" b="1" dirty="0">
                <a:latin typeface="Arial (corp)"/>
              </a:rPr>
              <a:t> </a:t>
            </a:r>
          </a:p>
          <a:p>
            <a:pPr marL="0" lvl="2" algn="just">
              <a:buClr>
                <a:srgbClr val="C00000"/>
              </a:buClr>
              <a:buFont typeface="Wingdings" pitchFamily="2" charset="2"/>
              <a:buChar char="ü"/>
            </a:pPr>
            <a:endParaRPr lang="ro-MO" sz="2200" b="1" dirty="0">
              <a:latin typeface="Arial (corp)"/>
            </a:endParaRPr>
          </a:p>
          <a:p>
            <a:pPr marL="0" lvl="2" algn="just">
              <a:buClr>
                <a:srgbClr val="C00000"/>
              </a:buClr>
            </a:pPr>
            <a:endParaRPr lang="ro-RO" sz="2400" b="1" dirty="0">
              <a:latin typeface="Arial (corp)"/>
              <a:cs typeface="Calibri" charset="0"/>
            </a:endParaRPr>
          </a:p>
          <a:p>
            <a:pPr marL="0" lvl="2" algn="just"/>
            <a:endParaRPr lang="ro-RO" b="1"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263525" y="2569030"/>
            <a:ext cx="8458200" cy="403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endParaRPr lang="ro-RO" sz="1800" b="1" dirty="0">
              <a:latin typeface="Calibri" charset="0"/>
              <a:cs typeface="Calibri" charset="0"/>
            </a:endParaRPr>
          </a:p>
          <a:p>
            <a:pPr algn="just">
              <a:buFont typeface="Wingdings" charset="0"/>
              <a:buChar char="ü"/>
            </a:pPr>
            <a:endParaRPr lang="ru-RU" sz="1800" b="1" dirty="0">
              <a:latin typeface="Calibri" charset="0"/>
              <a:cs typeface="Calibri" charset="0"/>
            </a:endParaRPr>
          </a:p>
        </p:txBody>
      </p:sp>
      <p:sp>
        <p:nvSpPr>
          <p:cNvPr id="13" name="CustomShape 2"/>
          <p:cNvSpPr/>
          <p:nvPr/>
        </p:nvSpPr>
        <p:spPr>
          <a:xfrm>
            <a:off x="174172" y="1567543"/>
            <a:ext cx="8763000" cy="816429"/>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rPr>
              <a:t>Bunele practici ale Poliției realizate în comun cu persoanele juridice care dețin arme </a:t>
            </a:r>
            <a:endParaRPr lang="ru-RU"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endParaRPr>
          </a:p>
        </p:txBody>
      </p:sp>
      <p:sp>
        <p:nvSpPr>
          <p:cNvPr id="17" name="Dreptunghi 16"/>
          <p:cNvSpPr/>
          <p:nvPr/>
        </p:nvSpPr>
        <p:spPr>
          <a:xfrm>
            <a:off x="163286" y="2721430"/>
            <a:ext cx="8523515" cy="4555093"/>
          </a:xfrm>
          <a:prstGeom prst="rect">
            <a:avLst/>
          </a:prstGeom>
        </p:spPr>
        <p:txBody>
          <a:bodyPr wrap="square">
            <a:spAutoFit/>
          </a:bodyPr>
          <a:lstStyle/>
          <a:p>
            <a:pPr marL="0" lvl="2" algn="just">
              <a:buClr>
                <a:srgbClr val="C00000"/>
              </a:buClr>
              <a:buFont typeface="Wingdings" pitchFamily="2" charset="2"/>
              <a:buChar char="ü"/>
            </a:pPr>
            <a:r>
              <a:rPr lang="ro-RO" sz="2400" b="1" dirty="0">
                <a:latin typeface="Arial (corp)"/>
                <a:cs typeface="Calibri" charset="0"/>
              </a:rPr>
              <a:t>Armurierii – recepționează pentru păstrare temporară armele persoanelor fizice și juridice pentru a nu fi lăsate fără supraveghere și evitarea sustragerii acestora;</a:t>
            </a:r>
          </a:p>
          <a:p>
            <a:pPr marL="0" lvl="2" algn="just">
              <a:buClr>
                <a:srgbClr val="C00000"/>
              </a:buClr>
              <a:buFont typeface="Wingdings" pitchFamily="2" charset="2"/>
              <a:buChar char="ü"/>
            </a:pPr>
            <a:endParaRPr lang="ro-RO" sz="800" b="1" dirty="0">
              <a:latin typeface="Arial (corp)"/>
              <a:cs typeface="Calibri" charset="0"/>
            </a:endParaRPr>
          </a:p>
          <a:p>
            <a:pPr marL="0" lvl="2" algn="just">
              <a:buClr>
                <a:srgbClr val="C00000"/>
              </a:buClr>
              <a:buFont typeface="Wingdings" pitchFamily="2" charset="2"/>
              <a:buChar char="ü"/>
            </a:pPr>
            <a:r>
              <a:rPr lang="ro-RO" sz="2400" b="1" dirty="0">
                <a:latin typeface="Arial (corp)"/>
                <a:cs typeface="Calibri" charset="0"/>
              </a:rPr>
              <a:t> Cluburile sportive – promovarea culturii de folosire a armelor prin instruire și ședințe de trageri;</a:t>
            </a:r>
          </a:p>
          <a:p>
            <a:pPr marL="0" lvl="2" algn="just">
              <a:buClr>
                <a:srgbClr val="C00000"/>
              </a:buClr>
              <a:buFont typeface="Wingdings" pitchFamily="2" charset="2"/>
              <a:buChar char="ü"/>
            </a:pPr>
            <a:endParaRPr lang="ro-RO" sz="800" b="1" dirty="0">
              <a:latin typeface="Arial (corp)"/>
              <a:cs typeface="Calibri" charset="0"/>
            </a:endParaRPr>
          </a:p>
          <a:p>
            <a:pPr marL="0" lvl="2" algn="just">
              <a:buClr>
                <a:srgbClr val="C00000"/>
              </a:buClr>
              <a:buFont typeface="Wingdings" pitchFamily="2" charset="2"/>
              <a:buChar char="ü"/>
            </a:pPr>
            <a:r>
              <a:rPr lang="ro-RO" sz="2400" b="1" dirty="0">
                <a:latin typeface="Arial (corp)"/>
              </a:rPr>
              <a:t> </a:t>
            </a:r>
            <a:r>
              <a:rPr lang="ro-MO" sz="2200" b="1" dirty="0">
                <a:latin typeface="Arial (corp)"/>
              </a:rPr>
              <a:t>Asociația de vânători – participarea comună la desfășurarea campaniilor de promovare a culturii de folosire a armelor și sensibilizarea societății în vederea predării benevole a armelor din posesie ilegală, furnizarea informației privind persoanele care dețin în posesie ilegal arme;</a:t>
            </a:r>
          </a:p>
          <a:p>
            <a:pPr marL="0" lvl="2" algn="just">
              <a:buClr>
                <a:srgbClr val="C00000"/>
              </a:buClr>
              <a:buFont typeface="Wingdings" pitchFamily="2" charset="2"/>
              <a:buChar char="ü"/>
            </a:pPr>
            <a:endParaRPr lang="ro-RO" sz="2400" b="1" dirty="0">
              <a:latin typeface="Arial (corp)"/>
              <a:cs typeface="Calibri" charset="0"/>
            </a:endParaRPr>
          </a:p>
          <a:p>
            <a:pPr marL="0" lvl="2" algn="just"/>
            <a:endParaRPr lang="ro-RO" b="1"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263525" y="2569030"/>
            <a:ext cx="8458200" cy="403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endParaRPr lang="ro-RO" sz="1800" b="1" dirty="0">
              <a:latin typeface="Calibri" charset="0"/>
              <a:cs typeface="Calibri" charset="0"/>
            </a:endParaRPr>
          </a:p>
          <a:p>
            <a:pPr algn="just">
              <a:buFont typeface="Wingdings" charset="0"/>
              <a:buChar char="ü"/>
            </a:pPr>
            <a:endParaRPr lang="ru-RU" sz="1800" b="1" dirty="0">
              <a:latin typeface="Calibri" charset="0"/>
              <a:cs typeface="Calibri" charset="0"/>
            </a:endParaRPr>
          </a:p>
        </p:txBody>
      </p:sp>
      <p:sp>
        <p:nvSpPr>
          <p:cNvPr id="13" name="CustomShape 2"/>
          <p:cNvSpPr/>
          <p:nvPr/>
        </p:nvSpPr>
        <p:spPr>
          <a:xfrm>
            <a:off x="174172" y="1567543"/>
            <a:ext cx="8763000" cy="816429"/>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rPr>
              <a:t>Bunele practici ale Poliției realizate în comun cu persoanele juridice care dețin arme </a:t>
            </a:r>
            <a:endParaRPr lang="ru-RU"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a:endParaRPr>
          </a:p>
        </p:txBody>
      </p:sp>
      <p:sp>
        <p:nvSpPr>
          <p:cNvPr id="17" name="Dreptunghi 16"/>
          <p:cNvSpPr/>
          <p:nvPr/>
        </p:nvSpPr>
        <p:spPr>
          <a:xfrm>
            <a:off x="174171" y="2634344"/>
            <a:ext cx="8523515" cy="4832092"/>
          </a:xfrm>
          <a:prstGeom prst="rect">
            <a:avLst/>
          </a:prstGeom>
        </p:spPr>
        <p:txBody>
          <a:bodyPr wrap="square">
            <a:spAutoFit/>
          </a:bodyPr>
          <a:lstStyle/>
          <a:p>
            <a:pPr marL="0" lvl="2" algn="just">
              <a:buClr>
                <a:srgbClr val="C00000"/>
              </a:buClr>
              <a:buFont typeface="Wingdings" pitchFamily="2" charset="2"/>
              <a:buChar char="ü"/>
            </a:pPr>
            <a:r>
              <a:rPr lang="ro-MO" sz="2200" b="1" dirty="0">
                <a:latin typeface="Arial (corp)"/>
              </a:rPr>
              <a:t> Agențiile private de pază – desfășoară instruiri în cadrul instituțiilor de învățământ privind unele aspecte de siguranță personală și căile de evitare a riscurilor care pot fi produse în cazul depistării armelor și munițiilor abandonate sau deținerii și folosirii armelor ilegal;</a:t>
            </a:r>
          </a:p>
          <a:p>
            <a:pPr marL="0" lvl="2" algn="just">
              <a:buClr>
                <a:srgbClr val="C00000"/>
              </a:buClr>
            </a:pPr>
            <a:endParaRPr lang="ro-MO" sz="1200" b="1" dirty="0">
              <a:latin typeface="Arial (corp)"/>
            </a:endParaRPr>
          </a:p>
          <a:p>
            <a:pPr marL="0" lvl="2" algn="just">
              <a:buClr>
                <a:srgbClr val="C00000"/>
              </a:buClr>
              <a:buFont typeface="Wingdings" pitchFamily="2" charset="2"/>
              <a:buChar char="ü"/>
            </a:pPr>
            <a:r>
              <a:rPr lang="ro-MO" sz="2200" b="1" dirty="0">
                <a:latin typeface="Arial (corp)"/>
              </a:rPr>
              <a:t> Centrele de instruire pentru mânuirea armelor – desfășoară pregătirea inițială a candidaților care solicită autorizarea procurării și deținerii armelor ;</a:t>
            </a:r>
          </a:p>
          <a:p>
            <a:pPr marL="0" lvl="2" algn="just">
              <a:buClr>
                <a:srgbClr val="C00000"/>
              </a:buClr>
              <a:buFont typeface="Wingdings" pitchFamily="2" charset="2"/>
              <a:buChar char="ü"/>
            </a:pPr>
            <a:endParaRPr lang="ro-MO" sz="1200" b="1" dirty="0">
              <a:latin typeface="Arial (corp)"/>
            </a:endParaRPr>
          </a:p>
          <a:p>
            <a:pPr marL="0" lvl="2" algn="just">
              <a:buClr>
                <a:srgbClr val="C00000"/>
              </a:buClr>
              <a:buFont typeface="Wingdings" pitchFamily="2" charset="2"/>
              <a:buChar char="ü"/>
            </a:pPr>
            <a:r>
              <a:rPr lang="ro-MO" sz="2200" b="1" dirty="0">
                <a:latin typeface="Arial (corp)"/>
              </a:rPr>
              <a:t> Tirurile de trageri – promovează cultura de folosire a armelor prin antrenamente, divertisment și competiții sportive. </a:t>
            </a:r>
          </a:p>
          <a:p>
            <a:pPr marL="0" lvl="2" algn="just">
              <a:buClr>
                <a:srgbClr val="C00000"/>
              </a:buClr>
              <a:buFont typeface="Wingdings" pitchFamily="2" charset="2"/>
              <a:buChar char="ü"/>
            </a:pPr>
            <a:endParaRPr lang="ro-MO" sz="2200" b="1" dirty="0">
              <a:latin typeface="Arial (corp)"/>
            </a:endParaRPr>
          </a:p>
          <a:p>
            <a:pPr marL="0" lvl="2" algn="just">
              <a:buClr>
                <a:srgbClr val="C00000"/>
              </a:buClr>
            </a:pPr>
            <a:endParaRPr lang="ro-RO" sz="2400" b="1" dirty="0">
              <a:latin typeface="Arial (corp)"/>
              <a:cs typeface="Calibri" charset="0"/>
            </a:endParaRPr>
          </a:p>
          <a:p>
            <a:pPr marL="0" lvl="2" algn="just"/>
            <a:endParaRPr lang="ro-RO" b="1"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457200" y="1556656"/>
            <a:ext cx="8229600" cy="609601"/>
          </a:xfrm>
          <a:prstGeom prst="rect">
            <a:avLst/>
          </a:prstGeom>
        </p:spPr>
        <p:txBody>
          <a:bodyPr vert="horz" lIns="91440" tIns="45720" rIns="91440" bIns="45720" rtlCol="0" anchor="b">
            <a:noAutofit/>
          </a:bodyPr>
          <a:lstStyle/>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r>
              <a:rPr lang="ro-RO" sz="2800" b="1" dirty="0">
                <a:solidFill>
                  <a:srgbClr val="0000CC"/>
                </a:solidFill>
                <a:effectLst>
                  <a:outerShdw blurRad="38100" dist="38100" dir="2700000" algn="tl">
                    <a:srgbClr val="000000">
                      <a:alpha val="43137"/>
                    </a:srgbClr>
                  </a:outerShdw>
                </a:effectLst>
                <a:latin typeface="Arial (titlu)"/>
                <a:cs typeface="Arial" pitchFamily="34" charset="0"/>
              </a:rPr>
              <a:t>Lupta împotriva traficului ilicit de arme de foc</a:t>
            </a:r>
            <a:endParaRPr kumimoji="0" lang="ro-RO" sz="28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Arial" pitchFamily="34" charset="0"/>
            </a:endParaRPr>
          </a:p>
        </p:txBody>
      </p:sp>
      <p:sp>
        <p:nvSpPr>
          <p:cNvPr id="13" name="Dreptunghi 12"/>
          <p:cNvSpPr/>
          <p:nvPr/>
        </p:nvSpPr>
        <p:spPr>
          <a:xfrm>
            <a:off x="365760" y="2569029"/>
            <a:ext cx="8386354" cy="2677656"/>
          </a:xfrm>
          <a:prstGeom prst="rect">
            <a:avLst/>
          </a:prstGeom>
        </p:spPr>
        <p:txBody>
          <a:bodyPr wrap="square">
            <a:spAutoFit/>
          </a:bodyPr>
          <a:lstStyle/>
          <a:p>
            <a:pPr algn="just">
              <a:buClr>
                <a:srgbClr val="FF0000"/>
              </a:buClr>
              <a:buFont typeface="Wingdings" pitchFamily="2" charset="2"/>
              <a:buChar char="q"/>
            </a:pPr>
            <a:r>
              <a:rPr lang="ro-MO" sz="2400" b="1" dirty="0">
                <a:latin typeface="Arial (corp)"/>
              </a:rPr>
              <a:t> Pentru prevenirea și contracararea traficului ilicit de arme, Poliția interacționează prin schimb reciproc de informații și operațiuni speciale comune cu:</a:t>
            </a:r>
          </a:p>
          <a:p>
            <a:pPr algn="just">
              <a:buClr>
                <a:srgbClr val="FF0000"/>
              </a:buClr>
            </a:pPr>
            <a:endParaRPr lang="ro-MO" sz="2400" b="1" dirty="0">
              <a:latin typeface="Arial (corp)"/>
            </a:endParaRPr>
          </a:p>
          <a:p>
            <a:pPr algn="just">
              <a:buClr>
                <a:srgbClr val="FF0000"/>
              </a:buClr>
              <a:buFont typeface="Wingdings" pitchFamily="2" charset="2"/>
              <a:buChar char="Ø"/>
            </a:pPr>
            <a:r>
              <a:rPr lang="ro-MO" sz="2400" b="1" dirty="0">
                <a:latin typeface="Arial (corp)"/>
              </a:rPr>
              <a:t> Serviciul de Informații și Securitate;</a:t>
            </a:r>
          </a:p>
          <a:p>
            <a:pPr algn="just">
              <a:buClr>
                <a:srgbClr val="FF0000"/>
              </a:buClr>
            </a:pPr>
            <a:endParaRPr lang="ro-MO" sz="2400" b="1" dirty="0">
              <a:latin typeface="Arial (corp)"/>
            </a:endParaRPr>
          </a:p>
          <a:p>
            <a:pPr algn="just">
              <a:buClr>
                <a:srgbClr val="FF0000"/>
              </a:buClr>
              <a:buFont typeface="Wingdings" pitchFamily="2" charset="2"/>
              <a:buChar char="Ø"/>
            </a:pPr>
            <a:r>
              <a:rPr lang="ro-MO" sz="2400" b="1" dirty="0">
                <a:latin typeface="Arial (corp)"/>
              </a:rPr>
              <a:t> Serviciul Vamal.</a:t>
            </a:r>
            <a:endParaRPr lang="ro-RO" sz="2400" b="1" dirty="0">
              <a:latin typeface="Arial (corp)"/>
            </a:endParaRPr>
          </a:p>
        </p:txBody>
      </p:sp>
    </p:spTree>
    <p:extLst>
      <p:ext uri="{BB962C8B-B14F-4D97-AF65-F5344CB8AC3E}">
        <p14:creationId xmlns:p14="http://schemas.microsoft.com/office/powerpoint/2010/main" val="414928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250371" y="1632857"/>
            <a:ext cx="8523514" cy="729343"/>
          </a:xfrm>
          <a:prstGeom prst="rect">
            <a:avLst/>
          </a:prstGeom>
        </p:spPr>
        <p:txBody>
          <a:bodyPr vert="horz" lIns="91440" tIns="45720" rIns="91440" bIns="45720" rtlCol="0" anchor="b">
            <a:noAutofit/>
          </a:bodyPr>
          <a:lstStyle/>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r>
              <a:rPr lang="ro-RO" sz="2600" b="1" dirty="0">
                <a:solidFill>
                  <a:srgbClr val="0000CC"/>
                </a:solidFill>
                <a:effectLst>
                  <a:outerShdw blurRad="38100" dist="38100" dir="2700000" algn="tl">
                    <a:srgbClr val="000000">
                      <a:alpha val="43137"/>
                    </a:srgbClr>
                  </a:outerShdw>
                </a:effectLst>
                <a:latin typeface="Arial (titlu)"/>
                <a:cs typeface="Arial" pitchFamily="34" charset="0"/>
              </a:rPr>
              <a:t>Provocările legate de comerțul ilicit de arme prin internet </a:t>
            </a:r>
            <a:endParaRPr kumimoji="0" lang="ro-RO" sz="26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Arial" pitchFamily="34" charset="0"/>
            </a:endParaRPr>
          </a:p>
        </p:txBody>
      </p:sp>
      <p:sp>
        <p:nvSpPr>
          <p:cNvPr id="13" name="Dreptunghi 12"/>
          <p:cNvSpPr/>
          <p:nvPr/>
        </p:nvSpPr>
        <p:spPr>
          <a:xfrm>
            <a:off x="206829" y="2351314"/>
            <a:ext cx="8806542" cy="6001643"/>
          </a:xfrm>
          <a:prstGeom prst="rect">
            <a:avLst/>
          </a:prstGeom>
        </p:spPr>
        <p:txBody>
          <a:bodyPr wrap="square">
            <a:spAutoFit/>
          </a:bodyPr>
          <a:lstStyle/>
          <a:p>
            <a:pPr algn="just">
              <a:buClr>
                <a:srgbClr val="FF0000"/>
              </a:buClr>
              <a:buFont typeface="Wingdings" pitchFamily="2" charset="2"/>
              <a:buChar char="q"/>
            </a:pPr>
            <a:r>
              <a:rPr lang="ro-MO" sz="2400" b="1" dirty="0">
                <a:latin typeface="Arial (corp)"/>
              </a:rPr>
              <a:t> </a:t>
            </a:r>
            <a:r>
              <a:rPr lang="ro-MO" sz="2100" b="1" dirty="0">
                <a:latin typeface="Arial (corp)"/>
              </a:rPr>
              <a:t>Arme de foc se comercializează prin internet numai din categoria celor deținute legal</a:t>
            </a:r>
            <a:r>
              <a:rPr lang="ro-MO" sz="2200" b="1" dirty="0">
                <a:latin typeface="Arial (corp)"/>
              </a:rPr>
              <a:t>;</a:t>
            </a:r>
          </a:p>
          <a:p>
            <a:pPr algn="just">
              <a:buClr>
                <a:srgbClr val="FF0000"/>
              </a:buClr>
            </a:pPr>
            <a:endParaRPr lang="ro-MO" sz="800" b="1" dirty="0">
              <a:latin typeface="Arial (corp)"/>
            </a:endParaRPr>
          </a:p>
          <a:p>
            <a:pPr algn="just">
              <a:buClr>
                <a:srgbClr val="FF0000"/>
              </a:buClr>
              <a:buFont typeface="Wingdings" pitchFamily="2" charset="2"/>
              <a:buChar char="q"/>
            </a:pPr>
            <a:r>
              <a:rPr lang="ro-MO" sz="2200" b="1" dirty="0">
                <a:latin typeface="Arial (corp)"/>
              </a:rPr>
              <a:t> </a:t>
            </a:r>
            <a:r>
              <a:rPr lang="ro-MO" sz="2100" b="1" dirty="0">
                <a:latin typeface="Arial (corp)"/>
              </a:rPr>
              <a:t>Armele pneumatice, de semnalizare și cu gaze se comercializează ilegal prin internet, iar pentru această încălcare sunt prevăzute doar sancțiuni contravenționale dar nu penale, care încurajează această situație</a:t>
            </a:r>
            <a:r>
              <a:rPr lang="ro-MO" sz="2200" b="1" dirty="0">
                <a:latin typeface="Arial (corp)"/>
              </a:rPr>
              <a:t>;</a:t>
            </a:r>
          </a:p>
          <a:p>
            <a:pPr algn="just">
              <a:buClr>
                <a:srgbClr val="FF0000"/>
              </a:buClr>
              <a:buFont typeface="Wingdings" pitchFamily="2" charset="2"/>
              <a:buChar char="q"/>
            </a:pPr>
            <a:endParaRPr lang="ro-MO" sz="800" b="1" dirty="0">
              <a:latin typeface="Arial (corp)"/>
            </a:endParaRPr>
          </a:p>
          <a:p>
            <a:pPr algn="just">
              <a:buClr>
                <a:srgbClr val="FF0000"/>
              </a:buClr>
              <a:buFont typeface="Wingdings" pitchFamily="2" charset="2"/>
              <a:buChar char="q"/>
            </a:pPr>
            <a:r>
              <a:rPr lang="ro-MO" sz="2200" b="1" dirty="0">
                <a:latin typeface="Arial (corp)"/>
              </a:rPr>
              <a:t> </a:t>
            </a:r>
            <a:r>
              <a:rPr lang="ro-MO" sz="2100" b="1" dirty="0">
                <a:latin typeface="Arial (corp)"/>
              </a:rPr>
              <a:t>Lipsa cunoștințelor practice în relevarea activităților de comercializare a armelor de foc prin intermediul internetului, inclusiv </a:t>
            </a:r>
            <a:r>
              <a:rPr lang="ro-MO" sz="2100" b="1" dirty="0" err="1">
                <a:latin typeface="Arial (corp)"/>
              </a:rPr>
              <a:t>Darknet</a:t>
            </a:r>
            <a:r>
              <a:rPr lang="ro-MO" sz="2100" b="1" dirty="0">
                <a:latin typeface="Arial (corp)"/>
              </a:rPr>
              <a:t>;</a:t>
            </a:r>
          </a:p>
          <a:p>
            <a:pPr algn="just">
              <a:buClr>
                <a:srgbClr val="FF0000"/>
              </a:buClr>
              <a:buFont typeface="Wingdings" pitchFamily="2" charset="2"/>
              <a:buChar char="q"/>
            </a:pPr>
            <a:endParaRPr lang="ro-MO" sz="800" b="1" dirty="0">
              <a:latin typeface="Arial (corp)"/>
            </a:endParaRPr>
          </a:p>
          <a:p>
            <a:pPr algn="just">
              <a:buClr>
                <a:srgbClr val="FF0000"/>
              </a:buClr>
              <a:buFont typeface="Wingdings" pitchFamily="2" charset="2"/>
              <a:buChar char="q"/>
            </a:pPr>
            <a:r>
              <a:rPr lang="ro-MO" sz="2200" b="1" dirty="0">
                <a:latin typeface="Arial (corp)"/>
              </a:rPr>
              <a:t> </a:t>
            </a:r>
            <a:r>
              <a:rPr lang="ro-MO" sz="2100" b="1" dirty="0">
                <a:latin typeface="Arial (corp)"/>
              </a:rPr>
              <a:t>Lipsa soft-urilor specializate de monitorizare a surselor deschise in partea ce tine de relevarea aspectelor de comercializare a armelor de foc;</a:t>
            </a:r>
          </a:p>
          <a:p>
            <a:pPr algn="just">
              <a:buClr>
                <a:srgbClr val="FF0000"/>
              </a:buClr>
            </a:pPr>
            <a:endParaRPr lang="ro-MO" sz="2400" b="1" dirty="0">
              <a:latin typeface="Arial (corp)"/>
            </a:endParaRPr>
          </a:p>
          <a:p>
            <a:pPr algn="just">
              <a:buClr>
                <a:srgbClr val="FF0000"/>
              </a:buClr>
            </a:pPr>
            <a:r>
              <a:rPr lang="ro-MO" sz="2400" b="1" dirty="0">
                <a:latin typeface="Arial (corp)"/>
              </a:rPr>
              <a:t> </a:t>
            </a:r>
          </a:p>
          <a:p>
            <a:pPr algn="just">
              <a:buClr>
                <a:srgbClr val="FF0000"/>
              </a:buClr>
            </a:pPr>
            <a:endParaRPr lang="ro-MO" sz="2400" b="1" dirty="0">
              <a:latin typeface="Arial (corp)"/>
            </a:endParaRPr>
          </a:p>
          <a:p>
            <a:pPr algn="just">
              <a:buClr>
                <a:srgbClr val="FF0000"/>
              </a:buClr>
            </a:pPr>
            <a:r>
              <a:rPr lang="ro-MO" sz="2400" b="1" dirty="0">
                <a:latin typeface="Arial (corp)"/>
              </a:rPr>
              <a:t> </a:t>
            </a:r>
            <a:endParaRPr lang="ro-RO" sz="2400" b="1" dirty="0">
              <a:latin typeface="Arial (corp)"/>
            </a:endParaRPr>
          </a:p>
        </p:txBody>
      </p:sp>
    </p:spTree>
    <p:extLst>
      <p:ext uri="{BB962C8B-B14F-4D97-AF65-F5344CB8AC3E}">
        <p14:creationId xmlns:p14="http://schemas.microsoft.com/office/powerpoint/2010/main" val="414928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250371" y="1632858"/>
            <a:ext cx="8523514" cy="631372"/>
          </a:xfrm>
          <a:prstGeom prst="rect">
            <a:avLst/>
          </a:prstGeom>
        </p:spPr>
        <p:txBody>
          <a:bodyPr vert="horz" lIns="91440" tIns="45720" rIns="91440" bIns="45720" rtlCol="0" anchor="b">
            <a:noAutofit/>
          </a:bodyPr>
          <a:lstStyle/>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r>
              <a:rPr lang="ro-RO" sz="2600" b="1" dirty="0">
                <a:solidFill>
                  <a:srgbClr val="0000CC"/>
                </a:solidFill>
                <a:effectLst>
                  <a:outerShdw blurRad="38100" dist="38100" dir="2700000" algn="tl">
                    <a:srgbClr val="000000">
                      <a:alpha val="43137"/>
                    </a:srgbClr>
                  </a:outerShdw>
                </a:effectLst>
                <a:latin typeface="Arial (titlu)"/>
                <a:cs typeface="Arial" pitchFamily="34" charset="0"/>
              </a:rPr>
              <a:t>Achiziție de control prin internet</a:t>
            </a:r>
            <a:endParaRPr kumimoji="0" lang="ro-RO" sz="26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Arial" pitchFamily="34" charset="0"/>
            </a:endParaRPr>
          </a:p>
        </p:txBody>
      </p:sp>
      <p:sp>
        <p:nvSpPr>
          <p:cNvPr id="13" name="Dreptunghi 12"/>
          <p:cNvSpPr/>
          <p:nvPr/>
        </p:nvSpPr>
        <p:spPr>
          <a:xfrm>
            <a:off x="206829" y="2351314"/>
            <a:ext cx="8806542" cy="1200329"/>
          </a:xfrm>
          <a:prstGeom prst="rect">
            <a:avLst/>
          </a:prstGeom>
        </p:spPr>
        <p:txBody>
          <a:bodyPr wrap="square">
            <a:spAutoFit/>
          </a:bodyPr>
          <a:lstStyle/>
          <a:p>
            <a:pPr algn="just">
              <a:buClr>
                <a:srgbClr val="FF0000"/>
              </a:buClr>
            </a:pPr>
            <a:r>
              <a:rPr lang="ro-MO" sz="2400" b="1" dirty="0">
                <a:latin typeface="Arial (corp)"/>
              </a:rPr>
              <a:t> </a:t>
            </a:r>
          </a:p>
          <a:p>
            <a:pPr algn="just">
              <a:buClr>
                <a:srgbClr val="FF0000"/>
              </a:buClr>
            </a:pPr>
            <a:endParaRPr lang="ro-MO" sz="2400" b="1" dirty="0">
              <a:latin typeface="Arial (corp)"/>
            </a:endParaRPr>
          </a:p>
          <a:p>
            <a:pPr algn="just">
              <a:buClr>
                <a:srgbClr val="FF0000"/>
              </a:buClr>
            </a:pPr>
            <a:r>
              <a:rPr lang="ro-MO" sz="2400" b="1" dirty="0">
                <a:latin typeface="Arial (corp)"/>
              </a:rPr>
              <a:t> </a:t>
            </a:r>
            <a:endParaRPr lang="ro-RO" sz="2400" b="1" dirty="0">
              <a:latin typeface="Arial (corp)"/>
            </a:endParaRPr>
          </a:p>
        </p:txBody>
      </p:sp>
      <p:pic>
        <p:nvPicPr>
          <p:cNvPr id="1027" name="Picture 3" descr="C:\Users\user\Downloads\Desktop\photo_2019-04-12_06-44-28.jpg"/>
          <p:cNvPicPr>
            <a:picLocks noChangeAspect="1" noChangeArrowheads="1"/>
          </p:cNvPicPr>
          <p:nvPr/>
        </p:nvPicPr>
        <p:blipFill>
          <a:blip r:embed="rId4" cstate="print"/>
          <a:srcRect/>
          <a:stretch>
            <a:fillRect/>
          </a:stretch>
        </p:blipFill>
        <p:spPr bwMode="auto">
          <a:xfrm>
            <a:off x="1532710" y="2377440"/>
            <a:ext cx="5779586" cy="4334690"/>
          </a:xfrm>
          <a:prstGeom prst="rect">
            <a:avLst/>
          </a:prstGeom>
          <a:noFill/>
        </p:spPr>
      </p:pic>
    </p:spTree>
    <p:extLst>
      <p:ext uri="{BB962C8B-B14F-4D97-AF65-F5344CB8AC3E}">
        <p14:creationId xmlns:p14="http://schemas.microsoft.com/office/powerpoint/2010/main" val="414928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250371" y="1632858"/>
            <a:ext cx="8523514" cy="631372"/>
          </a:xfrm>
          <a:prstGeom prst="rect">
            <a:avLst/>
          </a:prstGeom>
        </p:spPr>
        <p:txBody>
          <a:bodyPr vert="horz" lIns="91440" tIns="45720" rIns="91440" bIns="45720" rtlCol="0" anchor="b">
            <a:noAutofit/>
          </a:bodyPr>
          <a:lstStyle/>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r>
              <a:rPr lang="ro-RO" sz="2600" b="1" dirty="0">
                <a:solidFill>
                  <a:srgbClr val="0000CC"/>
                </a:solidFill>
                <a:effectLst>
                  <a:outerShdw blurRad="38100" dist="38100" dir="2700000" algn="tl">
                    <a:srgbClr val="000000">
                      <a:alpha val="43137"/>
                    </a:srgbClr>
                  </a:outerShdw>
                </a:effectLst>
                <a:latin typeface="Arial (titlu)"/>
                <a:cs typeface="Arial" pitchFamily="34" charset="0"/>
              </a:rPr>
              <a:t>Arme capturate care se comercializau prin internet</a:t>
            </a:r>
            <a:endParaRPr kumimoji="0" lang="ro-RO" sz="26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Arial" pitchFamily="34" charset="0"/>
            </a:endParaRPr>
          </a:p>
        </p:txBody>
      </p:sp>
      <p:sp>
        <p:nvSpPr>
          <p:cNvPr id="13" name="Dreptunghi 12"/>
          <p:cNvSpPr/>
          <p:nvPr/>
        </p:nvSpPr>
        <p:spPr>
          <a:xfrm>
            <a:off x="206829" y="2351314"/>
            <a:ext cx="8806542" cy="1200329"/>
          </a:xfrm>
          <a:prstGeom prst="rect">
            <a:avLst/>
          </a:prstGeom>
        </p:spPr>
        <p:txBody>
          <a:bodyPr wrap="square">
            <a:spAutoFit/>
          </a:bodyPr>
          <a:lstStyle/>
          <a:p>
            <a:pPr algn="just">
              <a:buClr>
                <a:srgbClr val="FF0000"/>
              </a:buClr>
            </a:pPr>
            <a:r>
              <a:rPr lang="ro-MO" sz="2400" b="1" dirty="0">
                <a:latin typeface="Arial (corp)"/>
              </a:rPr>
              <a:t> </a:t>
            </a:r>
          </a:p>
          <a:p>
            <a:pPr algn="just">
              <a:buClr>
                <a:srgbClr val="FF0000"/>
              </a:buClr>
            </a:pPr>
            <a:endParaRPr lang="ro-MO" sz="2400" b="1" dirty="0">
              <a:latin typeface="Arial (corp)"/>
            </a:endParaRPr>
          </a:p>
          <a:p>
            <a:pPr algn="just">
              <a:buClr>
                <a:srgbClr val="FF0000"/>
              </a:buClr>
            </a:pPr>
            <a:r>
              <a:rPr lang="ro-MO" sz="2400" b="1" dirty="0">
                <a:latin typeface="Arial (corp)"/>
              </a:rPr>
              <a:t> </a:t>
            </a:r>
            <a:endParaRPr lang="ro-RO" sz="2400" b="1" dirty="0">
              <a:latin typeface="Arial (corp)"/>
            </a:endParaRPr>
          </a:p>
        </p:txBody>
      </p:sp>
      <p:pic>
        <p:nvPicPr>
          <p:cNvPr id="1026" name="Picture 2" descr="C:\Users\user\Downloads\Desktop\photo_2019-04-12_06-44-28 (2).jpg"/>
          <p:cNvPicPr>
            <a:picLocks noChangeAspect="1" noChangeArrowheads="1"/>
          </p:cNvPicPr>
          <p:nvPr/>
        </p:nvPicPr>
        <p:blipFill>
          <a:blip r:embed="rId4" cstate="print"/>
          <a:srcRect/>
          <a:stretch>
            <a:fillRect/>
          </a:stretch>
        </p:blipFill>
        <p:spPr bwMode="auto">
          <a:xfrm>
            <a:off x="435429" y="2356432"/>
            <a:ext cx="8029302" cy="4338283"/>
          </a:xfrm>
          <a:prstGeom prst="rect">
            <a:avLst/>
          </a:prstGeom>
          <a:noFill/>
        </p:spPr>
      </p:pic>
    </p:spTree>
    <p:extLst>
      <p:ext uri="{BB962C8B-B14F-4D97-AF65-F5344CB8AC3E}">
        <p14:creationId xmlns:p14="http://schemas.microsoft.com/office/powerpoint/2010/main" val="414928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extShape 1"/>
          <p:cNvSpPr txBox="1">
            <a:spLocks noChangeArrowheads="1"/>
          </p:cNvSpPr>
          <p:nvPr/>
        </p:nvSpPr>
        <p:spPr bwMode="auto">
          <a:xfrm>
            <a:off x="195263" y="3084944"/>
            <a:ext cx="8609012" cy="277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defRPr/>
            </a:pPr>
            <a:endParaRPr lang="ro-RO" sz="1200" dirty="0">
              <a:latin typeface="Calibri" charset="0"/>
              <a:cs typeface="Calibri" charset="0"/>
            </a:endParaRPr>
          </a:p>
          <a:p>
            <a:pPr algn="just">
              <a:defRPr/>
            </a:pPr>
            <a:endParaRPr lang="ro-RO" sz="1200" dirty="0">
              <a:latin typeface="Calibri" charset="0"/>
              <a:cs typeface="Calibri" charset="0"/>
            </a:endParaRPr>
          </a:p>
          <a:p>
            <a:pPr algn="just">
              <a:buFont typeface="Wingdings" pitchFamily="2" charset="2"/>
              <a:buChar char="q"/>
            </a:pPr>
            <a:r>
              <a:rPr lang="ro-MO" b="1" dirty="0">
                <a:latin typeface="Arial (titluri)"/>
              </a:rPr>
              <a:t>La 07 martie 2018, prin Hotărârea Guvernului nr. 210 a fost instituită Comisia națională pentru monitorizarea circulației armelor de calibru mic și armament ușor</a:t>
            </a:r>
          </a:p>
          <a:p>
            <a:pPr algn="just" eaLnBrk="1" hangingPunct="1">
              <a:defRPr/>
            </a:pPr>
            <a:r>
              <a:rPr lang="ro-RO" sz="2000" b="1" dirty="0">
                <a:latin typeface="+mj-lt"/>
                <a:cs typeface="Calibri" charset="0"/>
              </a:rPr>
              <a:t>  </a:t>
            </a:r>
            <a:endParaRPr lang="ru-RU" sz="1600" dirty="0">
              <a:latin typeface="+mj-lt"/>
              <a:cs typeface="Calibri" charset="0"/>
            </a:endParaRPr>
          </a:p>
        </p:txBody>
      </p:sp>
      <p:sp>
        <p:nvSpPr>
          <p:cNvPr id="10" name="CustomShape 2"/>
          <p:cNvSpPr/>
          <p:nvPr/>
        </p:nvSpPr>
        <p:spPr>
          <a:xfrm>
            <a:off x="234950" y="1628503"/>
            <a:ext cx="8686800" cy="90569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cs typeface="Times New Roman" pitchFamily="18" charset="0"/>
              </a:rPr>
              <a:t>Reglementarea juridică a </a:t>
            </a:r>
            <a:r>
              <a:rPr lang="ro-RO" sz="2800" b="1" dirty="0">
                <a:solidFill>
                  <a:srgbClr val="0000CC"/>
                </a:solidFill>
                <a:effectLst>
                  <a:outerShdw blurRad="38100" dist="38100" dir="2700000" algn="tl">
                    <a:srgbClr val="000000">
                      <a:alpha val="43137"/>
                    </a:srgbClr>
                  </a:outerShdw>
                </a:effectLst>
                <a:latin typeface="Arial (titluri)"/>
              </a:rPr>
              <a:t>Comisiei </a:t>
            </a:r>
            <a:r>
              <a:rPr lang="ro-MO" sz="2800" b="1" dirty="0">
                <a:solidFill>
                  <a:srgbClr val="0000CC"/>
                </a:solidFill>
                <a:effectLst>
                  <a:outerShdw blurRad="38100" dist="38100" dir="2700000" algn="tl">
                    <a:srgbClr val="000000">
                      <a:alpha val="43137"/>
                    </a:srgbClr>
                  </a:outerShdw>
                </a:effectLst>
                <a:latin typeface="Arial (titluri)"/>
                <a:cs typeface="Calibri" pitchFamily="34" charset="0"/>
              </a:rPr>
              <a:t>naționale pe domeniu SALW</a:t>
            </a:r>
            <a:endParaRPr lang="ro-MO" sz="2800" b="1" dirty="0">
              <a:solidFill>
                <a:srgbClr val="0000CC"/>
              </a:solidFill>
              <a:effectLst>
                <a:outerShdw blurRad="38100" dist="38100" dir="2700000" algn="tl">
                  <a:srgbClr val="000000">
                    <a:alpha val="43137"/>
                  </a:srgbClr>
                </a:outerShdw>
              </a:effectLst>
              <a:latin typeface="Arial (titluri)"/>
              <a:ea typeface="ＭＳ Ｐゴシック" charset="0"/>
              <a:cs typeface="Calibri" pitchFamily="34" charset="0"/>
            </a:endParaRPr>
          </a:p>
          <a:p>
            <a:pPr>
              <a:defRPr/>
            </a:pPr>
            <a:r>
              <a:rPr lang="en-US" sz="2400" b="1" dirty="0">
                <a:ea typeface="ＭＳ Ｐゴシック" charset="0"/>
                <a:cs typeface="Calibri"/>
              </a:rPr>
              <a:t> </a:t>
            </a:r>
            <a:endParaRPr lang="ro-RO" sz="2800" b="1" dirty="0">
              <a:solidFill>
                <a:srgbClr val="0000CC"/>
              </a:solidFill>
            </a:endParaRPr>
          </a:p>
          <a:p>
            <a:pPr algn="ctr">
              <a:defRPr/>
            </a:pPr>
            <a:endParaRPr lang="ru-RU" sz="2400" dirty="0">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637211"/>
            <a:ext cx="8229600" cy="1040676"/>
          </a:xfrm>
          <a:prstGeom prst="rect">
            <a:avLst/>
          </a:prstGeom>
        </p:spPr>
        <p:txBody>
          <a:bodyPr vert="horz" lIns="91440" tIns="45720" rIns="91440" bIns="45720" rtlCol="0" anchor="b">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MO" sz="26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mj-cs"/>
              </a:rPr>
              <a:t>Crime relevate privind purtarea, păstrarea, procurarea, fabricarea ilegală a armelor de foc şi muniţiilor, perioada</a:t>
            </a:r>
            <a:r>
              <a:rPr kumimoji="0" lang="ro-MO" sz="26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Arial (titluri)"/>
                <a:ea typeface="+mj-ea"/>
                <a:cs typeface="+mj-cs"/>
              </a:rPr>
              <a:t> anilor</a:t>
            </a:r>
            <a:r>
              <a:rPr kumimoji="0" lang="ro-MO" sz="26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mj-cs"/>
              </a:rPr>
              <a:t> 2018 - 2019 </a:t>
            </a:r>
            <a:endParaRPr kumimoji="0" lang="ro-RO" sz="26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mj-cs"/>
            </a:endParaRPr>
          </a:p>
        </p:txBody>
      </p:sp>
      <p:graphicFrame>
        <p:nvGraphicFramePr>
          <p:cNvPr id="10" name="Диаграмма 1"/>
          <p:cNvGraphicFramePr/>
          <p:nvPr>
            <p:extLst>
              <p:ext uri="{D42A27DB-BD31-4B8C-83A1-F6EECF244321}">
                <p14:modId xmlns:p14="http://schemas.microsoft.com/office/powerpoint/2010/main" val="1794107813"/>
              </p:ext>
            </p:extLst>
          </p:nvPr>
        </p:nvGraphicFramePr>
        <p:xfrm>
          <a:off x="0" y="2821577"/>
          <a:ext cx="9144000" cy="4036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928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graphicFrame>
        <p:nvGraphicFramePr>
          <p:cNvPr id="9" name="Диаграмма 1"/>
          <p:cNvGraphicFramePr/>
          <p:nvPr>
            <p:extLst>
              <p:ext uri="{D42A27DB-BD31-4B8C-83A1-F6EECF244321}">
                <p14:modId xmlns:p14="http://schemas.microsoft.com/office/powerpoint/2010/main" val="2266092176"/>
              </p:ext>
            </p:extLst>
          </p:nvPr>
        </p:nvGraphicFramePr>
        <p:xfrm>
          <a:off x="0" y="2490650"/>
          <a:ext cx="9039497" cy="4136573"/>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u 1"/>
          <p:cNvSpPr txBox="1">
            <a:spLocks/>
          </p:cNvSpPr>
          <p:nvPr/>
        </p:nvSpPr>
        <p:spPr>
          <a:xfrm>
            <a:off x="465908" y="1576252"/>
            <a:ext cx="8229600" cy="853440"/>
          </a:xfrm>
          <a:prstGeom prst="rect">
            <a:avLst/>
          </a:prstGeom>
        </p:spPr>
        <p:txBody>
          <a:bodyPr vert="horz" lIns="91440" tIns="45720" rIns="91440" bIns="45720" rtlCol="0" anchor="b">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M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rPr>
              <a:t>Arme capturate sau predate benevol</a:t>
            </a:r>
            <a:r>
              <a:rPr kumimoji="0" lang="ro-MO"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rPr>
              <a:t> din posesie ilegală,</a:t>
            </a:r>
            <a:r>
              <a:rPr kumimoji="0" lang="ro-M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rPr>
              <a:t> perioada</a:t>
            </a:r>
            <a:r>
              <a:rPr kumimoji="0" lang="ro-MO"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rPr>
              <a:t> anilor</a:t>
            </a:r>
            <a:r>
              <a:rPr kumimoji="0" lang="ro-M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rPr>
              <a:t> 2018 - 2019 </a:t>
            </a:r>
            <a:endPar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endParaRPr>
          </a:p>
        </p:txBody>
      </p:sp>
    </p:spTree>
    <p:extLst>
      <p:ext uri="{BB962C8B-B14F-4D97-AF65-F5344CB8AC3E}">
        <p14:creationId xmlns:p14="http://schemas.microsoft.com/office/powerpoint/2010/main" val="414928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457200" y="1556656"/>
            <a:ext cx="8229600" cy="478973"/>
          </a:xfrm>
          <a:prstGeom prst="rect">
            <a:avLst/>
          </a:prstGeom>
        </p:spPr>
        <p:txBody>
          <a:bodyPr vert="horz" lIns="91440" tIns="45720" rIns="91440" bIns="45720" rtlCol="0" anchor="b">
            <a:noAutofit/>
          </a:bodyPr>
          <a:lstStyle/>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endParaRPr lang="ro-MO" sz="2800" b="1" dirty="0">
              <a:cs typeface="Times New Roman" pitchFamily="18" charset="0"/>
            </a:endParaRPr>
          </a:p>
          <a:p>
            <a:pPr lvl="0" algn="ctr" defTabSz="685800">
              <a:lnSpc>
                <a:spcPct val="90000"/>
              </a:lnSpc>
              <a:spcBef>
                <a:spcPct val="0"/>
              </a:spcBef>
            </a:pPr>
            <a:r>
              <a:rPr lang="ro-RO" sz="2800" b="1" dirty="0">
                <a:solidFill>
                  <a:srgbClr val="0000CC"/>
                </a:solidFill>
                <a:effectLst>
                  <a:outerShdw blurRad="38100" dist="38100" dir="2700000" algn="tl">
                    <a:srgbClr val="000000">
                      <a:alpha val="43137"/>
                    </a:srgbClr>
                  </a:outerShdw>
                </a:effectLst>
                <a:latin typeface="Arial (titlu)"/>
                <a:cs typeface="Arial" pitchFamily="34" charset="0"/>
              </a:rPr>
              <a:t>Controlul exportului și transferului de arme</a:t>
            </a:r>
            <a:endParaRPr kumimoji="0" lang="ro-RO" sz="28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Arial" pitchFamily="34" charset="0"/>
            </a:endParaRPr>
          </a:p>
        </p:txBody>
      </p:sp>
      <p:sp>
        <p:nvSpPr>
          <p:cNvPr id="13" name="Dreptunghi 12"/>
          <p:cNvSpPr/>
          <p:nvPr/>
        </p:nvSpPr>
        <p:spPr>
          <a:xfrm>
            <a:off x="278675" y="2133602"/>
            <a:ext cx="8669382" cy="5293757"/>
          </a:xfrm>
          <a:prstGeom prst="rect">
            <a:avLst/>
          </a:prstGeom>
        </p:spPr>
        <p:txBody>
          <a:bodyPr wrap="square">
            <a:spAutoFit/>
          </a:bodyPr>
          <a:lstStyle/>
          <a:p>
            <a:pPr algn="just">
              <a:buClr>
                <a:srgbClr val="FF0000"/>
              </a:buClr>
              <a:buFont typeface="Wingdings" pitchFamily="2" charset="2"/>
              <a:buChar char="q"/>
            </a:pPr>
            <a:r>
              <a:rPr lang="ro-MO" sz="2400" b="1" dirty="0">
                <a:latin typeface="Arial (corp)"/>
              </a:rPr>
              <a:t> În perioada anilor 2018 – 2019 Republica Moldova nu a efectuat exporturi de arme;</a:t>
            </a:r>
          </a:p>
          <a:p>
            <a:pPr algn="just">
              <a:buClr>
                <a:srgbClr val="FF0000"/>
              </a:buClr>
            </a:pPr>
            <a:endParaRPr lang="ro-MO" sz="1000" b="1" dirty="0">
              <a:latin typeface="Arial (corp)"/>
            </a:endParaRPr>
          </a:p>
          <a:p>
            <a:pPr algn="just">
              <a:buClr>
                <a:srgbClr val="FF0000"/>
              </a:buClr>
              <a:buFont typeface="Wingdings" pitchFamily="2" charset="2"/>
              <a:buChar char="q"/>
            </a:pPr>
            <a:r>
              <a:rPr lang="ro-MO" sz="2400" b="1" dirty="0">
                <a:latin typeface="Arial (corp)"/>
              </a:rPr>
              <a:t> Transferul de arme se efectuează de către persoanele fizice numai în baza permisului de transfer eliberat de Poliție în caz de:</a:t>
            </a:r>
          </a:p>
          <a:p>
            <a:pPr algn="just">
              <a:buClr>
                <a:srgbClr val="FF0000"/>
              </a:buClr>
              <a:buFont typeface="Wingdings" pitchFamily="2" charset="2"/>
              <a:buChar char="q"/>
            </a:pPr>
            <a:endParaRPr lang="ro-MO" sz="800" b="1" dirty="0">
              <a:latin typeface="Arial (corp)"/>
            </a:endParaRPr>
          </a:p>
          <a:p>
            <a:pPr algn="just">
              <a:buClr>
                <a:srgbClr val="FF0000"/>
              </a:buClr>
              <a:buFont typeface="Wingdings" pitchFamily="2" charset="2"/>
              <a:buChar char="Ø"/>
            </a:pPr>
            <a:r>
              <a:rPr lang="ro-MO" sz="2400" b="1" dirty="0">
                <a:latin typeface="Arial (corp)"/>
              </a:rPr>
              <a:t> trecerea la trai permanent peste hotare;</a:t>
            </a:r>
          </a:p>
          <a:p>
            <a:pPr algn="just">
              <a:buClr>
                <a:srgbClr val="FF0000"/>
              </a:buClr>
              <a:buFont typeface="Wingdings" pitchFamily="2" charset="2"/>
              <a:buChar char="Ø"/>
            </a:pPr>
            <a:endParaRPr lang="ro-MO" sz="800" b="1" dirty="0">
              <a:latin typeface="Arial (corp)"/>
            </a:endParaRPr>
          </a:p>
          <a:p>
            <a:pPr algn="just">
              <a:buClr>
                <a:srgbClr val="FF0000"/>
              </a:buClr>
              <a:buFont typeface="Wingdings" pitchFamily="2" charset="2"/>
              <a:buChar char="Ø"/>
            </a:pPr>
            <a:r>
              <a:rPr lang="ro-MO" sz="2400" b="1" dirty="0">
                <a:latin typeface="Arial (corp)"/>
              </a:rPr>
              <a:t> procurare, decorații, donație, succesiune, pentru situațiile când noul deținător al armelor este rezident al unui stat străin, cu condiția că acestuia i se permite introducerea armelor în țara de reședință.  </a:t>
            </a:r>
          </a:p>
          <a:p>
            <a:pPr algn="just">
              <a:buClr>
                <a:srgbClr val="FF0000"/>
              </a:buClr>
            </a:pPr>
            <a:endParaRPr lang="ro-MO" sz="2400" b="1" dirty="0">
              <a:latin typeface="Arial (corp)"/>
            </a:endParaRPr>
          </a:p>
          <a:p>
            <a:pPr algn="just">
              <a:buClr>
                <a:srgbClr val="FF0000"/>
              </a:buClr>
            </a:pPr>
            <a:endParaRPr lang="ro-MO" sz="2400" b="1" dirty="0">
              <a:latin typeface="Arial (corp)"/>
            </a:endParaRPr>
          </a:p>
          <a:p>
            <a:pPr algn="just">
              <a:buClr>
                <a:srgbClr val="FF0000"/>
              </a:buClr>
            </a:pPr>
            <a:r>
              <a:rPr lang="ro-MO" sz="2400" b="1" dirty="0">
                <a:latin typeface="Arial (corp)"/>
              </a:rPr>
              <a:t> </a:t>
            </a:r>
            <a:endParaRPr lang="ro-RO" sz="2400" b="1" dirty="0">
              <a:latin typeface="Arial (corp)"/>
            </a:endParaRPr>
          </a:p>
        </p:txBody>
      </p:sp>
    </p:spTree>
    <p:extLst>
      <p:ext uri="{BB962C8B-B14F-4D97-AF65-F5344CB8AC3E}">
        <p14:creationId xmlns:p14="http://schemas.microsoft.com/office/powerpoint/2010/main" val="414928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550125"/>
            <a:ext cx="8229600" cy="496389"/>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Times New Roman" pitchFamily="18" charset="0"/>
              </a:rPr>
              <a:t>Sugestii / Solicitări</a:t>
            </a:r>
            <a:endPar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
              <a:ea typeface="+mj-ea"/>
              <a:cs typeface="+mj-cs"/>
            </a:endParaRPr>
          </a:p>
        </p:txBody>
      </p:sp>
      <p:sp>
        <p:nvSpPr>
          <p:cNvPr id="10" name="Subtitlu 2"/>
          <p:cNvSpPr>
            <a:spLocks noGrp="1"/>
          </p:cNvSpPr>
          <p:nvPr>
            <p:ph type="subTitle"/>
          </p:nvPr>
        </p:nvSpPr>
        <p:spPr>
          <a:xfrm>
            <a:off x="202672" y="2168832"/>
            <a:ext cx="8783781" cy="4231968"/>
          </a:xfrm>
        </p:spPr>
        <p:txBody>
          <a:bodyPr>
            <a:normAutofit fontScale="85000" lnSpcReduction="20000"/>
          </a:bodyPr>
          <a:lstStyle/>
          <a:p>
            <a:pPr marL="87313" algn="just">
              <a:buClr>
                <a:srgbClr val="C00000"/>
              </a:buClr>
            </a:pPr>
            <a:r>
              <a:rPr lang="ro-RO" sz="3400" b="1" dirty="0">
                <a:latin typeface="+mn-lt"/>
                <a:cs typeface="Arial" pitchFamily="34" charset="0"/>
              </a:rPr>
              <a:t> </a:t>
            </a:r>
          </a:p>
          <a:p>
            <a:pPr marL="87313" algn="just">
              <a:buClr>
                <a:srgbClr val="C00000"/>
              </a:buClr>
              <a:buFont typeface="Wingdings" pitchFamily="2" charset="2"/>
              <a:buChar char="Ø"/>
            </a:pPr>
            <a:r>
              <a:rPr lang="ro-RO" sz="3400" b="1" dirty="0">
                <a:latin typeface="+mn-lt"/>
                <a:cs typeface="Arial" pitchFamily="34" charset="0"/>
              </a:rPr>
              <a:t> Este necesară oferirea instruirii pentru obținerea cunoștințelor practice in vederea relevării activităților de comercializare ilegală a armelor de foc prin intermediul internetului, inclusiv Darknet;</a:t>
            </a:r>
          </a:p>
          <a:p>
            <a:pPr marL="87313" algn="just">
              <a:buClr>
                <a:srgbClr val="C00000"/>
              </a:buClr>
              <a:buFont typeface="Wingdings" pitchFamily="2" charset="2"/>
              <a:buChar char="Ø"/>
            </a:pPr>
            <a:endParaRPr lang="ro-RO" sz="3400" b="1" dirty="0">
              <a:latin typeface="+mn-lt"/>
              <a:cs typeface="Arial" pitchFamily="34" charset="0"/>
            </a:endParaRPr>
          </a:p>
          <a:p>
            <a:pPr marL="87313" algn="just">
              <a:buClr>
                <a:srgbClr val="C00000"/>
              </a:buClr>
              <a:buFont typeface="Wingdings" pitchFamily="2" charset="2"/>
              <a:buChar char="Ø"/>
            </a:pPr>
            <a:r>
              <a:rPr lang="ro-RO" sz="3400" b="1" dirty="0">
                <a:latin typeface="+mn-lt"/>
                <a:cs typeface="Arial" pitchFamily="34" charset="0"/>
              </a:rPr>
              <a:t> Vom fi foarte recunoscători să primim rapoarte analitice din partea EUROPOL sau alte organizații de profil cu privire la riscurile pe acest segment;</a:t>
            </a:r>
          </a:p>
          <a:p>
            <a:pPr marL="87313" algn="just">
              <a:buClr>
                <a:srgbClr val="C00000"/>
              </a:buClr>
            </a:pPr>
            <a:endParaRPr lang="ro-RO" sz="3400" b="1" dirty="0">
              <a:latin typeface="+mn-lt"/>
              <a:cs typeface="Arial" pitchFamily="34" charset="0"/>
            </a:endParaRPr>
          </a:p>
          <a:p>
            <a:pPr marL="87313" algn="just">
              <a:buClr>
                <a:srgbClr val="C00000"/>
              </a:buClr>
              <a:buFont typeface="Wingdings" pitchFamily="2" charset="2"/>
              <a:buChar char="Ø"/>
            </a:pPr>
            <a:r>
              <a:rPr lang="ro-RO" sz="3400" b="1" dirty="0">
                <a:latin typeface="+mn-lt"/>
                <a:cs typeface="Arial" pitchFamily="34" charset="0"/>
              </a:rPr>
              <a:t> Este necesar punerea la dispoziție a site-urilor de profil pentru a fi monitorizate și la nivelul autorităților din Republica Moldova.</a:t>
            </a:r>
          </a:p>
          <a:p>
            <a:endParaRPr lang="ro-RO" sz="2000" b="1" dirty="0">
              <a:latin typeface="+mn-lt"/>
              <a:cs typeface="Calibri" pitchFamily="34" charset="0"/>
            </a:endParaRPr>
          </a:p>
          <a:p>
            <a:endParaRPr lang="ro-RO" sz="2400" b="1" dirty="0">
              <a:solidFill>
                <a:srgbClr val="1F497D"/>
              </a:solidFill>
            </a:endParaRPr>
          </a:p>
        </p:txBody>
      </p:sp>
    </p:spTree>
    <p:extLst>
      <p:ext uri="{BB962C8B-B14F-4D97-AF65-F5344CB8AC3E}">
        <p14:creationId xmlns:p14="http://schemas.microsoft.com/office/powerpoint/2010/main" val="414928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1548588" y="2885603"/>
            <a:ext cx="5577627" cy="133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extrusionH="57150">
              <a:bevelT w="38100" h="38100" prst="angle"/>
            </a:sp3d>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ro-RO" sz="4000" b="1" dirty="0">
                <a:ln w="1905"/>
                <a:effectLst>
                  <a:outerShdw blurRad="50800" dist="38100" dir="16200000" rotWithShape="0">
                    <a:prstClr val="black">
                      <a:alpha val="40000"/>
                    </a:prstClr>
                  </a:outerShdw>
                </a:effectLst>
                <a:latin typeface="Arial (titlu)"/>
                <a:cs typeface="Calibri" charset="0"/>
              </a:rPr>
              <a:t>VĂ MULȚUMIM </a:t>
            </a:r>
          </a:p>
          <a:p>
            <a:pPr algn="ctr" eaLnBrk="1" hangingPunct="1">
              <a:defRPr/>
            </a:pPr>
            <a:r>
              <a:rPr lang="ro-RO" sz="4000" b="1" dirty="0">
                <a:ln w="1905"/>
                <a:effectLst>
                  <a:outerShdw blurRad="50800" dist="38100" dir="16200000" rotWithShape="0">
                    <a:prstClr val="black">
                      <a:alpha val="40000"/>
                    </a:prstClr>
                  </a:outerShdw>
                </a:effectLst>
                <a:latin typeface="Arial (titlu)"/>
                <a:cs typeface="Calibri" charset="0"/>
              </a:rPr>
              <a:t>PENTRU ATENȚIE</a:t>
            </a:r>
            <a:r>
              <a:rPr lang="en-US" sz="4000" b="1" dirty="0">
                <a:ln w="1905"/>
                <a:effectLst>
                  <a:outerShdw blurRad="50800" dist="38100" dir="16200000" rotWithShape="0">
                    <a:prstClr val="black">
                      <a:alpha val="40000"/>
                    </a:prstClr>
                  </a:outerShdw>
                </a:effectLst>
                <a:latin typeface="Arial (titlu)"/>
                <a:cs typeface="Calibri" charset="0"/>
              </a:rPr>
              <a:t>!</a:t>
            </a:r>
            <a:endParaRPr lang="ru-RU" sz="1800" b="1" dirty="0">
              <a:ln w="1905"/>
              <a:effectLst>
                <a:outerShdw blurRad="50800" dist="38100" dir="16200000" rotWithShape="0">
                  <a:prstClr val="black">
                    <a:alpha val="40000"/>
                  </a:prstClr>
                </a:outerShdw>
              </a:effectLst>
              <a:latin typeface="Arial (titlu)"/>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65654"/>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6" name="CustomShape 2"/>
          <p:cNvSpPr/>
          <p:nvPr/>
        </p:nvSpPr>
        <p:spPr>
          <a:xfrm>
            <a:off x="174171" y="1586385"/>
            <a:ext cx="8847909" cy="1178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lvl="0" algn="ctr">
              <a:lnSpc>
                <a:spcPts val="2900"/>
              </a:lnSpc>
              <a:spcBef>
                <a:spcPts val="1200"/>
              </a:spcBef>
              <a:defRPr/>
            </a:pPr>
            <a:r>
              <a:rPr lang="ro-MO" sz="2800" b="1" dirty="0">
                <a:solidFill>
                  <a:srgbClr val="0000CC"/>
                </a:solidFill>
                <a:effectLst>
                  <a:outerShdw blurRad="38100" dist="38100" dir="2700000" algn="tl">
                    <a:srgbClr val="000000">
                      <a:alpha val="43137"/>
                    </a:srgbClr>
                  </a:outerShdw>
                </a:effectLst>
                <a:latin typeface="Arial (titluri)"/>
              </a:rPr>
              <a:t>Documentele de politici care au fost inițiate în perioada anului 2018 și urmează să fie definitivate și aprobate în perioada anului 2019</a:t>
            </a:r>
            <a:endParaRPr lang="ro-RO" sz="2800" b="1" dirty="0">
              <a:solidFill>
                <a:srgbClr val="0000CC"/>
              </a:solidFill>
              <a:effectLst>
                <a:outerShdw blurRad="38100" dist="38100" dir="2700000" algn="tl">
                  <a:srgbClr val="000000">
                    <a:alpha val="43137"/>
                  </a:srgbClr>
                </a:outerShdw>
              </a:effectLst>
              <a:latin typeface="Arial (titluri)"/>
            </a:endParaRPr>
          </a:p>
          <a:p>
            <a:pPr algn="ctr">
              <a:lnSpc>
                <a:spcPts val="2700"/>
              </a:lnSpc>
              <a:spcBef>
                <a:spcPts val="1200"/>
              </a:spcBef>
              <a:defRPr/>
            </a:pPr>
            <a:endParaRPr lang="ru-RU" sz="2800" dirty="0">
              <a:solidFill>
                <a:srgbClr val="0000CC"/>
              </a:solidFill>
              <a:ea typeface="ＭＳ Ｐゴシック" charset="0"/>
              <a:cs typeface="Calibri"/>
            </a:endParaRPr>
          </a:p>
        </p:txBody>
      </p:sp>
      <p:sp>
        <p:nvSpPr>
          <p:cNvPr id="17" name="Dreptunghi 4"/>
          <p:cNvSpPr>
            <a:spLocks noChangeArrowheads="1"/>
          </p:cNvSpPr>
          <p:nvPr/>
        </p:nvSpPr>
        <p:spPr bwMode="auto">
          <a:xfrm>
            <a:off x="206829" y="3026229"/>
            <a:ext cx="8745784"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0" rIns="108000" bIns="0">
            <a:spAutoFit/>
          </a:bodyPr>
          <a:lstStyle/>
          <a:p>
            <a:pPr lvl="0" algn="just">
              <a:lnSpc>
                <a:spcPts val="2000"/>
              </a:lnSpc>
              <a:buClr>
                <a:srgbClr val="C00000"/>
              </a:buClr>
              <a:buFont typeface="Wingdings" pitchFamily="2" charset="2"/>
              <a:buChar char="q"/>
            </a:pPr>
            <a:r>
              <a:rPr lang="ro-MO" sz="2400" b="1" i="1" dirty="0"/>
              <a:t> </a:t>
            </a:r>
            <a:r>
              <a:rPr lang="ro-MO" sz="2400" b="1" dirty="0">
                <a:latin typeface="Arial (corp)"/>
                <a:cs typeface="Arial" pitchFamily="34" charset="0"/>
              </a:rPr>
              <a:t>Pentru buna funcționare a Comisiei SALW se lucrează la promovarea și aprobarea documentelor de politici în domeniul controlului SALW după cum urmează:</a:t>
            </a:r>
          </a:p>
          <a:p>
            <a:pPr lvl="0" algn="just">
              <a:lnSpc>
                <a:spcPts val="2000"/>
              </a:lnSpc>
              <a:buClr>
                <a:srgbClr val="C00000"/>
              </a:buClr>
            </a:pPr>
            <a:endParaRPr lang="ro-MO" sz="2400" b="1" i="1" dirty="0"/>
          </a:p>
          <a:p>
            <a:pPr lvl="0" algn="just">
              <a:lnSpc>
                <a:spcPts val="2000"/>
              </a:lnSpc>
              <a:buClr>
                <a:srgbClr val="C00000"/>
              </a:buClr>
              <a:buFont typeface="Wingdings" pitchFamily="2" charset="2"/>
              <a:buChar char="Ø"/>
            </a:pPr>
            <a:endParaRPr lang="ro-MO" sz="2400" b="1" dirty="0"/>
          </a:p>
          <a:p>
            <a:pPr lvl="0" algn="just">
              <a:lnSpc>
                <a:spcPts val="2000"/>
              </a:lnSpc>
              <a:buClr>
                <a:srgbClr val="C00000"/>
              </a:buClr>
              <a:buFont typeface="Wingdings" pitchFamily="2" charset="2"/>
              <a:buChar char="Ø"/>
            </a:pPr>
            <a:r>
              <a:rPr lang="ro-MO" sz="2400" b="1" dirty="0"/>
              <a:t> </a:t>
            </a:r>
            <a:r>
              <a:rPr lang="ro-MO" sz="2400" b="1" dirty="0">
                <a:latin typeface="Arial (corp)"/>
              </a:rPr>
              <a:t>Este în proces de definitivare Strategia naţională privind controlul armelor de calibru mic şi armamentului uşor;</a:t>
            </a:r>
          </a:p>
          <a:p>
            <a:pPr lvl="0" algn="just">
              <a:lnSpc>
                <a:spcPts val="1400"/>
              </a:lnSpc>
              <a:buClr>
                <a:srgbClr val="C00000"/>
              </a:buClr>
            </a:pPr>
            <a:endParaRPr lang="ro-MO" sz="2400" b="1" dirty="0">
              <a:latin typeface="Arial (corp)"/>
            </a:endParaRPr>
          </a:p>
          <a:p>
            <a:pPr lvl="0" algn="just">
              <a:lnSpc>
                <a:spcPts val="1400"/>
              </a:lnSpc>
              <a:buClr>
                <a:srgbClr val="C00000"/>
              </a:buClr>
            </a:pPr>
            <a:endParaRPr lang="ro-MO" sz="2400" b="1" dirty="0">
              <a:latin typeface="Arial (corp)"/>
            </a:endParaRPr>
          </a:p>
          <a:p>
            <a:pPr lvl="0" algn="just">
              <a:lnSpc>
                <a:spcPts val="1400"/>
              </a:lnSpc>
              <a:buClr>
                <a:srgbClr val="C00000"/>
              </a:buClr>
            </a:pPr>
            <a:endParaRPr lang="ro-MO" sz="2400" b="1" dirty="0">
              <a:latin typeface="Arial (corp)"/>
            </a:endParaRPr>
          </a:p>
          <a:p>
            <a:pPr lvl="0" algn="just">
              <a:lnSpc>
                <a:spcPts val="1400"/>
              </a:lnSpc>
              <a:buClr>
                <a:srgbClr val="C00000"/>
              </a:buClr>
            </a:pPr>
            <a:endParaRPr lang="ro-MO" sz="2400" b="1" dirty="0">
              <a:latin typeface="Arial (corp)"/>
            </a:endParaRPr>
          </a:p>
          <a:p>
            <a:pPr lvl="0" algn="just">
              <a:lnSpc>
                <a:spcPts val="2000"/>
              </a:lnSpc>
              <a:buClr>
                <a:srgbClr val="C00000"/>
              </a:buClr>
              <a:buFont typeface="Wingdings" pitchFamily="2" charset="2"/>
              <a:buChar char="Ø"/>
            </a:pPr>
            <a:r>
              <a:rPr lang="ro-MO" sz="2400" b="1" dirty="0">
                <a:latin typeface="Arial (corp)"/>
              </a:rPr>
              <a:t> Este în proces de elaborare Planul naţional de acţiuni privind armele de calibru mic şi armamentul uşor pentru perioada următorilor 4 ani.</a:t>
            </a:r>
          </a:p>
          <a:p>
            <a:pPr lvl="0" algn="just">
              <a:lnSpc>
                <a:spcPts val="1400"/>
              </a:lnSpc>
              <a:buClr>
                <a:srgbClr val="C00000"/>
              </a:buClr>
              <a:buFont typeface="Wingdings" pitchFamily="2" charset="2"/>
              <a:buChar char="Ø"/>
            </a:pPr>
            <a:endParaRPr lang="ro-MO" sz="2200" b="1" dirty="0">
              <a:effectLst>
                <a:outerShdw blurRad="38100" dist="38100" dir="2700000" algn="tl">
                  <a:srgbClr val="000000">
                    <a:alpha val="43137"/>
                  </a:srgbClr>
                </a:outerShdw>
              </a:effectLst>
            </a:endParaRPr>
          </a:p>
          <a:p>
            <a:pPr lvl="0"/>
            <a:endParaRPr lang="ro-RO" sz="2400" dirty="0"/>
          </a:p>
        </p:txBody>
      </p:sp>
    </p:spTree>
    <p:extLst>
      <p:ext uri="{BB962C8B-B14F-4D97-AF65-F5344CB8AC3E}">
        <p14:creationId xmlns:p14="http://schemas.microsoft.com/office/powerpoint/2010/main" val="414928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itlu 1"/>
          <p:cNvSpPr txBox="1">
            <a:spLocks/>
          </p:cNvSpPr>
          <p:nvPr/>
        </p:nvSpPr>
        <p:spPr>
          <a:xfrm>
            <a:off x="315686" y="1665515"/>
            <a:ext cx="8588827" cy="816428"/>
          </a:xfrm>
          <a:prstGeom prst="rect">
            <a:avLst/>
          </a:prstGeom>
        </p:spPr>
        <p:txBody>
          <a:bodyPr vert="horz" lIns="91440" tIns="45720" rIns="91440" bIns="45720" rtlCol="0" anchor="b">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Arial"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ro-RO" sz="2800" b="1" dirty="0">
              <a:solidFill>
                <a:srgbClr val="0000CC"/>
              </a:solidFill>
              <a:effectLst>
                <a:outerShdw blurRad="38100" dist="38100" dir="2700000" algn="tl">
                  <a:srgbClr val="000000">
                    <a:alpha val="43137"/>
                  </a:srgbClr>
                </a:outerShdw>
              </a:effectLst>
              <a:latin typeface="Arial (titluri)"/>
              <a:ea typeface="+mj-ea"/>
              <a:cs typeface="Arial"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Arial"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ro-RO" sz="2800" b="1" dirty="0">
              <a:solidFill>
                <a:srgbClr val="0000CC"/>
              </a:solidFill>
              <a:effectLst>
                <a:outerShdw blurRad="38100" dist="38100" dir="2700000" algn="tl">
                  <a:srgbClr val="000000">
                    <a:alpha val="43137"/>
                  </a:srgbClr>
                </a:outerShdw>
              </a:effectLst>
              <a:latin typeface="Arial (titluri)"/>
              <a:ea typeface="+mj-ea"/>
              <a:cs typeface="Arial"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Arial"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Arial" pitchFamily="34" charset="0"/>
              </a:rPr>
              <a:t>Activități  demarate cu</a:t>
            </a:r>
            <a:r>
              <a:rPr kumimoji="0" lang="ro-RO"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Arial (titluri)"/>
                <a:ea typeface="+mj-ea"/>
                <a:cs typeface="Arial" pitchFamily="34" charset="0"/>
              </a:rPr>
              <a:t> participarea membrilor Comisiei SALW</a:t>
            </a:r>
            <a:r>
              <a:rPr kumimoji="0" lang="ro-RO"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Arial (titluri)"/>
                <a:ea typeface="+mj-ea"/>
                <a:cs typeface="Arial" pitchFamily="34" charset="0"/>
              </a:rPr>
              <a:t>  </a:t>
            </a:r>
          </a:p>
        </p:txBody>
      </p:sp>
      <p:sp>
        <p:nvSpPr>
          <p:cNvPr id="14" name="Subtitlu 2"/>
          <p:cNvSpPr>
            <a:spLocks noGrp="1"/>
          </p:cNvSpPr>
          <p:nvPr>
            <p:ph type="subTitle"/>
          </p:nvPr>
        </p:nvSpPr>
        <p:spPr>
          <a:xfrm>
            <a:off x="206828" y="2677887"/>
            <a:ext cx="8686799" cy="3951514"/>
          </a:xfrm>
        </p:spPr>
        <p:txBody>
          <a:bodyPr>
            <a:noAutofit/>
          </a:bodyPr>
          <a:lstStyle/>
          <a:p>
            <a:pPr lvl="0" algn="just">
              <a:lnSpc>
                <a:spcPts val="2000"/>
              </a:lnSpc>
              <a:buClr>
                <a:srgbClr val="C00000"/>
              </a:buClr>
              <a:buFont typeface="Wingdings" pitchFamily="2" charset="2"/>
              <a:buChar char="Ø"/>
            </a:pPr>
            <a:r>
              <a:rPr lang="ro-RO" sz="2400" b="1" dirty="0">
                <a:latin typeface="Arial (corp)"/>
                <a:cs typeface="Calibri" pitchFamily="34" charset="0"/>
              </a:rPr>
              <a:t> </a:t>
            </a:r>
            <a:r>
              <a:rPr lang="ro-MO" sz="2400" b="1" dirty="0">
                <a:latin typeface="Arial (corp)"/>
              </a:rPr>
              <a:t>Modificarea și completarea Legii nr. 130 din 08 iunie 2012 privind regimul armelor și al munițiilor cu destinație civilă </a:t>
            </a:r>
            <a:r>
              <a:rPr lang="ro-MO" sz="1800" b="1" i="1" dirty="0">
                <a:solidFill>
                  <a:srgbClr val="FF0000"/>
                </a:solidFill>
                <a:latin typeface="Arial (corp)"/>
              </a:rPr>
              <a:t>(înăsprirea condițiilor de deținere și folosire armelor pneumatice);</a:t>
            </a:r>
          </a:p>
          <a:p>
            <a:pPr lvl="0" algn="just">
              <a:lnSpc>
                <a:spcPts val="1400"/>
              </a:lnSpc>
              <a:buClr>
                <a:srgbClr val="C00000"/>
              </a:buClr>
              <a:buFont typeface="Wingdings" pitchFamily="2" charset="2"/>
              <a:buChar char="Ø"/>
            </a:pPr>
            <a:endParaRPr lang="ro-MO" sz="4000" b="1" dirty="0">
              <a:latin typeface="Arial (corp)"/>
            </a:endParaRPr>
          </a:p>
          <a:p>
            <a:pPr lvl="0" algn="just">
              <a:lnSpc>
                <a:spcPts val="1400"/>
              </a:lnSpc>
              <a:buClr>
                <a:srgbClr val="C00000"/>
              </a:buClr>
              <a:buFont typeface="Wingdings" pitchFamily="2" charset="2"/>
              <a:buChar char="Ø"/>
            </a:pPr>
            <a:endParaRPr lang="ro-MO" sz="4000" b="1" dirty="0">
              <a:latin typeface="Arial (corp)"/>
            </a:endParaRPr>
          </a:p>
          <a:p>
            <a:pPr lvl="0" algn="just">
              <a:lnSpc>
                <a:spcPts val="2000"/>
              </a:lnSpc>
              <a:buClr>
                <a:srgbClr val="C00000"/>
              </a:buClr>
              <a:buFont typeface="Wingdings" pitchFamily="2" charset="2"/>
              <a:buChar char="Ø"/>
            </a:pPr>
            <a:r>
              <a:rPr lang="ro-MO" sz="2400" b="1" dirty="0">
                <a:latin typeface="Arial (corp)"/>
              </a:rPr>
              <a:t>  Modificarea și completarea Hotărârii Guvernului nr. 293 din 23 aprilie 2014 ,,Pentru aprobarea Regulamentului cu privire la regimul armelor şi al muniţiilor cu destinaţie civilă” </a:t>
            </a:r>
            <a:r>
              <a:rPr lang="ro-MO" sz="2000" b="1" i="1" dirty="0">
                <a:solidFill>
                  <a:srgbClr val="C00000"/>
                </a:solidFill>
                <a:latin typeface="Arial (corp)"/>
              </a:rPr>
              <a:t>(pentru aducerea acesteia în concordanță cu ultimele modificări și completări efectuate la Legea 130/2012, cât și reglementarea procedurii de dezactivare a armelor)</a:t>
            </a:r>
            <a:r>
              <a:rPr lang="ro-MO" sz="2400" b="1" dirty="0">
                <a:latin typeface="Arial (corp)"/>
              </a:rPr>
              <a:t>;</a:t>
            </a:r>
          </a:p>
          <a:p>
            <a:pPr lvl="0" algn="just">
              <a:lnSpc>
                <a:spcPts val="1400"/>
              </a:lnSpc>
              <a:buClr>
                <a:srgbClr val="C00000"/>
              </a:buClr>
              <a:buFont typeface="Wingdings" pitchFamily="2" charset="2"/>
              <a:buChar char="Ø"/>
            </a:pPr>
            <a:endParaRPr lang="ro-MO" sz="2400" b="1" dirty="0">
              <a:latin typeface="Arial (corp)"/>
            </a:endParaRPr>
          </a:p>
          <a:p>
            <a:pPr lvl="0" algn="just">
              <a:lnSpc>
                <a:spcPts val="1400"/>
              </a:lnSpc>
              <a:buClr>
                <a:srgbClr val="C00000"/>
              </a:buClr>
              <a:buFont typeface="Wingdings" pitchFamily="2" charset="2"/>
              <a:buChar char="Ø"/>
            </a:pPr>
            <a:endParaRPr lang="ro-MO" sz="2400" b="1" dirty="0">
              <a:latin typeface="Arial (corp)"/>
            </a:endParaRPr>
          </a:p>
          <a:p>
            <a:pPr lvl="0" algn="just">
              <a:lnSpc>
                <a:spcPts val="2000"/>
              </a:lnSpc>
              <a:buClr>
                <a:srgbClr val="C00000"/>
              </a:buClr>
              <a:buFont typeface="Wingdings" pitchFamily="2" charset="2"/>
              <a:buChar char="Ø"/>
            </a:pPr>
            <a:r>
              <a:rPr lang="ro-MO" sz="2400" b="1" dirty="0">
                <a:latin typeface="Arial (corp)"/>
                <a:cs typeface="Arial" pitchFamily="34" charset="0"/>
              </a:rPr>
              <a:t> E</a:t>
            </a:r>
            <a:r>
              <a:rPr lang="ro-RO" sz="2400" b="1" dirty="0">
                <a:latin typeface="Arial (corp)"/>
                <a:cs typeface="Arial" pitchFamily="34" charset="0"/>
              </a:rPr>
              <a:t>elaborarea </a:t>
            </a:r>
            <a:r>
              <a:rPr lang="ro-RO" sz="2400" b="1" dirty="0">
                <a:latin typeface="Arial (corp)"/>
              </a:rPr>
              <a:t>softului Sistemului informațional automatizat ,,Registrul de stat al armelor”.</a:t>
            </a:r>
          </a:p>
          <a:p>
            <a:endParaRPr lang="ro-RO" sz="2400" dirty="0">
              <a:latin typeface="Arial (corp)"/>
            </a:endParaRPr>
          </a:p>
        </p:txBody>
      </p:sp>
    </p:spTree>
    <p:extLst>
      <p:ext uri="{BB962C8B-B14F-4D97-AF65-F5344CB8AC3E}">
        <p14:creationId xmlns:p14="http://schemas.microsoft.com/office/powerpoint/2010/main" val="414928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48237"/>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CustomShape 2"/>
          <p:cNvSpPr/>
          <p:nvPr/>
        </p:nvSpPr>
        <p:spPr>
          <a:xfrm>
            <a:off x="308344" y="1619793"/>
            <a:ext cx="8368931" cy="91075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cs typeface="Arial" pitchFamily="34" charset="0"/>
              </a:rPr>
              <a:t>Activități de reducere a numărului de arme de foc deținute ilegal</a:t>
            </a:r>
            <a:endParaRPr lang="en-US" sz="2800" b="1" dirty="0">
              <a:solidFill>
                <a:srgbClr val="0000CC"/>
              </a:solidFill>
              <a:effectLst>
                <a:outerShdw blurRad="38100" dist="38100" dir="2700000" algn="tl">
                  <a:srgbClr val="000000">
                    <a:alpha val="43137"/>
                  </a:srgbClr>
                </a:outerShdw>
              </a:effectLst>
              <a:latin typeface="Arial (titluri)"/>
              <a:ea typeface="ＭＳ Ｐゴシック" charset="0"/>
              <a:cs typeface="Arial" pitchFamily="34" charset="0"/>
            </a:endParaRPr>
          </a:p>
        </p:txBody>
      </p:sp>
      <p:sp>
        <p:nvSpPr>
          <p:cNvPr id="13" name="TextShape 1"/>
          <p:cNvSpPr txBox="1">
            <a:spLocks noChangeArrowheads="1"/>
          </p:cNvSpPr>
          <p:nvPr/>
        </p:nvSpPr>
        <p:spPr bwMode="auto">
          <a:xfrm>
            <a:off x="274638" y="2775857"/>
            <a:ext cx="8573271" cy="332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180975" algn="just">
              <a:buClr>
                <a:srgbClr val="C00000"/>
              </a:buClr>
              <a:buFont typeface="Wingdings" pitchFamily="2" charset="2"/>
              <a:buChar char="q"/>
              <a:tabLst>
                <a:tab pos="8339138" algn="l"/>
              </a:tabLst>
            </a:pPr>
            <a:r>
              <a:rPr lang="ro-MO" b="1" dirty="0">
                <a:latin typeface="Arial (corp)"/>
              </a:rPr>
              <a:t> Prin desfășurarea Campaniilor la nivel naţional;</a:t>
            </a:r>
          </a:p>
          <a:p>
            <a:pPr marL="0" indent="180975" algn="just">
              <a:buClr>
                <a:srgbClr val="C00000"/>
              </a:buClr>
              <a:tabLst>
                <a:tab pos="8339138" algn="l"/>
              </a:tabLst>
            </a:pPr>
            <a:endParaRPr lang="ro-MO" sz="1100" b="1" dirty="0">
              <a:latin typeface="Arial (corp)"/>
            </a:endParaRPr>
          </a:p>
          <a:p>
            <a:pPr marL="0" indent="180975" algn="just">
              <a:buClr>
                <a:srgbClr val="C00000"/>
              </a:buClr>
              <a:buFont typeface="Wingdings" pitchFamily="2" charset="2"/>
              <a:buChar char="q"/>
              <a:tabLst>
                <a:tab pos="8339138" algn="l"/>
              </a:tabLst>
            </a:pPr>
            <a:r>
              <a:rPr lang="ro-MO" b="1" dirty="0">
                <a:latin typeface="Arial (corp)"/>
                <a:cs typeface="Calibri"/>
              </a:rPr>
              <a:t> Desfășurarea întrunirilor cu membri comunității la locurile de muncă și asociațiile obștești;</a:t>
            </a:r>
          </a:p>
          <a:p>
            <a:pPr marL="0" indent="180975" algn="just">
              <a:buClr>
                <a:srgbClr val="C00000"/>
              </a:buClr>
              <a:buFont typeface="Wingdings" pitchFamily="2" charset="2"/>
              <a:buChar char="q"/>
              <a:tabLst>
                <a:tab pos="8339138" algn="l"/>
              </a:tabLst>
            </a:pPr>
            <a:endParaRPr lang="ro-MO" sz="1100" b="1" dirty="0">
              <a:latin typeface="Arial (corp)"/>
              <a:cs typeface="Calibri"/>
            </a:endParaRPr>
          </a:p>
          <a:p>
            <a:pPr marL="0" indent="180975" algn="just">
              <a:buClr>
                <a:srgbClr val="C00000"/>
              </a:buClr>
              <a:buFont typeface="Wingdings" pitchFamily="2" charset="2"/>
              <a:buChar char="q"/>
              <a:tabLst>
                <a:tab pos="8339138" algn="l"/>
              </a:tabLst>
            </a:pPr>
            <a:r>
              <a:rPr lang="ro-MO" b="1" dirty="0">
                <a:latin typeface="Arial (corp)"/>
                <a:cs typeface="Calibri"/>
              </a:rPr>
              <a:t> Publicații prin intermediul site-urilor oficiale, rețelelor de socializare și mijloacelor mass-media;</a:t>
            </a:r>
          </a:p>
          <a:p>
            <a:pPr marL="0" indent="180975" algn="just">
              <a:buClr>
                <a:srgbClr val="C00000"/>
              </a:buClr>
              <a:tabLst>
                <a:tab pos="8339138" algn="l"/>
              </a:tabLst>
            </a:pPr>
            <a:endParaRPr lang="ro-MO" sz="1100" b="1" dirty="0">
              <a:latin typeface="Arial (corp)"/>
              <a:cs typeface="Calibri"/>
            </a:endParaRPr>
          </a:p>
          <a:p>
            <a:pPr marL="0" indent="180975" algn="just">
              <a:buClr>
                <a:srgbClr val="C00000"/>
              </a:buClr>
              <a:buFont typeface="Wingdings" pitchFamily="2" charset="2"/>
              <a:buChar char="q"/>
              <a:tabLst>
                <a:tab pos="8339138" algn="l"/>
              </a:tabLst>
            </a:pPr>
            <a:r>
              <a:rPr lang="ro-MO" b="1" dirty="0">
                <a:latin typeface="Arial (corp)"/>
                <a:cs typeface="Calibri"/>
              </a:rPr>
              <a:t> Repartizarea pliantelor informative;</a:t>
            </a:r>
          </a:p>
          <a:p>
            <a:pPr marL="0" indent="180975" algn="just">
              <a:buClr>
                <a:srgbClr val="C00000"/>
              </a:buClr>
              <a:buFont typeface="Wingdings" pitchFamily="2" charset="2"/>
              <a:buChar char="q"/>
              <a:tabLst>
                <a:tab pos="8339138" algn="l"/>
              </a:tabLst>
            </a:pPr>
            <a:endParaRPr lang="ro-MO" sz="1100" b="1" dirty="0">
              <a:latin typeface="Arial (corp)"/>
              <a:cs typeface="Calibri"/>
            </a:endParaRPr>
          </a:p>
          <a:p>
            <a:pPr marL="0" indent="180975" algn="just">
              <a:buClr>
                <a:srgbClr val="C00000"/>
              </a:buClr>
              <a:buFont typeface="Wingdings" pitchFamily="2" charset="2"/>
              <a:buChar char="q"/>
              <a:tabLst>
                <a:tab pos="8339138" algn="l"/>
              </a:tabLst>
            </a:pPr>
            <a:r>
              <a:rPr lang="ro-MO" b="1" dirty="0">
                <a:latin typeface="Arial (corp)"/>
                <a:cs typeface="Calibri"/>
              </a:rPr>
              <a:t> Operațiuni speciale și razii de depistare și ridicare.</a:t>
            </a:r>
          </a:p>
          <a:p>
            <a:pPr marL="0" indent="180975" algn="just">
              <a:buClr>
                <a:srgbClr val="C00000"/>
              </a:buClr>
              <a:tabLst>
                <a:tab pos="8339138" algn="l"/>
              </a:tabLst>
            </a:pPr>
            <a:endParaRPr lang="ro-MO" b="1" dirty="0">
              <a:latin typeface="Arial (corp)"/>
              <a:cs typeface="Calibri"/>
            </a:endParaRPr>
          </a:p>
          <a:p>
            <a:pPr algn="ctr"/>
            <a:endParaRPr lang="ro-MO" sz="3600" b="1" dirty="0">
              <a:solidFill>
                <a:schemeClr val="tx2"/>
              </a:solidFill>
            </a:endParaRPr>
          </a:p>
          <a:p>
            <a:pPr algn="just">
              <a:buClr>
                <a:srgbClr val="C00000"/>
              </a:buClr>
              <a:buFont typeface="Wingdings" pitchFamily="2" charset="2"/>
              <a:buChar char="q"/>
            </a:pPr>
            <a:endParaRPr lang="ru-RU" sz="1800"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48237"/>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CustomShape 2"/>
          <p:cNvSpPr/>
          <p:nvPr/>
        </p:nvSpPr>
        <p:spPr>
          <a:xfrm>
            <a:off x="308344" y="1619793"/>
            <a:ext cx="8368931" cy="91075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cs typeface="Arial" pitchFamily="34" charset="0"/>
              </a:rPr>
              <a:t>Activități de reducere a numărului de arme de foc deținute ilegal</a:t>
            </a:r>
            <a:endParaRPr lang="en-US" sz="2800" b="1" dirty="0">
              <a:solidFill>
                <a:srgbClr val="0000CC"/>
              </a:solidFill>
              <a:effectLst>
                <a:outerShdw blurRad="38100" dist="38100" dir="2700000" algn="tl">
                  <a:srgbClr val="000000">
                    <a:alpha val="43137"/>
                  </a:srgbClr>
                </a:outerShdw>
              </a:effectLst>
              <a:latin typeface="Arial (titluri)"/>
              <a:ea typeface="ＭＳ Ｐゴシック" charset="0"/>
              <a:cs typeface="Arial" pitchFamily="34" charset="0"/>
            </a:endParaRPr>
          </a:p>
        </p:txBody>
      </p:sp>
      <p:sp>
        <p:nvSpPr>
          <p:cNvPr id="13" name="TextShape 1"/>
          <p:cNvSpPr txBox="1">
            <a:spLocks noChangeArrowheads="1"/>
          </p:cNvSpPr>
          <p:nvPr/>
        </p:nvSpPr>
        <p:spPr bwMode="auto">
          <a:xfrm>
            <a:off x="274638" y="3136605"/>
            <a:ext cx="8573271" cy="296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180975" algn="just">
              <a:buClr>
                <a:srgbClr val="C00000"/>
              </a:buClr>
              <a:buFont typeface="Wingdings" pitchFamily="2" charset="2"/>
              <a:buChar char="q"/>
              <a:tabLst>
                <a:tab pos="8339138" algn="l"/>
              </a:tabLst>
            </a:pPr>
            <a:r>
              <a:rPr lang="ro-MO" sz="2800" b="1" dirty="0">
                <a:latin typeface="Calibri" charset="0"/>
                <a:cs typeface="Calibri" charset="0"/>
              </a:rPr>
              <a:t> </a:t>
            </a:r>
            <a:r>
              <a:rPr lang="ro-MO" b="1" dirty="0">
                <a:latin typeface="Arial (corp)"/>
                <a:cs typeface="Calibri" charset="0"/>
              </a:rPr>
              <a:t>În perioada 23 octombrie 2018 – 23 ianuarie 2019 </a:t>
            </a:r>
            <a:r>
              <a:rPr lang="ro-MO" b="1" dirty="0">
                <a:latin typeface="Arial (corp)"/>
              </a:rPr>
              <a:t>Inspectoratul General al Poliţiei a desfășurat Campania naţională de sensibilizare a societăţii civile privind pericolul generat de armele deţinute ilegal </a:t>
            </a:r>
            <a:r>
              <a:rPr lang="ro-MO" b="1" i="1" dirty="0">
                <a:latin typeface="Arial (corp)"/>
              </a:rPr>
              <a:t>”</a:t>
            </a:r>
            <a:r>
              <a:rPr lang="ro-MO" b="1" i="1" dirty="0">
                <a:solidFill>
                  <a:srgbClr val="C00000"/>
                </a:solidFill>
                <a:latin typeface="Arial (corp)"/>
              </a:rPr>
              <a:t>Acum este momentul, pred</a:t>
            </a:r>
            <a:r>
              <a:rPr lang="ro-RO" b="1" i="1" dirty="0">
                <a:solidFill>
                  <a:srgbClr val="C00000"/>
                </a:solidFill>
                <a:latin typeface="Arial (corp)"/>
              </a:rPr>
              <a:t>ă</a:t>
            </a:r>
            <a:r>
              <a:rPr lang="en-US" b="1" i="1" dirty="0">
                <a:solidFill>
                  <a:srgbClr val="C00000"/>
                </a:solidFill>
                <a:latin typeface="Arial (corp)"/>
              </a:rPr>
              <a:t> </a:t>
            </a:r>
            <a:r>
              <a:rPr lang="ro-RO" b="1" i="1" dirty="0">
                <a:solidFill>
                  <a:srgbClr val="C00000"/>
                </a:solidFill>
                <a:latin typeface="Arial (corp)"/>
              </a:rPr>
              <a:t>armamentul</a:t>
            </a:r>
            <a:r>
              <a:rPr lang="ro-MO" b="1" i="1" dirty="0">
                <a:solidFill>
                  <a:srgbClr val="C00000"/>
                </a:solidFill>
                <a:latin typeface="Arial (corp)"/>
              </a:rPr>
              <a:t>!</a:t>
            </a:r>
            <a:r>
              <a:rPr lang="ro-MO" b="1" i="1" dirty="0">
                <a:latin typeface="Arial (corp)"/>
              </a:rPr>
              <a:t>”</a:t>
            </a:r>
            <a:endParaRPr lang="ro-MO" b="1" dirty="0">
              <a:latin typeface="Arial (corp)"/>
              <a:cs typeface="Calibri"/>
            </a:endParaRPr>
          </a:p>
          <a:p>
            <a:pPr algn="ctr"/>
            <a:endParaRPr lang="ro-MO" sz="3600" b="1" dirty="0">
              <a:solidFill>
                <a:schemeClr val="tx2"/>
              </a:solidFill>
            </a:endParaRPr>
          </a:p>
          <a:p>
            <a:pPr algn="just">
              <a:buClr>
                <a:srgbClr val="C00000"/>
              </a:buClr>
              <a:buFont typeface="Wingdings" pitchFamily="2" charset="2"/>
              <a:buChar char="q"/>
            </a:pPr>
            <a:endParaRPr lang="ru-RU" sz="1800"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extShape 1"/>
          <p:cNvSpPr txBox="1">
            <a:spLocks noChangeArrowheads="1"/>
          </p:cNvSpPr>
          <p:nvPr/>
        </p:nvSpPr>
        <p:spPr bwMode="auto">
          <a:xfrm>
            <a:off x="0" y="2158410"/>
            <a:ext cx="9144000" cy="4699590"/>
          </a:xfrm>
          <a:prstGeom prst="rect">
            <a:avLst/>
          </a:prstGeom>
          <a:noFill/>
          <a:ln>
            <a:noFill/>
          </a:ln>
          <a:extLst/>
        </p:spPr>
        <p:txBody>
          <a:bodyPr/>
          <a:lstStyle>
            <a:lvl1pPr marL="342900" indent="-342900">
              <a:defRPr>
                <a:solidFill>
                  <a:schemeClr val="tx1"/>
                </a:solidFill>
                <a:latin typeface="Arial" charset="0"/>
                <a:ea typeface="ＭＳ Ｐゴシック" charset="0"/>
                <a:cs typeface="DejaVu Sans" charset="0"/>
              </a:defRPr>
            </a:lvl1pPr>
            <a:lvl2pPr marL="742950" indent="-285750">
              <a:defRPr>
                <a:solidFill>
                  <a:schemeClr val="tx1"/>
                </a:solidFill>
                <a:latin typeface="Arial" charset="0"/>
                <a:ea typeface="DejaVu Sans" charset="0"/>
                <a:cs typeface="DejaVu Sans" charset="0"/>
              </a:defRPr>
            </a:lvl2pPr>
            <a:lvl3pPr marL="1143000" indent="-228600">
              <a:defRPr>
                <a:solidFill>
                  <a:schemeClr val="tx1"/>
                </a:solidFill>
                <a:latin typeface="Arial" charset="0"/>
                <a:ea typeface="DejaVu Sans" charset="0"/>
                <a:cs typeface="DejaVu Sans" charset="0"/>
              </a:defRPr>
            </a:lvl3pPr>
            <a:lvl4pPr marL="1600200" indent="-228600">
              <a:defRPr>
                <a:solidFill>
                  <a:schemeClr val="tx1"/>
                </a:solidFill>
                <a:latin typeface="Arial" charset="0"/>
                <a:ea typeface="DejaVu Sans" charset="0"/>
                <a:cs typeface="DejaVu Sans" charset="0"/>
              </a:defRPr>
            </a:lvl4pPr>
            <a:lvl5pPr marL="2057400" indent="-228600">
              <a:defRPr>
                <a:solidFill>
                  <a:schemeClr val="tx1"/>
                </a:solidFill>
                <a:latin typeface="Arial" charset="0"/>
                <a:ea typeface="DejaVu Sans" charset="0"/>
                <a:cs typeface="DejaVu Sans" charset="0"/>
              </a:defRPr>
            </a:lvl5pPr>
            <a:lvl6pPr marL="2514600" indent="-228600" eaLnBrk="0" fontAlgn="base" hangingPunct="0">
              <a:spcBef>
                <a:spcPct val="0"/>
              </a:spcBef>
              <a:spcAft>
                <a:spcPct val="0"/>
              </a:spcAft>
              <a:defRPr>
                <a:solidFill>
                  <a:schemeClr val="tx1"/>
                </a:solidFill>
                <a:latin typeface="Arial" charset="0"/>
                <a:ea typeface="DejaVu Sans" charset="0"/>
                <a:cs typeface="DejaVu Sans" charset="0"/>
              </a:defRPr>
            </a:lvl6pPr>
            <a:lvl7pPr marL="2971800" indent="-228600" eaLnBrk="0" fontAlgn="base" hangingPunct="0">
              <a:spcBef>
                <a:spcPct val="0"/>
              </a:spcBef>
              <a:spcAft>
                <a:spcPct val="0"/>
              </a:spcAft>
              <a:defRPr>
                <a:solidFill>
                  <a:schemeClr val="tx1"/>
                </a:solidFill>
                <a:latin typeface="Arial" charset="0"/>
                <a:ea typeface="DejaVu Sans" charset="0"/>
                <a:cs typeface="DejaVu Sans" charset="0"/>
              </a:defRPr>
            </a:lvl7pPr>
            <a:lvl8pPr marL="3429000" indent="-228600" eaLnBrk="0" fontAlgn="base" hangingPunct="0">
              <a:spcBef>
                <a:spcPct val="0"/>
              </a:spcBef>
              <a:spcAft>
                <a:spcPct val="0"/>
              </a:spcAft>
              <a:defRPr>
                <a:solidFill>
                  <a:schemeClr val="tx1"/>
                </a:solidFill>
                <a:latin typeface="Arial" charset="0"/>
                <a:ea typeface="DejaVu Sans" charset="0"/>
                <a:cs typeface="DejaVu Sans" charset="0"/>
              </a:defRPr>
            </a:lvl8pPr>
            <a:lvl9pPr marL="3886200" indent="-228600" eaLnBrk="0" fontAlgn="base" hangingPunct="0">
              <a:spcBef>
                <a:spcPct val="0"/>
              </a:spcBef>
              <a:spcAft>
                <a:spcPct val="0"/>
              </a:spcAft>
              <a:defRPr>
                <a:solidFill>
                  <a:schemeClr val="tx1"/>
                </a:solidFill>
                <a:latin typeface="Arial" charset="0"/>
                <a:ea typeface="DejaVu Sans" charset="0"/>
                <a:cs typeface="DejaVu Sans" charset="0"/>
              </a:defRPr>
            </a:lvl9pPr>
          </a:lstStyle>
          <a:p>
            <a:pPr algn="just">
              <a:buClr>
                <a:srgbClr val="C00000"/>
              </a:buClr>
              <a:buFont typeface="Wingdings" pitchFamily="2" charset="2"/>
              <a:buChar char="Ø"/>
              <a:defRPr/>
            </a:pPr>
            <a:r>
              <a:rPr lang="vi-VN" sz="2200" b="1" dirty="0">
                <a:latin typeface="Arial (corp)"/>
                <a:cs typeface="Calibri" charset="0"/>
              </a:rPr>
              <a:t>sensibilizarea societăţii referitor la pericolul generat de armele deţinute ilegal</a:t>
            </a:r>
            <a:r>
              <a:rPr lang="ro-RO" sz="2200" b="1" dirty="0">
                <a:latin typeface="Arial (corp)"/>
                <a:cs typeface="Calibri" charset="0"/>
              </a:rPr>
              <a:t> prin intermediul posesorilor de arme și alți membri ai comunității, precum și mijloacele mass-media</a:t>
            </a:r>
            <a:endParaRPr lang="ro-RO" sz="2200" b="1" dirty="0">
              <a:latin typeface="Arial (corp)"/>
              <a:cs typeface="Calibri"/>
            </a:endParaRPr>
          </a:p>
          <a:p>
            <a:pPr marL="0" indent="0" algn="just">
              <a:defRPr/>
            </a:pPr>
            <a:endParaRPr lang="ro-RO" sz="1000" b="1" dirty="0">
              <a:latin typeface="Calibri"/>
              <a:cs typeface="Calibri"/>
            </a:endParaRPr>
          </a:p>
          <a:p>
            <a:pPr algn="just">
              <a:buFont typeface="Wingdings" charset="0"/>
              <a:buChar char="q"/>
              <a:defRPr/>
            </a:pPr>
            <a:endParaRPr lang="ro-RO" sz="500" b="1" dirty="0">
              <a:latin typeface="Calibri"/>
              <a:cs typeface="Calibri"/>
            </a:endParaRPr>
          </a:p>
          <a:p>
            <a:pPr algn="just">
              <a:buClr>
                <a:srgbClr val="FF0000"/>
              </a:buClr>
              <a:buFont typeface="Wingdings" pitchFamily="2" charset="2"/>
              <a:buChar char="Ø"/>
              <a:defRPr/>
            </a:pPr>
            <a:endParaRPr lang="ro-MO" sz="500" b="1" dirty="0">
              <a:latin typeface="Calibri"/>
              <a:cs typeface="Calibri"/>
            </a:endParaRPr>
          </a:p>
          <a:p>
            <a:pPr algn="just">
              <a:defRPr/>
            </a:pPr>
            <a:endParaRPr lang="ro-MO" sz="2400" b="1" dirty="0">
              <a:effectLst>
                <a:outerShdw blurRad="38100" dist="38100" dir="2700000" algn="tl">
                  <a:srgbClr val="DDDDDD"/>
                </a:outerShdw>
              </a:effectLst>
              <a:latin typeface="Calibri"/>
              <a:cs typeface="Calibri"/>
            </a:endParaRPr>
          </a:p>
          <a:p>
            <a:pPr algn="just">
              <a:defRPr/>
            </a:pPr>
            <a:endParaRPr lang="ro-MO" sz="2400" b="1" dirty="0">
              <a:latin typeface="Calibri"/>
              <a:cs typeface="Calibri"/>
            </a:endParaRPr>
          </a:p>
          <a:p>
            <a:pPr algn="just">
              <a:buFont typeface="Wingdings" charset="0"/>
              <a:buChar char="ü"/>
              <a:defRPr/>
            </a:pPr>
            <a:endParaRPr lang="ro-RO" b="1" dirty="0">
              <a:latin typeface="Calibri"/>
              <a:cs typeface="Calibri"/>
            </a:endParaRPr>
          </a:p>
          <a:p>
            <a:pPr algn="just">
              <a:buFont typeface="Wingdings" charset="0"/>
              <a:buChar char="ü"/>
              <a:defRPr/>
            </a:pPr>
            <a:endParaRPr lang="ru-RU" b="1" dirty="0">
              <a:latin typeface="Calibri"/>
              <a:cs typeface="Calibri"/>
            </a:endParaRPr>
          </a:p>
        </p:txBody>
      </p:sp>
      <p:sp>
        <p:nvSpPr>
          <p:cNvPr id="10" name="CustomShape 2"/>
          <p:cNvSpPr/>
          <p:nvPr/>
        </p:nvSpPr>
        <p:spPr>
          <a:xfrm>
            <a:off x="400821" y="1532618"/>
            <a:ext cx="8556625" cy="58326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rPr>
              <a:t>Scopul </a:t>
            </a:r>
            <a:r>
              <a:rPr lang="ro-MO" sz="2800" b="1" dirty="0">
                <a:solidFill>
                  <a:srgbClr val="0000CC"/>
                </a:solidFill>
                <a:effectLst>
                  <a:outerShdw blurRad="38100" dist="38100" dir="2700000" algn="tl">
                    <a:srgbClr val="000000">
                      <a:alpha val="43137"/>
                    </a:srgbClr>
                  </a:outerShdw>
                </a:effectLst>
                <a:latin typeface="Arial (titluri)"/>
              </a:rPr>
              <a:t>Campaniei naţionale </a:t>
            </a:r>
            <a:endParaRPr lang="ru-RU" sz="2800" dirty="0">
              <a:solidFill>
                <a:srgbClr val="0000CC"/>
              </a:solidFill>
              <a:effectLst>
                <a:outerShdw blurRad="38100" dist="38100" dir="2700000" algn="tl">
                  <a:srgbClr val="000000">
                    <a:alpha val="43137"/>
                  </a:srgbClr>
                </a:outerShdw>
              </a:effectLst>
              <a:latin typeface="Arial (titluri)"/>
              <a:ea typeface="ＭＳ Ｐゴシック" charset="0"/>
              <a:cs typeface="Calibri"/>
            </a:endParaRPr>
          </a:p>
        </p:txBody>
      </p:sp>
      <p:pic>
        <p:nvPicPr>
          <p:cNvPr id="17" name="Picture 2"/>
          <p:cNvPicPr>
            <a:picLocks noChangeAspect="1" noChangeArrowheads="1"/>
          </p:cNvPicPr>
          <p:nvPr/>
        </p:nvPicPr>
        <p:blipFill>
          <a:blip r:embed="rId4" cstate="print"/>
          <a:srcRect/>
          <a:stretch>
            <a:fillRect/>
          </a:stretch>
        </p:blipFill>
        <p:spPr bwMode="auto">
          <a:xfrm>
            <a:off x="0" y="3428134"/>
            <a:ext cx="9144000" cy="3463412"/>
          </a:xfrm>
          <a:prstGeom prst="rect">
            <a:avLst/>
          </a:prstGeom>
          <a:noFill/>
          <a:ln w="9525">
            <a:noFill/>
            <a:miter lim="800000"/>
            <a:headEnd/>
            <a:tailEnd/>
          </a:ln>
        </p:spPr>
      </p:pic>
    </p:spTree>
    <p:extLst>
      <p:ext uri="{BB962C8B-B14F-4D97-AF65-F5344CB8AC3E}">
        <p14:creationId xmlns:p14="http://schemas.microsoft.com/office/powerpoint/2010/main" val="414928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201888"/>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3" name="CustomShape 2"/>
          <p:cNvSpPr/>
          <p:nvPr/>
        </p:nvSpPr>
        <p:spPr>
          <a:xfrm>
            <a:off x="183424" y="1545367"/>
            <a:ext cx="8712200" cy="517349"/>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rPr>
              <a:t>Scopul </a:t>
            </a:r>
            <a:r>
              <a:rPr lang="ro-MO" sz="2800" b="1" dirty="0">
                <a:solidFill>
                  <a:srgbClr val="0000CC"/>
                </a:solidFill>
                <a:effectLst>
                  <a:outerShdw blurRad="38100" dist="38100" dir="2700000" algn="tl">
                    <a:srgbClr val="000000">
                      <a:alpha val="43137"/>
                    </a:srgbClr>
                  </a:outerShdw>
                </a:effectLst>
                <a:latin typeface="Arial (titluri)"/>
              </a:rPr>
              <a:t>Campaniei naţionale </a:t>
            </a:r>
            <a:endParaRPr lang="ru-RU" sz="2800" dirty="0">
              <a:solidFill>
                <a:srgbClr val="0000CC"/>
              </a:solidFill>
              <a:effectLst>
                <a:outerShdw blurRad="38100" dist="38100" dir="2700000" algn="tl">
                  <a:srgbClr val="000000">
                    <a:alpha val="43137"/>
                  </a:srgbClr>
                </a:outerShdw>
              </a:effectLst>
              <a:latin typeface="Arial (titluri)"/>
              <a:cs typeface="Calibri"/>
            </a:endParaRPr>
          </a:p>
        </p:txBody>
      </p:sp>
      <p:sp>
        <p:nvSpPr>
          <p:cNvPr id="14" name="TextShape 1"/>
          <p:cNvSpPr txBox="1">
            <a:spLocks noChangeArrowheads="1"/>
          </p:cNvSpPr>
          <p:nvPr/>
        </p:nvSpPr>
        <p:spPr bwMode="auto">
          <a:xfrm>
            <a:off x="170121" y="2105247"/>
            <a:ext cx="8793126" cy="440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Clr>
                <a:srgbClr val="C00000"/>
              </a:buClr>
              <a:buFont typeface="Wingdings" pitchFamily="2" charset="2"/>
              <a:buChar char="Ø"/>
            </a:pPr>
            <a:r>
              <a:rPr lang="vi-VN" b="1" dirty="0">
                <a:latin typeface="+mn-lt"/>
                <a:cs typeface="Calibri" charset="0"/>
              </a:rPr>
              <a:t>motivarea cetăţenilor la predarea benevolă a acestora</a:t>
            </a:r>
            <a:endParaRPr lang="ro-MO" dirty="0">
              <a:latin typeface="+mn-lt"/>
              <a:cs typeface="Calibri" charset="0"/>
            </a:endParaRPr>
          </a:p>
          <a:p>
            <a:pPr algn="just"/>
            <a:endParaRPr lang="ro-MO" dirty="0">
              <a:latin typeface="Calibri" charset="0"/>
              <a:cs typeface="Calibri" charset="0"/>
            </a:endParaRPr>
          </a:p>
          <a:p>
            <a:pPr algn="just"/>
            <a:endParaRPr lang="ro-RO" sz="1800" dirty="0">
              <a:latin typeface="Calibri" charset="0"/>
              <a:cs typeface="Calibri" charset="0"/>
            </a:endParaRPr>
          </a:p>
          <a:p>
            <a:pPr algn="just">
              <a:buFont typeface="Wingdings" charset="0"/>
              <a:buChar char="ü"/>
            </a:pPr>
            <a:endParaRPr lang="ru-RU" sz="1800" dirty="0">
              <a:latin typeface="Calibri" charset="0"/>
              <a:cs typeface="Calibri" charset="0"/>
            </a:endParaRPr>
          </a:p>
        </p:txBody>
      </p:sp>
      <p:pic>
        <p:nvPicPr>
          <p:cNvPr id="16" name="Picture 3" descr="C:\Users\user\Downloads\Desktop\Screenshot_3.jpg"/>
          <p:cNvPicPr>
            <a:picLocks noChangeAspect="1" noChangeArrowheads="1"/>
          </p:cNvPicPr>
          <p:nvPr/>
        </p:nvPicPr>
        <p:blipFill>
          <a:blip r:embed="rId4" cstate="print"/>
          <a:srcRect/>
          <a:stretch>
            <a:fillRect/>
          </a:stretch>
        </p:blipFill>
        <p:spPr bwMode="auto">
          <a:xfrm>
            <a:off x="0" y="2721935"/>
            <a:ext cx="9144001" cy="4136065"/>
          </a:xfrm>
          <a:prstGeom prst="rect">
            <a:avLst/>
          </a:prstGeom>
          <a:noFill/>
        </p:spPr>
      </p:pic>
    </p:spTree>
    <p:extLst>
      <p:ext uri="{BB962C8B-B14F-4D97-AF65-F5344CB8AC3E}">
        <p14:creationId xmlns:p14="http://schemas.microsoft.com/office/powerpoint/2010/main" val="414928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a:effectLst>
                  <a:outerShdw blurRad="38100" dist="38100" dir="2700000" algn="tl">
                    <a:srgbClr val="000000">
                      <a:alpha val="43137"/>
                    </a:srgbClr>
                  </a:outerShdw>
                </a:effectLst>
                <a:latin typeface="Cambria" pitchFamily="18" charset="0"/>
                <a:cs typeface="Times New Roman" pitchFamily="18" charset="0"/>
              </a:rPr>
              <a:t>Small</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Arms</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and</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Light</a:t>
            </a:r>
            <a:r>
              <a:rPr lang="ro-RO" sz="2200" b="1" dirty="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CustomShape 2"/>
          <p:cNvSpPr/>
          <p:nvPr/>
        </p:nvSpPr>
        <p:spPr>
          <a:xfrm>
            <a:off x="361506" y="1558025"/>
            <a:ext cx="8474149" cy="430264"/>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800" b="1" dirty="0">
                <a:solidFill>
                  <a:srgbClr val="0000CC"/>
                </a:solidFill>
                <a:effectLst>
                  <a:outerShdw blurRad="38100" dist="38100" dir="2700000" algn="tl">
                    <a:srgbClr val="000000">
                      <a:alpha val="43137"/>
                    </a:srgbClr>
                  </a:outerShdw>
                </a:effectLst>
                <a:latin typeface="Arial (titluri)"/>
              </a:rPr>
              <a:t>Scopul </a:t>
            </a:r>
            <a:r>
              <a:rPr lang="ro-MO" sz="2800" b="1" dirty="0">
                <a:solidFill>
                  <a:srgbClr val="0000CC"/>
                </a:solidFill>
                <a:effectLst>
                  <a:outerShdw blurRad="38100" dist="38100" dir="2700000" algn="tl">
                    <a:srgbClr val="000000">
                      <a:alpha val="43137"/>
                    </a:srgbClr>
                  </a:outerShdw>
                </a:effectLst>
                <a:latin typeface="Arial (titluri)"/>
              </a:rPr>
              <a:t>Campaniei naţionale </a:t>
            </a:r>
            <a:endParaRPr lang="ru-RU" sz="2800" dirty="0">
              <a:solidFill>
                <a:srgbClr val="0000CC"/>
              </a:solidFill>
              <a:effectLst>
                <a:outerShdw blurRad="38100" dist="38100" dir="2700000" algn="tl">
                  <a:srgbClr val="000000">
                    <a:alpha val="43137"/>
                  </a:srgbClr>
                </a:outerShdw>
              </a:effectLst>
              <a:latin typeface="Arial (titluri)"/>
              <a:cs typeface="Calibri"/>
            </a:endParaRPr>
          </a:p>
        </p:txBody>
      </p:sp>
      <p:pic>
        <p:nvPicPr>
          <p:cNvPr id="14" name="Picture 3" descr="C:\Users\user\Downloads\Desktop\Screenshot_4.jpg"/>
          <p:cNvPicPr>
            <a:picLocks noChangeAspect="1" noChangeArrowheads="1"/>
          </p:cNvPicPr>
          <p:nvPr/>
        </p:nvPicPr>
        <p:blipFill>
          <a:blip r:embed="rId4" cstate="print"/>
          <a:srcRect/>
          <a:stretch>
            <a:fillRect/>
          </a:stretch>
        </p:blipFill>
        <p:spPr bwMode="auto">
          <a:xfrm>
            <a:off x="5071730" y="2134154"/>
            <a:ext cx="4072270" cy="4723846"/>
          </a:xfrm>
          <a:prstGeom prst="rect">
            <a:avLst/>
          </a:prstGeom>
          <a:noFill/>
        </p:spPr>
      </p:pic>
      <p:sp>
        <p:nvSpPr>
          <p:cNvPr id="16" name="Dreptunghi 15"/>
          <p:cNvSpPr/>
          <p:nvPr/>
        </p:nvSpPr>
        <p:spPr>
          <a:xfrm>
            <a:off x="0" y="2499226"/>
            <a:ext cx="4933507" cy="2677656"/>
          </a:xfrm>
          <a:prstGeom prst="rect">
            <a:avLst/>
          </a:prstGeom>
        </p:spPr>
        <p:txBody>
          <a:bodyPr wrap="square">
            <a:spAutoFit/>
          </a:bodyPr>
          <a:lstStyle/>
          <a:p>
            <a:pPr algn="ctr">
              <a:buClr>
                <a:srgbClr val="C00000"/>
              </a:buClr>
              <a:buFont typeface="Wingdings" pitchFamily="2" charset="2"/>
              <a:buChar char="Ø"/>
            </a:pPr>
            <a:r>
              <a:rPr lang="ro-RO" sz="2400" b="1" dirty="0">
                <a:cs typeface="Calibri" charset="0"/>
              </a:rPr>
              <a:t> </a:t>
            </a:r>
            <a:r>
              <a:rPr lang="vi-VN" sz="2800" b="1" dirty="0">
                <a:cs typeface="Calibri" charset="0"/>
              </a:rPr>
              <a:t>crearea unui mediu sigur în comunitate prin reducerea din circuit a armelor, muniţiilor şi materialelor explozive deţinute ilegal</a:t>
            </a:r>
            <a:endParaRPr lang="ro-RO" sz="2800" b="1" dirty="0"/>
          </a:p>
        </p:txBody>
      </p:sp>
    </p:spTree>
    <p:extLst>
      <p:ext uri="{BB962C8B-B14F-4D97-AF65-F5344CB8AC3E}">
        <p14:creationId xmlns:p14="http://schemas.microsoft.com/office/powerpoint/2010/main" val="41492893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TotalTime>
  <Words>1387</Words>
  <Application>Microsoft Office PowerPoint</Application>
  <PresentationFormat>On-screen Show (4:3)</PresentationFormat>
  <Paragraphs>589</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PGothic</vt:lpstr>
      <vt:lpstr>Arial</vt:lpstr>
      <vt:lpstr>Arial (corp)</vt:lpstr>
      <vt:lpstr>Arial (titlu)</vt:lpstr>
      <vt:lpstr>Arial (titluri)</vt:lpstr>
      <vt:lpstr>Calibri</vt:lpstr>
      <vt:lpstr>Calibri Light</vt:lpstr>
      <vt:lpstr>Cambria</vt:lpstr>
      <vt:lpstr>Times New Roman</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Nemanja Vuksanovic</cp:lastModifiedBy>
  <cp:revision>124</cp:revision>
  <dcterms:created xsi:type="dcterms:W3CDTF">2018-05-25T09:20:03Z</dcterms:created>
  <dcterms:modified xsi:type="dcterms:W3CDTF">2019-05-29T15:06:44Z</dcterms:modified>
</cp:coreProperties>
</file>