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sldIdLst>
    <p:sldId id="272" r:id="rId2"/>
    <p:sldId id="263" r:id="rId3"/>
    <p:sldId id="264" r:id="rId4"/>
    <p:sldId id="273" r:id="rId5"/>
    <p:sldId id="257" r:id="rId6"/>
    <p:sldId id="258" r:id="rId7"/>
    <p:sldId id="259" r:id="rId8"/>
    <p:sldId id="260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B9533A4-7A4C-47AB-8B2A-A4A2E9ACE924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759E4D-266D-498B-882F-3045A41756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533A4-7A4C-47AB-8B2A-A4A2E9ACE924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59E4D-266D-498B-882F-3045A41756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533A4-7A4C-47AB-8B2A-A4A2E9ACE924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59E4D-266D-498B-882F-3045A41756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533A4-7A4C-47AB-8B2A-A4A2E9ACE924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59E4D-266D-498B-882F-3045A417561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533A4-7A4C-47AB-8B2A-A4A2E9ACE924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59E4D-266D-498B-882F-3045A417561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533A4-7A4C-47AB-8B2A-A4A2E9ACE924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59E4D-266D-498B-882F-3045A41756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533A4-7A4C-47AB-8B2A-A4A2E9ACE924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59E4D-266D-498B-882F-3045A417561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533A4-7A4C-47AB-8B2A-A4A2E9ACE924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59E4D-266D-498B-882F-3045A417561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533A4-7A4C-47AB-8B2A-A4A2E9ACE924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59E4D-266D-498B-882F-3045A41756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B9533A4-7A4C-47AB-8B2A-A4A2E9ACE924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59E4D-266D-498B-882F-3045A417561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B9533A4-7A4C-47AB-8B2A-A4A2E9ACE924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759E4D-266D-498B-882F-3045A417561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B9533A4-7A4C-47AB-8B2A-A4A2E9ACE924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B759E4D-266D-498B-882F-3045A41756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ermin.pesto@msb.gov.b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8640"/>
            <a:ext cx="8579296" cy="3096344"/>
          </a:xfrm>
        </p:spPr>
        <p:txBody>
          <a:bodyPr>
            <a:normAutofit fontScale="90000"/>
          </a:bodyPr>
          <a:lstStyle/>
          <a:p>
            <a:pPr algn="l"/>
            <a:r>
              <a:rPr lang="bs-Latn-BA" sz="3600" dirty="0" smtClean="0"/>
              <a:t/>
            </a:r>
            <a:br>
              <a:rPr lang="bs-Latn-BA" sz="3600" dirty="0" smtClean="0"/>
            </a:br>
            <a:r>
              <a:rPr lang="bs-Latn-BA" sz="3600" dirty="0"/>
              <a:t/>
            </a:r>
            <a:br>
              <a:rPr lang="bs-Latn-BA" sz="3600" dirty="0"/>
            </a:br>
            <a:r>
              <a:rPr lang="bs-Latn-BA" sz="3600" dirty="0" smtClean="0"/>
              <a:t/>
            </a:r>
            <a:br>
              <a:rPr lang="bs-Latn-BA" sz="3600" dirty="0" smtClean="0"/>
            </a:br>
            <a:r>
              <a:rPr lang="bs-Latn-BA" dirty="0" smtClean="0"/>
              <a:t/>
            </a:r>
            <a:br>
              <a:rPr lang="bs-Latn-BA" dirty="0" smtClean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sz="3600" dirty="0" smtClean="0"/>
              <a:t>AKTIVNOSTI </a:t>
            </a:r>
            <a:r>
              <a:rPr lang="bs-Latn-BA" sz="3600" dirty="0"/>
              <a:t>U PERIODU OD POSLJEDNJEG REGIONALNOG SASTANKA SALW KOMISIJA</a:t>
            </a:r>
            <a:r>
              <a:rPr lang="bs-Latn-BA" dirty="0" smtClean="0"/>
              <a:t/>
            </a:r>
            <a:br>
              <a:rPr lang="bs-Latn-BA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936104"/>
          </a:xfrm>
        </p:spPr>
        <p:txBody>
          <a:bodyPr/>
          <a:lstStyle/>
          <a:p>
            <a:r>
              <a:rPr lang="bs-Latn-BA" dirty="0" smtClean="0"/>
              <a:t>Budva, 26.11.2018.godine</a:t>
            </a:r>
          </a:p>
          <a:p>
            <a:endParaRPr lang="bs-Latn-B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23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92500" lnSpcReduction="10000"/>
          </a:bodyPr>
          <a:lstStyle/>
          <a:p>
            <a:endParaRPr lang="bs-Latn-BA" dirty="0" smtClean="0"/>
          </a:p>
          <a:p>
            <a:endParaRPr lang="bs-Latn-BA" dirty="0"/>
          </a:p>
          <a:p>
            <a:pPr algn="just"/>
            <a:r>
              <a:rPr lang="bs-Latn-BA" dirty="0" smtClean="0"/>
              <a:t>U toku je realizacija nekoliko projekata podrške uništavanju viškova oružja u posjedu OS BiH (EXPLODE, donacije Njemačke i Holandije);</a:t>
            </a:r>
          </a:p>
          <a:p>
            <a:pPr algn="just"/>
            <a:r>
              <a:rPr lang="bs-Latn-BA" dirty="0" smtClean="0"/>
              <a:t>Očekuje se da u naredne dvije godine budu uništene cjelokupne količine;</a:t>
            </a:r>
          </a:p>
          <a:p>
            <a:pPr algn="just"/>
            <a:r>
              <a:rPr lang="bs-Latn-BA" dirty="0" smtClean="0"/>
              <a:t>Uništavanje nelegalnog SALW-a;</a:t>
            </a:r>
          </a:p>
          <a:p>
            <a:pPr algn="just"/>
            <a:r>
              <a:rPr lang="bs-Latn-BA" dirty="0" smtClean="0"/>
              <a:t>Naredna aktivnost uništavanja 01.12.2018 godine (2.500 kom);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29600" cy="2434282"/>
          </a:xfrm>
        </p:spPr>
        <p:txBody>
          <a:bodyPr>
            <a:normAutofit fontScale="90000"/>
          </a:bodyPr>
          <a:lstStyle/>
          <a:p>
            <a:r>
              <a:rPr lang="bs-Latn-BA" sz="3600" dirty="0" smtClean="0"/>
              <a:t>UNIŠTAVANJE VIŠKOVA ORUŽJA U POSJEDU OS BIH I ORUŽJA PRONAĐENOG U OPERATIVNIM AKCIJAMA</a:t>
            </a:r>
            <a:br>
              <a:rPr lang="bs-Latn-BA" sz="3600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080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bs-Latn-BA" dirty="0" smtClean="0"/>
              <a:t>Obavljena posjeta relevantnim policijskim agencijama u BiH;</a:t>
            </a:r>
          </a:p>
          <a:p>
            <a:pPr algn="just"/>
            <a:r>
              <a:rPr lang="bs-Latn-BA" dirty="0" smtClean="0"/>
              <a:t>Dostavljen izvještaj izrađen od strane SEESAC-a o posjetama i prikupljene saglasnosti na izvještaj;</a:t>
            </a:r>
          </a:p>
          <a:p>
            <a:pPr algn="just"/>
            <a:r>
              <a:rPr lang="bs-Latn-BA" dirty="0" smtClean="0"/>
              <a:t>Preporuka je da se uspostavi više fokalnih tačaka zbog komplikovane ustavne strukture BiH;</a:t>
            </a:r>
          </a:p>
          <a:p>
            <a:pPr algn="just"/>
            <a:r>
              <a:rPr lang="bs-Latn-BA" dirty="0" smtClean="0"/>
              <a:t>Ova aktivnost predviđena je i Mapom puta;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dirty="0" smtClean="0"/>
              <a:t>USPOSTAVA FFP</a:t>
            </a:r>
            <a:br>
              <a:rPr lang="bs-Latn-BA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37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7015"/>
            <a:ext cx="8229600" cy="4525963"/>
          </a:xfrm>
        </p:spPr>
        <p:txBody>
          <a:bodyPr/>
          <a:lstStyle/>
          <a:p>
            <a:r>
              <a:rPr lang="bs-Latn-BA" dirty="0" smtClean="0"/>
              <a:t>Održana obuka za članove KO SALW;</a:t>
            </a:r>
          </a:p>
          <a:p>
            <a:r>
              <a:rPr lang="bs-Latn-BA" dirty="0" smtClean="0"/>
              <a:t>Rodno osjetljiva dimenzija integrisana u Mapu puta i akcioni plan;</a:t>
            </a:r>
          </a:p>
          <a:p>
            <a:r>
              <a:rPr lang="bs-Latn-BA" dirty="0" smtClean="0"/>
              <a:t>Brojni projekti predviđeni Mapom puta vezani su za Gender i SALW;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GENDER I SALW</a:t>
            </a:r>
            <a:endParaRPr lang="en-US" dirty="0"/>
          </a:p>
        </p:txBody>
      </p:sp>
      <p:pic>
        <p:nvPicPr>
          <p:cNvPr id="4" name="Picture 3" descr="C:\Users\andreja.elzner\AppData\Local\Microsoft\Windows\Temporary Internet Files\Content.IE5\LSTDK0EE\810_4515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7560840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385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bs-Latn-BA" dirty="0" smtClean="0"/>
              <a:t>Jačanje kapaciteta GP BiH u borbi protiv ilegalne trgovine oružjem;</a:t>
            </a:r>
          </a:p>
          <a:p>
            <a:pPr algn="just"/>
            <a:r>
              <a:rPr lang="bs-Latn-BA" dirty="0" smtClean="0"/>
              <a:t>Uspostavljene Standardne operativne procedure u oblasti borbe protiv ilegalne trgovine oružjem; </a:t>
            </a:r>
          </a:p>
          <a:p>
            <a:pPr algn="just"/>
            <a:r>
              <a:rPr lang="bs-Latn-BA" dirty="0" smtClean="0"/>
              <a:t>Donacija opreme (endoskopi, itd);</a:t>
            </a:r>
          </a:p>
          <a:p>
            <a:pPr algn="just"/>
            <a:r>
              <a:rPr lang="bs-Latn-BA" dirty="0" smtClean="0"/>
              <a:t>Vidljivi rezultati (zapljenje na gr.prijelazima);</a:t>
            </a:r>
          </a:p>
          <a:p>
            <a:pPr algn="just"/>
            <a:r>
              <a:rPr lang="bs-Latn-BA" dirty="0" smtClean="0"/>
              <a:t>Mogućnost uključivanja ostalih policijskih agencija u projekat;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CIAT PROJEKAT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28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dirty="0" smtClean="0"/>
          </a:p>
          <a:p>
            <a:r>
              <a:rPr lang="bs-Latn-BA" dirty="0" smtClean="0"/>
              <a:t>Ubistvo 2 policijska službenika u centru Sarajevu;</a:t>
            </a:r>
          </a:p>
          <a:p>
            <a:endParaRPr lang="bs-Latn-BA" dirty="0" smtClean="0"/>
          </a:p>
          <a:p>
            <a:r>
              <a:rPr lang="bs-Latn-BA" dirty="0" smtClean="0"/>
              <a:t>Razmotriti kaznenu politiku u saradnji sa nadležnim organima u BiH;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dirty="0" smtClean="0"/>
              <a:t>KAZNENA POLITIKA</a:t>
            </a:r>
            <a:br>
              <a:rPr lang="bs-Latn-BA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4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16832"/>
            <a:ext cx="6400800" cy="3456384"/>
          </a:xfrm>
        </p:spPr>
        <p:txBody>
          <a:bodyPr/>
          <a:lstStyle/>
          <a:p>
            <a:endParaRPr lang="bs-Latn-BA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47248" cy="1440160"/>
          </a:xfrm>
        </p:spPr>
        <p:txBody>
          <a:bodyPr>
            <a:normAutofit fontScale="90000"/>
          </a:bodyPr>
          <a:lstStyle/>
          <a:p>
            <a:r>
              <a:rPr lang="bs-Latn-BA" dirty="0" smtClean="0"/>
              <a:t/>
            </a:r>
            <a:br>
              <a:rPr lang="bs-Latn-BA" dirty="0" smtClean="0"/>
            </a:br>
            <a:r>
              <a:rPr lang="bs-Latn-BA" dirty="0" smtClean="0"/>
              <a:t/>
            </a:r>
            <a:br>
              <a:rPr lang="bs-Latn-BA" dirty="0" smtClean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 smtClean="0"/>
              <a:t/>
            </a:r>
            <a:br>
              <a:rPr lang="bs-Latn-BA" dirty="0" smtClean="0"/>
            </a:br>
            <a:r>
              <a:rPr lang="bs-Latn-BA" sz="3100" dirty="0" smtClean="0"/>
              <a:t>JAČANJE SARADNJE POLICIJE I PRAVOSUDNIH ORGANA</a:t>
            </a:r>
            <a:r>
              <a:rPr lang="bs-Latn-BA" sz="3600" dirty="0" smtClean="0"/>
              <a:t/>
            </a:r>
            <a:br>
              <a:rPr lang="bs-Latn-BA" sz="3600" dirty="0" smtClean="0"/>
            </a:br>
            <a:r>
              <a:rPr lang="bs-Latn-BA" sz="3600" dirty="0" smtClean="0"/>
              <a:t/>
            </a:r>
            <a:br>
              <a:rPr lang="bs-Latn-BA" sz="3600" dirty="0" smtClean="0"/>
            </a:br>
            <a:r>
              <a:rPr lang="bs-Latn-BA" sz="3600" dirty="0" smtClean="0"/>
              <a:t>U narednom periodu neophodno jačati saradnju kroz obuke policijskih i tužilačkih lica;</a:t>
            </a:r>
            <a:br>
              <a:rPr lang="bs-Latn-BA" sz="3600" dirty="0" smtClean="0"/>
            </a:br>
            <a:r>
              <a:rPr lang="bs-Latn-BA" sz="3600" dirty="0" smtClean="0"/>
              <a:t>Akcionim planom predviđene obuke;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9322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r>
              <a:rPr lang="bs-Latn-BA" dirty="0" smtClean="0"/>
              <a:t>                   </a:t>
            </a:r>
            <a:r>
              <a:rPr lang="bs-Latn-BA" sz="5400" dirty="0" smtClean="0"/>
              <a:t>HVALA NA PAŽNJI</a:t>
            </a:r>
          </a:p>
          <a:p>
            <a:pPr marL="0" indent="0">
              <a:buNone/>
            </a:pPr>
            <a:r>
              <a:rPr lang="bs-Latn-BA" sz="2800" dirty="0" smtClean="0">
                <a:hlinkClick r:id="rId2"/>
              </a:rPr>
              <a:t>ermin.pesto@msb.gov.ba</a:t>
            </a:r>
            <a:endParaRPr lang="bs-Latn-BA" sz="2800" dirty="0" smtClean="0"/>
          </a:p>
          <a:p>
            <a:pPr marL="0" indent="0">
              <a:buNone/>
            </a:pPr>
            <a:r>
              <a:rPr lang="bs-Latn-BA" sz="2800" dirty="0" smtClean="0"/>
              <a:t>+38733492764</a:t>
            </a:r>
          </a:p>
          <a:p>
            <a:pPr marL="0" indent="0">
              <a:buNone/>
            </a:pPr>
            <a:r>
              <a:rPr lang="bs-Latn-BA" sz="2800" dirty="0" smtClean="0"/>
              <a:t>Ministarstvo sigurnosti BiH</a:t>
            </a:r>
            <a:endParaRPr lang="bs-Latn-B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717032"/>
            <a:ext cx="7838257" cy="1798136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bs-Latn-BA" dirty="0" smtClean="0"/>
              <a:t/>
            </a:r>
            <a:br>
              <a:rPr lang="bs-Latn-BA" dirty="0" smtClean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 smtClean="0"/>
              <a:t/>
            </a:r>
            <a:br>
              <a:rPr lang="bs-Latn-BA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96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bs-Latn-BA" dirty="0" smtClean="0"/>
              <a:t>Održano nekoliko sastanaka na temu izrade Akcionog plana za BiH;</a:t>
            </a:r>
          </a:p>
          <a:p>
            <a:pPr algn="just"/>
            <a:r>
              <a:rPr lang="bs-Latn-BA" dirty="0" smtClean="0"/>
              <a:t>U Junu 2018.g održan koordinacijski sastanak sa međunarodnim organizacijama vezano za implementaciju Mape puta;</a:t>
            </a:r>
          </a:p>
          <a:p>
            <a:pPr algn="just"/>
            <a:r>
              <a:rPr lang="bs-Latn-BA" dirty="0" smtClean="0"/>
              <a:t>Dokument finaliziran - MUP RS nije data saglasnost na dokument – potrebno daljnje usaglašavanje;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dirty="0" smtClean="0"/>
              <a:t>IZRADA AKCIONOG PLANA ZA PROVEDBU MAPE PUTA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47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bs-Latn-BA" dirty="0" smtClean="0"/>
              <a:t>11 Zakona o oružju je u većini harmonizirano sa EU Direktivama;</a:t>
            </a:r>
          </a:p>
          <a:p>
            <a:pPr algn="just"/>
            <a:r>
              <a:rPr lang="bs-Latn-BA" dirty="0" smtClean="0"/>
              <a:t>USK nije uskladio Zakon (u proceduri);</a:t>
            </a:r>
          </a:p>
          <a:p>
            <a:pPr algn="just"/>
            <a:r>
              <a:rPr lang="bs-Latn-BA" dirty="0" smtClean="0"/>
              <a:t>Određeni zakoni koji su na snazi su iz EX YU</a:t>
            </a:r>
          </a:p>
          <a:p>
            <a:pPr algn="just"/>
            <a:r>
              <a:rPr lang="bs-Latn-BA" dirty="0" smtClean="0"/>
              <a:t>U narednom periodu veliki broj aktivnosti kroz implementaciju Mape puta;</a:t>
            </a:r>
          </a:p>
          <a:p>
            <a:pPr algn="just"/>
            <a:r>
              <a:rPr lang="bs-Latn-BA" dirty="0" smtClean="0"/>
              <a:t>Usvojeni podzakonski akti vezano za obilježavanje oružja – slijedi implementacija;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dirty="0" smtClean="0"/>
              <a:t>USKLAĐIVANJE ZAKONA SA EU LEGISLATIVOM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61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dirty="0" smtClean="0"/>
          </a:p>
          <a:p>
            <a:endParaRPr lang="bs-Latn-BA" dirty="0"/>
          </a:p>
          <a:p>
            <a:endParaRPr lang="bs-Latn-BA" dirty="0" smtClean="0"/>
          </a:p>
          <a:p>
            <a:r>
              <a:rPr lang="bs-Latn-BA" dirty="0" smtClean="0"/>
              <a:t>Dostavljeni izvještaji prema OSCE I UN (POA);</a:t>
            </a:r>
          </a:p>
          <a:p>
            <a:r>
              <a:rPr lang="bs-Latn-BA" dirty="0" smtClean="0"/>
              <a:t>Izvještaj za UNODC nije dostavljen iz razloga što MUP RS-a nije dostavio podatke;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dirty="0" smtClean="0"/>
              <a:t>IZVJEŠTAVANJE – UN...OSCE..UNODC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60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U </a:t>
            </a:r>
            <a:r>
              <a:rPr lang="hr-HR" dirty="0"/>
              <a:t>ovoj fazi projekta vršene su rekonstrukcije skladišta i soba za dokaze u Orašju, Sarajevu, Mostaru i </a:t>
            </a:r>
            <a:r>
              <a:rPr lang="hr-HR" dirty="0" smtClean="0"/>
              <a:t>Bijeljini; </a:t>
            </a:r>
          </a:p>
          <a:p>
            <a:r>
              <a:rPr lang="hr-HR" dirty="0" smtClean="0"/>
              <a:t>U </a:t>
            </a:r>
            <a:r>
              <a:rPr lang="hr-HR" dirty="0"/>
              <a:t>narednoj fazi vršit će se rekonstrukcija još dvije sobe za dokaze i to u Zenici i Istočnom </a:t>
            </a:r>
            <a:r>
              <a:rPr lang="hr-HR" dirty="0" smtClean="0"/>
              <a:t>Sarajevu;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998" y="404664"/>
            <a:ext cx="8246001" cy="1512168"/>
          </a:xfrm>
        </p:spPr>
        <p:txBody>
          <a:bodyPr>
            <a:noAutofit/>
          </a:bodyPr>
          <a:lstStyle/>
          <a:p>
            <a:r>
              <a:rPr lang="hr-HR" sz="3200" dirty="0" smtClean="0"/>
              <a:t>UNAPRJEĐENJE KAPACITETA ZA ČUVANJE, SKLADIŠTENJE I UNIŠTAVANJE SALW-A U POLICIJSKIM AGENCIJAMA“</a:t>
            </a:r>
            <a:r>
              <a:rPr lang="hr-HR" sz="36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98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jasmin.selimovic\Desktop\SLIKE SKLADISTA\MUP POSAVSKOG KANTONA\20161010_1348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6010102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:\SLIKE RENOVIRANIH SKLADISTA\ORASJE\20180720_0850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17406"/>
            <a:ext cx="6010275" cy="32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372200" y="256490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/>
              <a:t>ORAŠJE/PRIJE RENOVIRANJA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72201" y="479715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/>
              <a:t>ORAŠJE/NAKON RENOVIRANJA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1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jasmin.selimovic\Desktop\SLIKE SKLADISTA\MUP KANTONA SARAJEVO\20161013_14255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7" y="18004"/>
            <a:ext cx="5727469" cy="3221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:\SLIKE RENOVIRANIH SKLADISTA\SARAJEVO\20180911_12563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" y="3212976"/>
            <a:ext cx="5732780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012160" y="184482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/>
              <a:t>SARAJEVO/PRIJE RENOVIRANJA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4221088"/>
            <a:ext cx="313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/>
              <a:t>SARAJEVO/NAKON RENOVIRANJA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62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jasmin.selimovic\Desktop\SLIKE SKLADISTA\MUP HNK\20161108_16274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"/>
            <a:ext cx="5586153" cy="350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:\SLIKE RENOVIRANIH SKLADISTA\MOSTAR\20180626_10403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81400"/>
            <a:ext cx="2543175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:\SLIKE RENOVIRANIH SKLADISTA\MOSTAR\20180710_09474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490" y="3613212"/>
            <a:ext cx="2914650" cy="32129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228185" y="184482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/>
              <a:t>MOSTAR/PRIJE RENOVIRANJA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450912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/>
              <a:t>MOSTAR/NAKON RENOVIRANJA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09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:\SLIKE RENOVIRANIH SKLADISTA\BIJELJINA\20180628_13344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31510" cy="3221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:\SLIKE RENOVIRANIH SKLADISTA\BIJELJINA\20180720_1106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5731510" cy="32238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300192" y="1916832"/>
            <a:ext cx="1067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dirty="0" smtClean="0"/>
              <a:t>BIJELJINA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44208" y="43651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/>
              <a:t>BIJELJINA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40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168</TotalTime>
  <Words>423</Words>
  <Application>Microsoft Office PowerPoint</Application>
  <PresentationFormat>On-screen Show (4:3)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Lucida Sans Unicode</vt:lpstr>
      <vt:lpstr>Verdana</vt:lpstr>
      <vt:lpstr>Wingdings 2</vt:lpstr>
      <vt:lpstr>Wingdings 3</vt:lpstr>
      <vt:lpstr>Concourse</vt:lpstr>
      <vt:lpstr>     AKTIVNOSTI U PERIODU OD POSLJEDNJEG REGIONALNOG SASTANKA SALW KOMISIJA </vt:lpstr>
      <vt:lpstr>IZRADA AKCIONOG PLANA ZA PROVEDBU MAPE PUTA</vt:lpstr>
      <vt:lpstr>USKLAĐIVANJE ZAKONA SA EU LEGISLATIVOM</vt:lpstr>
      <vt:lpstr>IZVJEŠTAVANJE – UN...OSCE..UNODC</vt:lpstr>
      <vt:lpstr>UNAPRJEĐENJE KAPACITETA ZA ČUVANJE, SKLADIŠTENJE I UNIŠTAVANJE SALW-A U POLICIJSKIM AGENCIJAMA“ </vt:lpstr>
      <vt:lpstr>PowerPoint Presentation</vt:lpstr>
      <vt:lpstr>PowerPoint Presentation</vt:lpstr>
      <vt:lpstr>PowerPoint Presentation</vt:lpstr>
      <vt:lpstr>PowerPoint Presentation</vt:lpstr>
      <vt:lpstr>UNIŠTAVANJE VIŠKOVA ORUŽJA U POSJEDU OS BIH I ORUŽJA PRONAĐENOG U OPERATIVNIM AKCIJAMA </vt:lpstr>
      <vt:lpstr>USPOSTAVA FFP </vt:lpstr>
      <vt:lpstr>GENDER I SALW</vt:lpstr>
      <vt:lpstr>CIAT PROJEKAT </vt:lpstr>
      <vt:lpstr>KAZNENA POLITIKA </vt:lpstr>
      <vt:lpstr>    JAČANJE SARADNJE POLICIJE I PRAVOSUDNIH ORGANA  U narednom periodu neophodno jačati saradnju kroz obuke policijskih i tužilačkih lica; Akcionim planom predviđene obuke;</vt:lpstr>
      <vt:lpstr>   </vt:lpstr>
    </vt:vector>
  </TitlesOfParts>
  <Company>UNDPBiH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AKTIVNOSTI VEZANE ZA REALIZACIJU STRATEŠKOG CILJA 2.4 „Unaprjeđenje kapaciteta za čuvanje, skladištenje i uništavanje SALW-a u policijskim agencijama“</dc:title>
  <dc:creator>Jasmin Selimović</dc:creator>
  <cp:lastModifiedBy>Ermin Pešto</cp:lastModifiedBy>
  <cp:revision>32</cp:revision>
  <dcterms:created xsi:type="dcterms:W3CDTF">2018-11-23T08:12:24Z</dcterms:created>
  <dcterms:modified xsi:type="dcterms:W3CDTF">2018-11-23T14:12:02Z</dcterms:modified>
</cp:coreProperties>
</file>