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50000"/>
              <a:lumOff val="5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>
              <a:alpha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11/19/2018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20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8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6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tabLst>
          <a:tab pos="1143000" algn="l"/>
        </a:tabLst>
        <a:defRPr sz="1400" kern="1200">
          <a:solidFill>
            <a:schemeClr val="bg2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204A56-FF74-4742-9686-52C6D80E36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98728" y="1633728"/>
            <a:ext cx="7315200" cy="3255264"/>
          </a:xfrm>
        </p:spPr>
        <p:txBody>
          <a:bodyPr>
            <a:normAutofit fontScale="90000"/>
          </a:bodyPr>
          <a:lstStyle/>
          <a:p>
            <a:r>
              <a:rPr lang="en-US" sz="2700" dirty="0"/>
              <a:t>10</a:t>
            </a:r>
            <a:r>
              <a:rPr lang="en-US" sz="2700" baseline="30000" dirty="0"/>
              <a:t>th</a:t>
            </a:r>
            <a:r>
              <a:rPr lang="en-US" sz="2700" dirty="0"/>
              <a:t> REGIONAL MEETING</a:t>
            </a:r>
            <a:r>
              <a:rPr lang="sr-Latn-CS" sz="2700" dirty="0"/>
              <a:t> </a:t>
            </a:r>
            <a:r>
              <a:rPr lang="en-US" sz="2700" dirty="0"/>
              <a:t>OF </a:t>
            </a:r>
            <a:r>
              <a:rPr lang="sr-Latn-CS" sz="2700" dirty="0"/>
              <a:t> </a:t>
            </a:r>
            <a:r>
              <a:rPr lang="en-US" sz="2700" dirty="0"/>
              <a:t>SALW COMMISSIONS</a:t>
            </a:r>
            <a:br>
              <a:rPr lang="en-US" sz="2700" dirty="0"/>
            </a:br>
            <a:br>
              <a:rPr lang="en-US" dirty="0"/>
            </a:br>
            <a:r>
              <a:rPr lang="en-US" sz="5300" dirty="0"/>
              <a:t>NATIONAL AND INTERNATIONAL REPORTING ON ARMS EXPORT</a:t>
            </a:r>
            <a:endParaRPr lang="sr-Latn-B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7EE642-5129-4B7A-A952-1B17C0E2C6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4975" y="5056326"/>
            <a:ext cx="7315200" cy="914400"/>
          </a:xfrm>
        </p:spPr>
        <p:txBody>
          <a:bodyPr/>
          <a:lstStyle/>
          <a:p>
            <a:pPr algn="r"/>
            <a:r>
              <a:rPr lang="en-US" dirty="0" err="1"/>
              <a:t>Momir</a:t>
            </a:r>
            <a:r>
              <a:rPr lang="en-US" dirty="0"/>
              <a:t> Brajic, MFA Bosnia and Herzegovina</a:t>
            </a:r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1239077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BA037-1ED9-4E78-90E0-32696DAF3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519" y="1128408"/>
            <a:ext cx="3353881" cy="4601183"/>
          </a:xfrm>
        </p:spPr>
        <p:txBody>
          <a:bodyPr/>
          <a:lstStyle/>
          <a:p>
            <a:r>
              <a:rPr lang="en-US" dirty="0"/>
              <a:t>INTRODUCTION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 trend of international transfers of major weapons, 1950-2017</a:t>
            </a:r>
            <a:endParaRPr lang="sr-Latn-BA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C035219-D714-4DA5-BC53-A8911D75540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54400" y="762000"/>
            <a:ext cx="8321040" cy="5323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7459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A4618-3A53-48AD-9C89-0E4007084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91757"/>
            <a:ext cx="3333561" cy="4601183"/>
          </a:xfrm>
        </p:spPr>
        <p:txBody>
          <a:bodyPr/>
          <a:lstStyle/>
          <a:p>
            <a:r>
              <a:rPr lang="en-US" dirty="0"/>
              <a:t>LEGAL FRAMEWORK</a:t>
            </a:r>
            <a:endParaRPr lang="sr-Latn-B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1EFCC2-F286-4165-8A31-D44126938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316892" cy="5120640"/>
          </a:xfrm>
        </p:spPr>
        <p:txBody>
          <a:bodyPr/>
          <a:lstStyle/>
          <a:p>
            <a:r>
              <a:rPr lang="en-US" sz="4000" dirty="0"/>
              <a:t>T</a:t>
            </a:r>
            <a:r>
              <a:rPr lang="sr-Latn-BA" sz="4000" dirty="0"/>
              <a:t>ransparency and accountability </a:t>
            </a:r>
            <a:endParaRPr lang="en-US" sz="4000" dirty="0"/>
          </a:p>
          <a:p>
            <a:r>
              <a:rPr lang="en-US" sz="4000" dirty="0"/>
              <a:t>UN register of conventional arms (UNROCA) </a:t>
            </a:r>
          </a:p>
          <a:p>
            <a:r>
              <a:rPr lang="en-US" sz="4000" dirty="0"/>
              <a:t>ATT</a:t>
            </a:r>
          </a:p>
          <a:p>
            <a:r>
              <a:rPr lang="en-US" sz="4000" dirty="0"/>
              <a:t>OSCE</a:t>
            </a:r>
          </a:p>
          <a:p>
            <a:pPr marL="0" indent="0">
              <a:buNone/>
            </a:pPr>
            <a:endParaRPr lang="sr-Latn-B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FE24CBF-40DE-449E-BBA8-FCFE462786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0000" b="90000" l="10000" r="9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901429" y="2345644"/>
            <a:ext cx="4080547" cy="2715133"/>
          </a:xfrm>
          <a:prstGeom prst="rect">
            <a:avLst/>
          </a:prstGeom>
        </p:spPr>
      </p:pic>
      <p:pic>
        <p:nvPicPr>
          <p:cNvPr id="1026" name="Picture 2" descr="Rezultat slika za att arms">
            <a:extLst>
              <a:ext uri="{FF2B5EF4-FFF2-40B4-BE49-F238E27FC236}">
                <a16:creationId xmlns:a16="http://schemas.microsoft.com/office/drawing/2014/main" id="{C486AC14-DFAE-4C77-A553-9B9EC41B167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0028" y="3597501"/>
            <a:ext cx="3333561" cy="12835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zultat slika za osce">
            <a:extLst>
              <a:ext uri="{FF2B5EF4-FFF2-40B4-BE49-F238E27FC236}">
                <a16:creationId xmlns:a16="http://schemas.microsoft.com/office/drawing/2014/main" id="{B590FF2F-4956-4643-97DA-9702C26F52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5473" y="5218308"/>
            <a:ext cx="3642241" cy="938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72928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2899F-F8F0-4388-A8B6-0BF733A97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FRAMEWORK</a:t>
            </a:r>
            <a:endParaRPr lang="sr-Latn-B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EAF42A-0CC3-4A46-A44B-55F2CAE94D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ATT – 31 May </a:t>
            </a:r>
          </a:p>
          <a:p>
            <a:r>
              <a:rPr lang="en-US" sz="4000" dirty="0"/>
              <a:t>OSCE – 30 June</a:t>
            </a:r>
          </a:p>
          <a:p>
            <a:r>
              <a:rPr lang="en-US" sz="4000" dirty="0"/>
              <a:t>UN – 31 May</a:t>
            </a:r>
          </a:p>
          <a:p>
            <a:endParaRPr lang="en-US" dirty="0"/>
          </a:p>
          <a:p>
            <a:endParaRPr lang="sr-Latn-BA" dirty="0"/>
          </a:p>
        </p:txBody>
      </p:sp>
    </p:spTree>
    <p:extLst>
      <p:ext uri="{BB962C8B-B14F-4D97-AF65-F5344CB8AC3E}">
        <p14:creationId xmlns:p14="http://schemas.microsoft.com/office/powerpoint/2010/main" val="3906553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A7700-25CF-4A67-AE89-154EDB9E20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CHALLANGES</a:t>
            </a:r>
            <a:endParaRPr lang="sr-Latn-B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E5D0C1-B7B6-406A-A9B1-511D80B37A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/>
              <a:t>Lack of human resources</a:t>
            </a:r>
          </a:p>
          <a:p>
            <a:r>
              <a:rPr lang="en-US" sz="3600" dirty="0"/>
              <a:t>Insufficient coordination among the institutions</a:t>
            </a:r>
          </a:p>
          <a:p>
            <a:r>
              <a:rPr lang="en-US" sz="3600" dirty="0"/>
              <a:t>Timely delivery of relevant information</a:t>
            </a:r>
          </a:p>
          <a:p>
            <a:r>
              <a:rPr lang="en-US" sz="3600" dirty="0"/>
              <a:t>Translation into English</a:t>
            </a:r>
            <a:endParaRPr lang="sr-Latn-BA" sz="3600" dirty="0"/>
          </a:p>
        </p:txBody>
      </p:sp>
    </p:spTree>
    <p:extLst>
      <p:ext uri="{BB962C8B-B14F-4D97-AF65-F5344CB8AC3E}">
        <p14:creationId xmlns:p14="http://schemas.microsoft.com/office/powerpoint/2010/main" val="19992576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0C753C-D060-4F25-8B0F-FF0FDC7F0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SCOPE OF FOREIGN TRADE IN MILITARY ITEMS</a:t>
            </a:r>
            <a:endParaRPr lang="sr-Latn-BA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908C23B-1822-452C-A976-7BD877BDBC7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2134077"/>
              </p:ext>
            </p:extLst>
          </p:nvPr>
        </p:nvGraphicFramePr>
        <p:xfrm>
          <a:off x="3677920" y="792480"/>
          <a:ext cx="8127999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1935">
                  <a:extLst>
                    <a:ext uri="{9D8B030D-6E8A-4147-A177-3AD203B41FA5}">
                      <a16:colId xmlns:a16="http://schemas.microsoft.com/office/drawing/2014/main" val="1824670722"/>
                    </a:ext>
                  </a:extLst>
                </a:gridCol>
                <a:gridCol w="3186894">
                  <a:extLst>
                    <a:ext uri="{9D8B030D-6E8A-4147-A177-3AD203B41FA5}">
                      <a16:colId xmlns:a16="http://schemas.microsoft.com/office/drawing/2014/main" val="3403716851"/>
                    </a:ext>
                  </a:extLst>
                </a:gridCol>
                <a:gridCol w="3279170">
                  <a:extLst>
                    <a:ext uri="{9D8B030D-6E8A-4147-A177-3AD203B41FA5}">
                      <a16:colId xmlns:a16="http://schemas.microsoft.com/office/drawing/2014/main" val="2191355326"/>
                    </a:ext>
                  </a:extLst>
                </a:gridCol>
              </a:tblGrid>
              <a:tr h="1019596">
                <a:tc>
                  <a:txBody>
                    <a:bodyPr/>
                    <a:lstStyle/>
                    <a:p>
                      <a:r>
                        <a:rPr lang="en-US" dirty="0"/>
                        <a:t>Year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issued licenses for export</a:t>
                      </a:r>
                      <a:endParaRPr lang="sr-Latn-BA" sz="18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r-Latn-R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from the ML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Value of issued licences for export from the ML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359345"/>
                  </a:ext>
                </a:extLst>
              </a:tr>
              <a:tr h="413503">
                <a:tc>
                  <a:txBody>
                    <a:bodyPr/>
                    <a:lstStyle/>
                    <a:p>
                      <a:r>
                        <a:rPr lang="en-US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201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BA" dirty="0"/>
                        <a:t>305.025.719,00 euros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463100"/>
                  </a:ext>
                </a:extLst>
              </a:tr>
              <a:tr h="413503">
                <a:tc>
                  <a:txBody>
                    <a:bodyPr/>
                    <a:lstStyle/>
                    <a:p>
                      <a:r>
                        <a:rPr lang="en-US" dirty="0"/>
                        <a:t>2017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223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296.107.156,00 euros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366204"/>
                  </a:ext>
                </a:extLst>
              </a:tr>
              <a:tr h="713718">
                <a:tc>
                  <a:txBody>
                    <a:bodyPr/>
                    <a:lstStyle/>
                    <a:p>
                      <a:r>
                        <a:rPr lang="en-US" dirty="0"/>
                        <a:t>2018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175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207 770 749,00 euros</a:t>
                      </a:r>
                      <a:endParaRPr lang="sr-Latn-BA" sz="1800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519857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>
            <a:extLst>
              <a:ext uri="{FF2B5EF4-FFF2-40B4-BE49-F238E27FC236}">
                <a16:creationId xmlns:a16="http://schemas.microsoft.com/office/drawing/2014/main" id="{E8D28A21-F174-4D74-9C72-ED4B86B5E98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50237461"/>
              </p:ext>
            </p:extLst>
          </p:nvPr>
        </p:nvGraphicFramePr>
        <p:xfrm>
          <a:off x="3677920" y="3688080"/>
          <a:ext cx="8127999" cy="23774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61935">
                  <a:extLst>
                    <a:ext uri="{9D8B030D-6E8A-4147-A177-3AD203B41FA5}">
                      <a16:colId xmlns:a16="http://schemas.microsoft.com/office/drawing/2014/main" val="1824670722"/>
                    </a:ext>
                  </a:extLst>
                </a:gridCol>
                <a:gridCol w="3186894">
                  <a:extLst>
                    <a:ext uri="{9D8B030D-6E8A-4147-A177-3AD203B41FA5}">
                      <a16:colId xmlns:a16="http://schemas.microsoft.com/office/drawing/2014/main" val="3403716851"/>
                    </a:ext>
                  </a:extLst>
                </a:gridCol>
                <a:gridCol w="3279170">
                  <a:extLst>
                    <a:ext uri="{9D8B030D-6E8A-4147-A177-3AD203B41FA5}">
                      <a16:colId xmlns:a16="http://schemas.microsoft.com/office/drawing/2014/main" val="2191355326"/>
                    </a:ext>
                  </a:extLst>
                </a:gridCol>
              </a:tblGrid>
              <a:tr h="1072529">
                <a:tc>
                  <a:txBody>
                    <a:bodyPr/>
                    <a:lstStyle/>
                    <a:p>
                      <a:r>
                        <a:rPr lang="en-US" dirty="0"/>
                        <a:t>Year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8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Number of issued licenses for import</a:t>
                      </a:r>
                      <a:endParaRPr lang="sr-Latn-BA" sz="1800" b="1" kern="120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sr-Latn-RS" sz="1800" b="1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from the ML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Value of issued licences for import from the ML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359345"/>
                  </a:ext>
                </a:extLst>
              </a:tr>
              <a:tr h="434970">
                <a:tc>
                  <a:txBody>
                    <a:bodyPr/>
                    <a:lstStyle/>
                    <a:p>
                      <a:r>
                        <a:rPr lang="en-US" dirty="0"/>
                        <a:t>2016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117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38.113.123, 00 euros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463100"/>
                  </a:ext>
                </a:extLst>
              </a:tr>
              <a:tr h="434970">
                <a:tc>
                  <a:txBody>
                    <a:bodyPr/>
                    <a:lstStyle/>
                    <a:p>
                      <a:r>
                        <a:rPr lang="en-US" dirty="0"/>
                        <a:t>2017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136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r-Latn-R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110.197.847,00 euros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8366204"/>
                  </a:ext>
                </a:extLst>
              </a:tr>
              <a:tr h="434970">
                <a:tc>
                  <a:txBody>
                    <a:bodyPr/>
                    <a:lstStyle/>
                    <a:p>
                      <a:r>
                        <a:rPr lang="en-US" dirty="0"/>
                        <a:t>2018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102</a:t>
                      </a:r>
                      <a:endParaRPr lang="sr-Latn-B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r-Latn-RS" sz="1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102.588.645,00 euros</a:t>
                      </a:r>
                      <a:endParaRPr lang="sr-Latn-B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95198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8190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3CFBD-4DBB-45C5-AEE0-6095A989C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  <a:endParaRPr lang="sr-Latn-BA" dirty="0"/>
          </a:p>
        </p:txBody>
      </p:sp>
      <p:pic>
        <p:nvPicPr>
          <p:cNvPr id="2052" name="Picture 4" descr="Srodna slika">
            <a:extLst>
              <a:ext uri="{FF2B5EF4-FFF2-40B4-BE49-F238E27FC236}">
                <a16:creationId xmlns:a16="http://schemas.microsoft.com/office/drawing/2014/main" id="{23CE9929-227C-42FB-86E7-6EC37F6FE87F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112" y="751840"/>
            <a:ext cx="7795153" cy="5313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4815038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A3F38"/>
      </a:dk2>
      <a:lt2>
        <a:srgbClr val="EEEDCB"/>
      </a:lt2>
      <a:accent1>
        <a:srgbClr val="818E9F"/>
      </a:accent1>
      <a:accent2>
        <a:srgbClr val="D26400"/>
      </a:accent2>
      <a:accent3>
        <a:srgbClr val="C3BA45"/>
      </a:accent3>
      <a:accent4>
        <a:srgbClr val="8A8552"/>
      </a:accent4>
      <a:accent5>
        <a:srgbClr val="F3B843"/>
      </a:accent5>
      <a:accent6>
        <a:srgbClr val="786C71"/>
      </a:accent6>
      <a:hlink>
        <a:srgbClr val="46A7CA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9935E573-C197-41A8-BCA1-5D5F62C560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49</TotalTime>
  <Words>137</Words>
  <Application>Microsoft Office PowerPoint</Application>
  <PresentationFormat>Widescreen</PresentationFormat>
  <Paragraphs>45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Corbel</vt:lpstr>
      <vt:lpstr>Wingdings 2</vt:lpstr>
      <vt:lpstr>Frame</vt:lpstr>
      <vt:lpstr>10th REGIONAL MEETING OF  SALW COMMISSIONS  NATIONAL AND INTERNATIONAL REPORTING ON ARMS EXPORT</vt:lpstr>
      <vt:lpstr>INTRODUCTION  The trend of international transfers of major weapons, 1950-2017</vt:lpstr>
      <vt:lpstr>LEGAL FRAMEWORK</vt:lpstr>
      <vt:lpstr>TIME FRAMEWORK</vt:lpstr>
      <vt:lpstr>CHALLANGES</vt:lpstr>
      <vt:lpstr>SCOPE OF FOREIGN TRADE IN MILITARY ITEMS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10th REGIONAL MEETINGOF SALW COMMISSIONS  NATIONAL AND INTERNATIONAL REPORTING ON ARMS EXPORT</dc:title>
  <dc:creator>Zoka Braja</dc:creator>
  <cp:lastModifiedBy>Zoka Braja</cp:lastModifiedBy>
  <cp:revision>7</cp:revision>
  <dcterms:created xsi:type="dcterms:W3CDTF">2018-11-14T18:56:30Z</dcterms:created>
  <dcterms:modified xsi:type="dcterms:W3CDTF">2018-11-19T19:27:48Z</dcterms:modified>
</cp:coreProperties>
</file>