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6" r:id="rId4"/>
    <p:sldId id="267" r:id="rId5"/>
    <p:sldId id="268" r:id="rId6"/>
    <p:sldId id="259" r:id="rId7"/>
    <p:sldId id="260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3B132C-927C-417B-92F9-F5B3C8622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759789"/>
            <a:ext cx="7772400" cy="4477109"/>
          </a:xfrm>
        </p:spPr>
        <p:txBody>
          <a:bodyPr>
            <a:normAutofit/>
          </a:bodyPr>
          <a:lstStyle/>
          <a:p>
            <a:r>
              <a:rPr lang="en-US" sz="5400" dirty="0"/>
              <a:t>Ka rodno odgov</a:t>
            </a:r>
            <a:r>
              <a:rPr lang="sr-Latn-RS" sz="5400" dirty="0"/>
              <a:t>o</a:t>
            </a:r>
            <a:r>
              <a:rPr lang="en-US" sz="5400" dirty="0"/>
              <a:t>rnoj kontroli vatrenog oru</a:t>
            </a:r>
            <a:r>
              <a:rPr lang="sr-Latn-RS" sz="5400" dirty="0"/>
              <a:t>žja:</a:t>
            </a:r>
            <a:br>
              <a:rPr lang="sr-Latn-RS" sz="5400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2E50C4A-8A09-478E-8CED-CB01D730B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7970" y="4528868"/>
            <a:ext cx="7763773" cy="1604513"/>
          </a:xfrm>
        </p:spPr>
        <p:txBody>
          <a:bodyPr>
            <a:noAutofit/>
          </a:bodyPr>
          <a:lstStyle/>
          <a:p>
            <a:r>
              <a:rPr lang="sr-Latn-RS" sz="3600" dirty="0"/>
              <a:t>Iskustva iz programa Mentorstvo za rodnu ravnopravnost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AFE6232-2161-4282-B696-3A03B014428D}"/>
              </a:ext>
            </a:extLst>
          </p:cNvPr>
          <p:cNvSpPr txBox="1"/>
          <p:nvPr/>
        </p:nvSpPr>
        <p:spPr>
          <a:xfrm>
            <a:off x="8458200" y="4919870"/>
            <a:ext cx="37338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Ermin Pešto</a:t>
            </a:r>
            <a:r>
              <a:rPr lang="en-US" sz="2600" dirty="0"/>
              <a:t>, </a:t>
            </a:r>
            <a:r>
              <a:rPr lang="sr-Latn-RS" sz="2600" dirty="0"/>
              <a:t> Pomoćnik ministra, Ministarstvo sigurnosti</a:t>
            </a:r>
          </a:p>
          <a:p>
            <a:endParaRPr lang="sr-Latn-R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39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EFAEE-2A9A-4D25-A0BE-F7756C6F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85216"/>
            <a:ext cx="10605052" cy="1164071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sr-Latn-RS" dirty="0"/>
              <a:t>ŠTA SMO RADILI TOKOM PROGRAMA?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AF1B89-2307-444D-A884-584B8157A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8" y="1878496"/>
            <a:ext cx="10605052" cy="4430864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i="1" dirty="0"/>
              <a:t>Program </a:t>
            </a:r>
            <a:r>
              <a:rPr lang="sr-Latn-RS" sz="3200" i="1" dirty="0"/>
              <a:t>Mentorstvo za rodnu ravnopravnost</a:t>
            </a:r>
            <a:r>
              <a:rPr lang="sr-Latn-RS" sz="3200" dirty="0"/>
              <a:t> je inovativni pristup za unapređivanje rodne </a:t>
            </a:r>
            <a:r>
              <a:rPr lang="en-US" sz="3200" dirty="0" err="1"/>
              <a:t>ravnopravnosti</a:t>
            </a:r>
            <a:r>
              <a:rPr lang="en-US" sz="3200" dirty="0"/>
              <a:t> </a:t>
            </a:r>
            <a:r>
              <a:rPr lang="sr-Latn-RS" sz="3200" dirty="0"/>
              <a:t>kroz povećanje stručnosti i posvećenosti lidera na rukovodećim pozicijama u ovim </a:t>
            </a:r>
            <a:r>
              <a:rPr lang="sr-Latn-RS" sz="3200" dirty="0" smtClean="0"/>
              <a:t>institucijama;</a:t>
            </a: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err="1"/>
              <a:t>Razvijen</a:t>
            </a:r>
            <a:r>
              <a:rPr lang="en-US" sz="3200" dirty="0"/>
              <a:t> i </a:t>
            </a:r>
            <a:r>
              <a:rPr lang="en-US" sz="3200" dirty="0" err="1"/>
              <a:t>prvi</a:t>
            </a:r>
            <a:r>
              <a:rPr lang="en-US" sz="3200" dirty="0"/>
              <a:t> put </a:t>
            </a:r>
            <a:r>
              <a:rPr lang="en-US" sz="3200" dirty="0" err="1"/>
              <a:t>sproveden</a:t>
            </a:r>
            <a:r>
              <a:rPr lang="en-US" sz="3200" dirty="0"/>
              <a:t> u </a:t>
            </a:r>
            <a:r>
              <a:rPr lang="sr-Latn-RS" sz="3200" dirty="0"/>
              <a:t>Švedskoj, 2007. </a:t>
            </a:r>
            <a:r>
              <a:rPr lang="sr-Latn-RS" sz="3200" dirty="0" smtClean="0"/>
              <a:t>godine; </a:t>
            </a: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 Osnovni pojmovi rodne ravnopravnosti (pol, rod, rodne uloge, </a:t>
            </a:r>
            <a:r>
              <a:rPr lang="sr-Latn-RS" sz="3200" dirty="0" smtClean="0"/>
              <a:t>riječnik </a:t>
            </a:r>
            <a:r>
              <a:rPr lang="sr-Latn-RS" sz="3200" dirty="0"/>
              <a:t>rodne ravnopravnosti</a:t>
            </a:r>
            <a:r>
              <a:rPr lang="sr-Latn-RS" sz="3200" dirty="0" smtClean="0"/>
              <a:t>);</a:t>
            </a:r>
            <a:endParaRPr lang="sr-Latn-R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Stereotipi, predrasude, </a:t>
            </a:r>
            <a:r>
              <a:rPr lang="sr-Latn-RS" sz="3200" dirty="0" smtClean="0"/>
              <a:t>diskriminacija;</a:t>
            </a:r>
            <a:endParaRPr lang="sr-Latn-R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Rodni aspekti vatrenog oružja, diferenciran uticaj na žene i </a:t>
            </a:r>
            <a:r>
              <a:rPr lang="sr-Latn-RS" sz="3200" dirty="0" smtClean="0"/>
              <a:t>muškarce;</a:t>
            </a:r>
            <a:endParaRPr lang="sr-Latn-R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Nasilje u porodici i nasilje prema </a:t>
            </a:r>
            <a:r>
              <a:rPr lang="sr-Latn-RS" sz="3200" dirty="0" smtClean="0"/>
              <a:t>ženama;</a:t>
            </a:r>
            <a:endParaRPr lang="sr-Latn-R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834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EFAEE-2A9A-4D25-A0BE-F7756C6F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5708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sr-Latn-RS" dirty="0"/>
              <a:t>ŠTA SMO RADILI TOKOM PROGRAMA?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AF1B89-2307-444D-A884-584B8157A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2277" y="1809946"/>
            <a:ext cx="4754880" cy="4489987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Saradnja sa organizacijom Žene ženama, Agencijom za rodnu ravnopravnost i gender kontakt tačkom u Ministarstvu </a:t>
            </a:r>
            <a:r>
              <a:rPr lang="sr-Latn-RS" sz="3200" dirty="0" smtClean="0"/>
              <a:t>sigurnosti;</a:t>
            </a:r>
            <a:endParaRPr lang="sr-Latn-R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 err="1"/>
              <a:t>Okrugli</a:t>
            </a:r>
            <a:r>
              <a:rPr lang="en-US" sz="3200" dirty="0"/>
              <a:t> </a:t>
            </a:r>
            <a:r>
              <a:rPr lang="en-US" sz="3200" dirty="0" err="1"/>
              <a:t>sto</a:t>
            </a:r>
            <a:r>
              <a:rPr lang="en-US" sz="3200" dirty="0"/>
              <a:t> “</a:t>
            </a:r>
            <a:r>
              <a:rPr lang="en-US" sz="3200" dirty="0" err="1"/>
              <a:t>Rodna</a:t>
            </a:r>
            <a:r>
              <a:rPr lang="en-US" sz="3200" dirty="0"/>
              <a:t> </a:t>
            </a:r>
            <a:r>
              <a:rPr lang="en-US" sz="3200" dirty="0" err="1"/>
              <a:t>dimenzija</a:t>
            </a:r>
            <a:r>
              <a:rPr lang="en-US" sz="3200" dirty="0"/>
              <a:t> </a:t>
            </a:r>
            <a:r>
              <a:rPr lang="en-US" sz="3200" dirty="0" err="1"/>
              <a:t>zloupotrebe</a:t>
            </a:r>
            <a:r>
              <a:rPr lang="en-US" sz="3200" dirty="0"/>
              <a:t> vatrenog </a:t>
            </a:r>
            <a:r>
              <a:rPr lang="en-US" sz="3200" dirty="0" err="1"/>
              <a:t>oružja</a:t>
            </a:r>
            <a:r>
              <a:rPr lang="en-US" sz="3200" dirty="0"/>
              <a:t> u </a:t>
            </a:r>
            <a:r>
              <a:rPr lang="en-US" sz="3200" dirty="0" err="1"/>
              <a:t>domenu</a:t>
            </a:r>
            <a:r>
              <a:rPr lang="en-US" sz="3200" dirty="0"/>
              <a:t> nasilja u </a:t>
            </a:r>
            <a:r>
              <a:rPr lang="en-US" sz="3200" dirty="0" err="1"/>
              <a:t>porodici</a:t>
            </a:r>
            <a:r>
              <a:rPr lang="en-US" sz="3200" dirty="0"/>
              <a:t>”</a:t>
            </a:r>
            <a:r>
              <a:rPr lang="sr-Latn-RS" sz="3200" dirty="0"/>
              <a:t>, </a:t>
            </a:r>
            <a:r>
              <a:rPr lang="en-GB" sz="3200" dirty="0"/>
              <a:t>Sarajevo, 08. </a:t>
            </a:r>
            <a:r>
              <a:rPr lang="en-GB" sz="3200" dirty="0" err="1"/>
              <a:t>maj</a:t>
            </a:r>
            <a:r>
              <a:rPr lang="en-GB" sz="3200" dirty="0"/>
              <a:t> 2018</a:t>
            </a:r>
            <a:r>
              <a:rPr lang="bs-Latn-BA" sz="3200" dirty="0"/>
              <a:t> – Međunarodna sedmica protiv nasilja vatrenim </a:t>
            </a:r>
            <a:r>
              <a:rPr lang="bs-Latn-BA" sz="3200" dirty="0" smtClean="0"/>
              <a:t>oružjem;</a:t>
            </a:r>
            <a:r>
              <a:rPr lang="sr-Latn-RS" sz="3200" dirty="0" smtClean="0"/>
              <a:t> </a:t>
            </a:r>
            <a:endParaRPr lang="sr-Latn-RS" sz="3200" dirty="0"/>
          </a:p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39B67664-7855-44E8-8F84-F48E36E3FE9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26241" y="2290715"/>
            <a:ext cx="6759301" cy="3149903"/>
          </a:xfrm>
        </p:spPr>
      </p:pic>
    </p:spTree>
    <p:extLst>
      <p:ext uri="{BB962C8B-B14F-4D97-AF65-F5344CB8AC3E}">
        <p14:creationId xmlns:p14="http://schemas.microsoft.com/office/powerpoint/2010/main" val="2166922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EFAEE-2A9A-4D25-A0BE-F7756C6F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5708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sr-Latn-RS" dirty="0"/>
              <a:t>ŠTA SMO RADILI TOKOM PROGRAMA?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AF1B89-2307-444D-A884-584B8157A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2277" y="1809946"/>
            <a:ext cx="4877051" cy="491136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Trening: Ka rodno odgovornoj kontroli vatrenog oružja u Bosni i Hercegovini, Jahorina, Oktobar </a:t>
            </a:r>
            <a:r>
              <a:rPr lang="sr-Latn-RS" sz="3200" dirty="0" smtClean="0"/>
              <a:t>2018;</a:t>
            </a:r>
            <a:endParaRPr lang="sr-Latn-R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 Rodna analiza podataka o uticaju SALW u Bosni i Hercegovini – Regionalni SALW Survey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endParaRPr lang="en-US" dirty="0"/>
          </a:p>
        </p:txBody>
      </p:sp>
      <p:pic>
        <p:nvPicPr>
          <p:cNvPr id="8" name="Content Placeholder 7" descr="A group of people in a room&#10;&#10;Description generated with very high confidence">
            <a:extLst>
              <a:ext uri="{FF2B5EF4-FFF2-40B4-BE49-F238E27FC236}">
                <a16:creationId xmlns:a16="http://schemas.microsoft.com/office/drawing/2014/main" xmlns="" id="{6B2A3153-4D37-4C43-AF88-AEF1B446D14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67468" y="1693366"/>
            <a:ext cx="5330403" cy="4123638"/>
          </a:xfrm>
        </p:spPr>
      </p:pic>
    </p:spTree>
    <p:extLst>
      <p:ext uri="{BB962C8B-B14F-4D97-AF65-F5344CB8AC3E}">
        <p14:creationId xmlns:p14="http://schemas.microsoft.com/office/powerpoint/2010/main" val="832680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EFAEE-2A9A-4D25-A0BE-F7756C6F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5708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sr-Latn-RS" dirty="0"/>
              <a:t>ŠTA SMO RADILI TOKOM PROGRAMA?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AF1B89-2307-444D-A884-584B8157A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2277" y="1809946"/>
            <a:ext cx="4877051" cy="491136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Latn-RS" sz="3200" dirty="0"/>
              <a:t>Ugrađene preporuke u akcioni plan: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Latn-RS" sz="3200" dirty="0"/>
              <a:t>Rodno </a:t>
            </a:r>
            <a:r>
              <a:rPr lang="sr-Latn-RS" sz="3200" dirty="0" smtClean="0"/>
              <a:t>osjetljive </a:t>
            </a:r>
            <a:r>
              <a:rPr lang="sr-Latn-RS" sz="3200" dirty="0"/>
              <a:t>evidencije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Latn-RS" sz="3200" dirty="0"/>
              <a:t>Unapređenje kapaciteta za rodnu analizu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Latn-RS" sz="3200" dirty="0"/>
              <a:t>Nasilje u porodici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Latn-RS" sz="3200" dirty="0" smtClean="0"/>
              <a:t>Podizanje </a:t>
            </a:r>
            <a:r>
              <a:rPr lang="sr-Latn-RS" sz="3200" dirty="0"/>
              <a:t>svesti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endParaRPr lang="en-US" dirty="0"/>
          </a:p>
        </p:txBody>
      </p:sp>
      <p:pic>
        <p:nvPicPr>
          <p:cNvPr id="7" name="Content Placeholder 6" descr="A group of people sitting at a table&#10;&#10;Description generated with very high confidence">
            <a:extLst>
              <a:ext uri="{FF2B5EF4-FFF2-40B4-BE49-F238E27FC236}">
                <a16:creationId xmlns:a16="http://schemas.microsoft.com/office/drawing/2014/main" xmlns="" id="{D5FEC284-D5EC-4698-A237-F635DAB58A8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89637" y="1828800"/>
            <a:ext cx="5158211" cy="4398379"/>
          </a:xfrm>
        </p:spPr>
      </p:pic>
    </p:spTree>
    <p:extLst>
      <p:ext uri="{BB962C8B-B14F-4D97-AF65-F5344CB8AC3E}">
        <p14:creationId xmlns:p14="http://schemas.microsoft.com/office/powerpoint/2010/main" val="2256726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EFAEE-2A9A-4D25-A0BE-F7756C6F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85216"/>
            <a:ext cx="10605052" cy="1164071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sr-Latn-RS" dirty="0"/>
              <a:t>Šta sam naučio kroz program?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AF1B89-2307-444D-A884-584B8157A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8" y="1878496"/>
            <a:ext cx="10605052" cy="44308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bs-Latn-BA" sz="3000" dirty="0"/>
              <a:t>- Osnovno znanje o gender pitanjima nedovoljno;</a:t>
            </a:r>
          </a:p>
          <a:p>
            <a:pPr algn="just"/>
            <a:r>
              <a:rPr lang="bs-Latn-BA" sz="3000" dirty="0"/>
              <a:t>- Kroz Program se upoznao sa:</a:t>
            </a:r>
          </a:p>
          <a:p>
            <a:pPr algn="just"/>
            <a:r>
              <a:rPr lang="bs-Latn-BA" sz="3000" dirty="0"/>
              <a:t>- Razvojem i uticajem gendera kroz različite istorijske periode</a:t>
            </a:r>
            <a:r>
              <a:rPr lang="bs-Latn-BA" sz="3000" dirty="0" smtClean="0"/>
              <a:t>; osnovnim </a:t>
            </a:r>
            <a:r>
              <a:rPr lang="bs-Latn-BA" sz="3000" dirty="0"/>
              <a:t>pojmovima gendera; uticajem gendera u oblasti malog i lakog oružja; kako mediji utiču na gender pitanja; saradnja sa nevladinim sektorom; kako integrisati rodna pitanja u radnoj sredini kao i strateškim dokumentima u oblasti salw; stereotipi i predrasude;</a:t>
            </a:r>
          </a:p>
          <a:p>
            <a:pPr algn="just"/>
            <a:r>
              <a:rPr lang="sr-Latn-RS" sz="3000" u="sng" dirty="0"/>
              <a:t>-Šta zapravo znači „Integrisanje rodne perspektive u kontrolu malokalibarskog i lakog oružja: To ne znači isključivo prebrojavanje žena i muškaraca, već primjenu rodno razvrstanih podataka za prepoznavanje rodno specifičnih rizika sa kojima se suočavaju žene i muškarci  i  reagovanje na te rizike.</a:t>
            </a:r>
            <a:endParaRPr lang="bs-Latn-BA" sz="3000" u="sng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361790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EFAEE-2A9A-4D25-A0BE-F7756C6F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04" y="585216"/>
            <a:ext cx="10654748" cy="11640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sr-Latn-RS" dirty="0"/>
              <a:t>Kako su program i trening podržali razvoj politika kontrole naoružanja u Bosni i hercegovini?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AF1B89-2307-444D-A884-584B8157A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522" y="1878496"/>
            <a:ext cx="10644808" cy="4430864"/>
          </a:xfrm>
        </p:spPr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Pojačani </a:t>
            </a:r>
            <a:r>
              <a:rPr lang="sr-Latn-RS" dirty="0"/>
              <a:t>kapaciteti Koordinacionog odbora i drugih relevantnih institucija da integrišu rodnu ravnopravnost;</a:t>
            </a:r>
          </a:p>
          <a:p>
            <a:r>
              <a:rPr lang="sr-Latn-RS" dirty="0" smtClean="0"/>
              <a:t>Unaprijeđeno razumijevanje </a:t>
            </a:r>
            <a:r>
              <a:rPr lang="sr-Latn-RS" dirty="0"/>
              <a:t>institucija o značaju postojanja podatka razvrstvanih po polu i rodne analize;</a:t>
            </a:r>
          </a:p>
          <a:p>
            <a:r>
              <a:rPr lang="sr-Latn-RS" dirty="0"/>
              <a:t>Uključivanje Agencije za ravnopravnost spolova i ženskih udruženja u pitanja kontrole; </a:t>
            </a:r>
          </a:p>
          <a:p>
            <a:r>
              <a:rPr lang="sr-Latn-RS" dirty="0"/>
              <a:t>Sinergija sa Akcionim planom za implementaciju</a:t>
            </a:r>
            <a:r>
              <a:rPr lang="en-US" dirty="0"/>
              <a:t> UNSCR 1325 „</a:t>
            </a:r>
            <a:r>
              <a:rPr lang="sr-Latn-RS" dirty="0"/>
              <a:t>Ž</a:t>
            </a:r>
            <a:r>
              <a:rPr lang="en-US" dirty="0" err="1"/>
              <a:t>ene</a:t>
            </a:r>
            <a:r>
              <a:rPr lang="en-US" dirty="0"/>
              <a:t>, </a:t>
            </a:r>
            <a:r>
              <a:rPr lang="en-US" dirty="0" err="1"/>
              <a:t>mir</a:t>
            </a:r>
            <a:r>
              <a:rPr lang="en-US" dirty="0"/>
              <a:t> i </a:t>
            </a:r>
            <a:r>
              <a:rPr lang="en-US" dirty="0" err="1"/>
              <a:t>sigurnost</a:t>
            </a:r>
            <a:r>
              <a:rPr lang="en-US" dirty="0"/>
              <a:t>“ </a:t>
            </a:r>
          </a:p>
          <a:p>
            <a:r>
              <a:rPr lang="en-US" dirty="0"/>
              <a:t>u </a:t>
            </a:r>
            <a:r>
              <a:rPr lang="en-US" dirty="0" err="1"/>
              <a:t>Bosni</a:t>
            </a:r>
            <a:r>
              <a:rPr lang="en-US" dirty="0"/>
              <a:t> i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sr-Latn-RS" dirty="0"/>
              <a:t> </a:t>
            </a:r>
            <a:r>
              <a:rPr lang="en-US" dirty="0" err="1"/>
              <a:t>za</a:t>
            </a:r>
            <a:r>
              <a:rPr lang="en-US" dirty="0"/>
              <a:t> period 2018-2022. </a:t>
            </a:r>
            <a:r>
              <a:rPr lang="en-US" dirty="0" err="1"/>
              <a:t>godine</a:t>
            </a:r>
            <a:r>
              <a:rPr lang="bs-Latn-BA" dirty="0"/>
              <a:t>.</a:t>
            </a:r>
            <a:r>
              <a:rPr lang="en-US" dirty="0"/>
              <a:t>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84659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EFAEE-2A9A-4D25-A0BE-F7756C6F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04" y="585216"/>
            <a:ext cx="10654748" cy="11640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r-Latn-RS" dirty="0"/>
              <a:t>Kuda dalje?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AF1B89-2307-444D-A884-584B8157A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522" y="1878496"/>
            <a:ext cx="10644808" cy="4430864"/>
          </a:xfrm>
        </p:spPr>
        <p:txBody>
          <a:bodyPr/>
          <a:lstStyle/>
          <a:p>
            <a:endParaRPr lang="bs-Latn-BA" dirty="0" smtClean="0"/>
          </a:p>
          <a:p>
            <a:r>
              <a:rPr lang="bs-Latn-BA" dirty="0" smtClean="0"/>
              <a:t>Unaprijeđeno </a:t>
            </a:r>
            <a:r>
              <a:rPr lang="bs-Latn-BA" dirty="0"/>
              <a:t>znanje u oblasti rodne ravnopravnost;</a:t>
            </a:r>
          </a:p>
          <a:p>
            <a:r>
              <a:rPr lang="bs-Latn-BA" dirty="0"/>
              <a:t>Dobar osnov za promociju Programa kod radnih kolega o rodnim pitanjima;</a:t>
            </a:r>
          </a:p>
          <a:p>
            <a:r>
              <a:rPr lang="bs-Latn-BA" dirty="0"/>
              <a:t>Predložiti Program kao jednu od mogućnosti za edukaciju rukovodnog kadra u institucijama;</a:t>
            </a:r>
          </a:p>
          <a:p>
            <a:r>
              <a:rPr lang="bs-Latn-BA" dirty="0"/>
              <a:t>Raditi na promociji Programa; </a:t>
            </a:r>
          </a:p>
          <a:p>
            <a:endParaRPr lang="bs-Latn-BA" dirty="0"/>
          </a:p>
          <a:p>
            <a:endParaRPr lang="bs-Latn-BA" dirty="0"/>
          </a:p>
          <a:p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82131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315999-7656-4947-9D3D-5C3B69154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641" y="685799"/>
            <a:ext cx="9720071" cy="5426765"/>
          </a:xfrm>
        </p:spPr>
        <p:txBody>
          <a:bodyPr>
            <a:normAutofit/>
          </a:bodyPr>
          <a:lstStyle/>
          <a:p>
            <a:pPr algn="ctr"/>
            <a:endParaRPr lang="sr-Latn-RS" sz="4800" dirty="0"/>
          </a:p>
          <a:p>
            <a:pPr algn="ctr"/>
            <a:endParaRPr lang="sr-Latn-RS" sz="4800" dirty="0"/>
          </a:p>
          <a:p>
            <a:pPr algn="ctr"/>
            <a:endParaRPr lang="sr-Latn-RS" sz="4800" dirty="0"/>
          </a:p>
          <a:p>
            <a:pPr algn="ctr"/>
            <a:r>
              <a:rPr lang="sr-Latn-RS" sz="4800" dirty="0"/>
              <a:t>Hvala  na pažnji!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16965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172</TotalTime>
  <Words>475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Tw Cen MT</vt:lpstr>
      <vt:lpstr>Tw Cen MT Condensed</vt:lpstr>
      <vt:lpstr>Wingdings</vt:lpstr>
      <vt:lpstr>Wingdings 3</vt:lpstr>
      <vt:lpstr>Integral</vt:lpstr>
      <vt:lpstr>Ka rodno odgovornoj kontroli vatrenog oružja: </vt:lpstr>
      <vt:lpstr>ŠTA SMO RADILI TOKOM PROGRAMA?</vt:lpstr>
      <vt:lpstr>ŠTA SMO RADILI TOKOM PROGRAMA?</vt:lpstr>
      <vt:lpstr>ŠTA SMO RADILI TOKOM PROGRAMA?</vt:lpstr>
      <vt:lpstr>ŠTA SMO RADILI TOKOM PROGRAMA?</vt:lpstr>
      <vt:lpstr>Šta sam naučio kroz program?</vt:lpstr>
      <vt:lpstr>Kako su program i trening podržali razvoj politika kontrole naoružanja u Bosni i hercegovini?</vt:lpstr>
      <vt:lpstr>Kuda dalje?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 rodno odgovrnoj kontroli vatrenog oružja:</dc:title>
  <dc:creator>SEESAC</dc:creator>
  <cp:lastModifiedBy>LAP</cp:lastModifiedBy>
  <cp:revision>34</cp:revision>
  <dcterms:created xsi:type="dcterms:W3CDTF">2018-11-15T15:03:48Z</dcterms:created>
  <dcterms:modified xsi:type="dcterms:W3CDTF">2018-11-27T10:30:08Z</dcterms:modified>
</cp:coreProperties>
</file>