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Lst>
  <p:notesMasterIdLst>
    <p:notesMasterId r:id="rId13"/>
  </p:notesMasterIdLst>
  <p:sldIdLst>
    <p:sldId id="290" r:id="rId2"/>
    <p:sldId id="294" r:id="rId3"/>
    <p:sldId id="295" r:id="rId4"/>
    <p:sldId id="296" r:id="rId5"/>
    <p:sldId id="259" r:id="rId6"/>
    <p:sldId id="264" r:id="rId7"/>
    <p:sldId id="265" r:id="rId8"/>
    <p:sldId id="306" r:id="rId9"/>
    <p:sldId id="307" r:id="rId10"/>
    <p:sldId id="308"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86496" autoAdjust="0"/>
  </p:normalViewPr>
  <p:slideViewPr>
    <p:cSldViewPr snapToGrid="0" snapToObjects="1">
      <p:cViewPr varScale="1">
        <p:scale>
          <a:sx n="78" d="100"/>
          <a:sy n="78" d="100"/>
        </p:scale>
        <p:origin x="135" y="48"/>
      </p:cViewPr>
      <p:guideLst/>
    </p:cSldViewPr>
  </p:slideViewPr>
  <p:outlineViewPr>
    <p:cViewPr>
      <p:scale>
        <a:sx n="33" d="100"/>
        <a:sy n="33" d="100"/>
      </p:scale>
      <p:origin x="0" y="-8334"/>
    </p:cViewPr>
  </p:outlineViewPr>
  <p:notesTextViewPr>
    <p:cViewPr>
      <p:scale>
        <a:sx n="1" d="1"/>
        <a:sy n="1" d="1"/>
      </p:scale>
      <p:origin x="0" y="0"/>
    </p:cViewPr>
  </p:notesTextViewPr>
  <p:sorterViewPr>
    <p:cViewPr>
      <p:scale>
        <a:sx n="100" d="100"/>
        <a:sy n="100" d="100"/>
      </p:scale>
      <p:origin x="0" y="-11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57A169-7E05-9041-829D-59B9D289F263}" type="datetimeFigureOut">
              <a:rPr lang="en-US" smtClean="0"/>
              <a:t>11/25/2018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71652-B18A-AB45-A256-763FBEF3A3FE}" type="slidenum">
              <a:rPr lang="en-US" smtClean="0"/>
              <a:t>‹#›</a:t>
            </a:fld>
            <a:endParaRPr lang="en-US"/>
          </a:p>
        </p:txBody>
      </p:sp>
    </p:spTree>
    <p:extLst>
      <p:ext uri="{BB962C8B-B14F-4D97-AF65-F5344CB8AC3E}">
        <p14:creationId xmlns:p14="http://schemas.microsoft.com/office/powerpoint/2010/main" val="1429430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93A71652-B18A-AB45-A256-763FBEF3A3FE}" type="slidenum">
              <a:rPr lang="en-US" smtClean="0"/>
              <a:t>1</a:t>
            </a:fld>
            <a:endParaRPr lang="en-US"/>
          </a:p>
        </p:txBody>
      </p:sp>
    </p:spTree>
    <p:extLst>
      <p:ext uri="{BB962C8B-B14F-4D97-AF65-F5344CB8AC3E}">
        <p14:creationId xmlns:p14="http://schemas.microsoft.com/office/powerpoint/2010/main" val="3299785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93A71652-B18A-AB45-A256-763FBEF3A3FE}" type="slidenum">
              <a:rPr lang="en-US" smtClean="0"/>
              <a:t>2</a:t>
            </a:fld>
            <a:endParaRPr lang="en-US"/>
          </a:p>
        </p:txBody>
      </p:sp>
    </p:spTree>
    <p:extLst>
      <p:ext uri="{BB962C8B-B14F-4D97-AF65-F5344CB8AC3E}">
        <p14:creationId xmlns:p14="http://schemas.microsoft.com/office/powerpoint/2010/main" val="1277037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93A71652-B18A-AB45-A256-763FBEF3A3FE}" type="slidenum">
              <a:rPr lang="en-US" smtClean="0"/>
              <a:t>3</a:t>
            </a:fld>
            <a:endParaRPr lang="en-US"/>
          </a:p>
        </p:txBody>
      </p:sp>
    </p:spTree>
    <p:extLst>
      <p:ext uri="{BB962C8B-B14F-4D97-AF65-F5344CB8AC3E}">
        <p14:creationId xmlns:p14="http://schemas.microsoft.com/office/powerpoint/2010/main" val="3060970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dirty="0"/>
          </a:p>
        </p:txBody>
      </p:sp>
      <p:sp>
        <p:nvSpPr>
          <p:cNvPr id="4" name="Slide Number Placeholder 3"/>
          <p:cNvSpPr>
            <a:spLocks noGrp="1"/>
          </p:cNvSpPr>
          <p:nvPr>
            <p:ph type="sldNum" sz="quarter" idx="10"/>
          </p:nvPr>
        </p:nvSpPr>
        <p:spPr/>
        <p:txBody>
          <a:bodyPr/>
          <a:lstStyle/>
          <a:p>
            <a:fld id="{93A71652-B18A-AB45-A256-763FBEF3A3FE}" type="slidenum">
              <a:rPr lang="en-US" smtClean="0"/>
              <a:t>4</a:t>
            </a:fld>
            <a:endParaRPr lang="en-US"/>
          </a:p>
        </p:txBody>
      </p:sp>
    </p:spTree>
    <p:extLst>
      <p:ext uri="{BB962C8B-B14F-4D97-AF65-F5344CB8AC3E}">
        <p14:creationId xmlns:p14="http://schemas.microsoft.com/office/powerpoint/2010/main" val="588738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a:p>
        </p:txBody>
      </p:sp>
      <p:sp>
        <p:nvSpPr>
          <p:cNvPr id="4" name="Slide Number Placeholder 3"/>
          <p:cNvSpPr>
            <a:spLocks noGrp="1"/>
          </p:cNvSpPr>
          <p:nvPr>
            <p:ph type="sldNum" sz="quarter" idx="10"/>
          </p:nvPr>
        </p:nvSpPr>
        <p:spPr/>
        <p:txBody>
          <a:bodyPr/>
          <a:lstStyle/>
          <a:p>
            <a:fld id="{93A71652-B18A-AB45-A256-763FBEF3A3FE}" type="slidenum">
              <a:rPr lang="en-US" smtClean="0"/>
              <a:t>11</a:t>
            </a:fld>
            <a:endParaRPr lang="en-US"/>
          </a:p>
        </p:txBody>
      </p:sp>
    </p:spTree>
    <p:extLst>
      <p:ext uri="{BB962C8B-B14F-4D97-AF65-F5344CB8AC3E}">
        <p14:creationId xmlns:p14="http://schemas.microsoft.com/office/powerpoint/2010/main" val="853608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11163284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11/25/2018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579678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11/25/2018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937332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11/25/2018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26193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11/25/2018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765959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11/25/2018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5124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11/25/2018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91663191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11/25/2018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372388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11/25/2018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477861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11/25/2018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479640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11/25/2018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272666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11/25/2018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76230864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914400" y="2225040"/>
            <a:ext cx="10728960" cy="4370427"/>
          </a:xfrm>
          <a:prstGeom prst="rect">
            <a:avLst/>
          </a:prstGeom>
        </p:spPr>
        <p:txBody>
          <a:bodyPr wrap="square">
            <a:spAutoFit/>
          </a:bodyPr>
          <a:lstStyle/>
          <a:p>
            <a:pPr algn="ctr"/>
            <a:endParaRPr lang="en-US" sz="3600" b="1" dirty="0">
              <a:solidFill>
                <a:schemeClr val="accent1">
                  <a:lumMod val="75000"/>
                </a:schemeClr>
              </a:solidFill>
            </a:endParaRPr>
          </a:p>
          <a:p>
            <a:pPr algn="ctr"/>
            <a:r>
              <a:rPr lang="en-US" sz="3600" b="1" dirty="0">
                <a:solidFill>
                  <a:schemeClr val="accent1">
                    <a:lumMod val="75000"/>
                  </a:schemeClr>
                </a:solidFill>
              </a:rPr>
              <a:t>Roadmap </a:t>
            </a:r>
            <a:r>
              <a:rPr lang="en-GB" sz="3600" b="1" dirty="0">
                <a:solidFill>
                  <a:schemeClr val="accent1">
                    <a:lumMod val="75000"/>
                  </a:schemeClr>
                </a:solidFill>
              </a:rPr>
              <a:t>for a sustainable solution to the illegal possession, misuse and trafficking of SALW </a:t>
            </a:r>
            <a:br>
              <a:rPr lang="en-US" sz="3600" b="1" dirty="0">
                <a:solidFill>
                  <a:schemeClr val="accent1">
                    <a:lumMod val="75000"/>
                  </a:schemeClr>
                </a:solidFill>
              </a:rPr>
            </a:br>
            <a:r>
              <a:rPr lang="en-GB" sz="3600" b="1" dirty="0">
                <a:solidFill>
                  <a:schemeClr val="accent1">
                    <a:lumMod val="75000"/>
                  </a:schemeClr>
                </a:solidFill>
              </a:rPr>
              <a:t>in the Western Balkans by 2024 </a:t>
            </a:r>
            <a:r>
              <a:rPr lang="en-US" sz="3600" dirty="0">
                <a:solidFill>
                  <a:schemeClr val="accent1">
                    <a:lumMod val="75000"/>
                  </a:schemeClr>
                </a:solidFill>
              </a:rPr>
              <a:t> </a:t>
            </a:r>
          </a:p>
          <a:p>
            <a:br>
              <a:rPr lang="sr-Latn-RS" altLang="en-US" sz="4000" b="1" dirty="0">
                <a:solidFill>
                  <a:schemeClr val="accent1">
                    <a:lumMod val="75000"/>
                  </a:schemeClr>
                </a:solidFill>
                <a:latin typeface="+mj-lt"/>
              </a:rPr>
            </a:br>
            <a:endParaRPr lang="en-US" altLang="en-US" sz="4000" b="1" dirty="0">
              <a:solidFill>
                <a:schemeClr val="accent1">
                  <a:lumMod val="75000"/>
                </a:schemeClr>
              </a:solidFill>
              <a:latin typeface="+mj-lt"/>
            </a:endParaRPr>
          </a:p>
          <a:p>
            <a:r>
              <a:rPr lang="en-US" altLang="en-US" b="1" dirty="0">
                <a:solidFill>
                  <a:schemeClr val="tx2"/>
                </a:solidFill>
              </a:rPr>
              <a:t>Juliana Buzi</a:t>
            </a:r>
            <a:br>
              <a:rPr lang="en-US" altLang="en-US" b="1" dirty="0">
                <a:solidFill>
                  <a:schemeClr val="tx2"/>
                </a:solidFill>
              </a:rPr>
            </a:br>
            <a:r>
              <a:rPr lang="en-US" altLang="en-US" b="1" dirty="0">
                <a:solidFill>
                  <a:schemeClr val="tx2"/>
                </a:solidFill>
              </a:rPr>
              <a:t>Regional Cooperation Coordinator</a:t>
            </a:r>
            <a:br>
              <a:rPr lang="en-US" altLang="en-US" b="1" dirty="0">
                <a:solidFill>
                  <a:schemeClr val="tx2"/>
                </a:solidFill>
              </a:rPr>
            </a:br>
            <a:r>
              <a:rPr lang="sr-Latn-RS" altLang="en-US" b="1" dirty="0">
                <a:solidFill>
                  <a:schemeClr val="tx2"/>
                </a:solidFill>
              </a:rPr>
              <a:t>SEESAC</a:t>
            </a:r>
            <a:endParaRPr lang="sr-Latn-RS" dirty="0"/>
          </a:p>
        </p:txBody>
      </p:sp>
      <p:grpSp>
        <p:nvGrpSpPr>
          <p:cNvPr id="4" name="Group 3">
            <a:extLst>
              <a:ext uri="{FF2B5EF4-FFF2-40B4-BE49-F238E27FC236}">
                <a16:creationId xmlns:a16="http://schemas.microsoft.com/office/drawing/2014/main" id="{1B9488D1-6F37-4F90-B05C-857D6B4EC5DB}"/>
              </a:ext>
            </a:extLst>
          </p:cNvPr>
          <p:cNvGrpSpPr/>
          <p:nvPr/>
        </p:nvGrpSpPr>
        <p:grpSpPr>
          <a:xfrm>
            <a:off x="557870" y="21694"/>
            <a:ext cx="11265813" cy="1772351"/>
            <a:chOff x="557870" y="21694"/>
            <a:chExt cx="11265813" cy="1772351"/>
          </a:xfrm>
        </p:grpSpPr>
        <p:pic>
          <p:nvPicPr>
            <p:cNvPr id="5" name="Picture 4">
              <a:extLst>
                <a:ext uri="{FF2B5EF4-FFF2-40B4-BE49-F238E27FC236}">
                  <a16:creationId xmlns:a16="http://schemas.microsoft.com/office/drawing/2014/main" id="{15CEC475-F821-4B55-865E-DC309BBFEA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4283" y="21694"/>
              <a:ext cx="7089400" cy="1772351"/>
            </a:xfrm>
            <a:prstGeom prst="rect">
              <a:avLst/>
            </a:prstGeom>
          </p:spPr>
        </p:pic>
        <p:pic>
          <p:nvPicPr>
            <p:cNvPr id="6" name="Bild 1" descr="AA_C_M">
              <a:extLst>
                <a:ext uri="{FF2B5EF4-FFF2-40B4-BE49-F238E27FC236}">
                  <a16:creationId xmlns:a16="http://schemas.microsoft.com/office/drawing/2014/main" id="{31F8A20F-BC40-43AA-BB46-78E53F22C92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7870" y="273543"/>
              <a:ext cx="2084658" cy="1268654"/>
            </a:xfrm>
            <a:prstGeom prst="rect">
              <a:avLst/>
            </a:prstGeom>
            <a:noFill/>
            <a:ln>
              <a:noFill/>
            </a:ln>
          </p:spPr>
        </p:pic>
        <p:pic>
          <p:nvPicPr>
            <p:cNvPr id="7" name="Grafik 6">
              <a:extLst>
                <a:ext uri="{FF2B5EF4-FFF2-40B4-BE49-F238E27FC236}">
                  <a16:creationId xmlns:a16="http://schemas.microsoft.com/office/drawing/2014/main" id="{2B56C128-73D2-4C18-A482-67B12081BAE9}"/>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3103356" y="328153"/>
              <a:ext cx="1250280" cy="1214044"/>
            </a:xfrm>
            <a:prstGeom prst="rect">
              <a:avLst/>
            </a:prstGeom>
          </p:spPr>
        </p:pic>
      </p:grpSp>
    </p:spTree>
    <p:extLst>
      <p:ext uri="{BB962C8B-B14F-4D97-AF65-F5344CB8AC3E}">
        <p14:creationId xmlns:p14="http://schemas.microsoft.com/office/powerpoint/2010/main" val="2488616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E004A8-6999-4988-B11B-AD9541D0E066}"/>
              </a:ext>
            </a:extLst>
          </p:cNvPr>
          <p:cNvSpPr>
            <a:spLocks noGrp="1"/>
          </p:cNvSpPr>
          <p:nvPr>
            <p:ph type="title"/>
          </p:nvPr>
        </p:nvSpPr>
        <p:spPr>
          <a:xfrm>
            <a:off x="734122" y="2232433"/>
            <a:ext cx="4170387" cy="2786375"/>
          </a:xfrm>
          <a:noFill/>
          <a:ln>
            <a:solidFill>
              <a:schemeClr val="tx1"/>
            </a:solidFill>
          </a:ln>
        </p:spPr>
        <p:txBody>
          <a:bodyPr>
            <a:noAutofit/>
          </a:bodyPr>
          <a:lstStyle/>
          <a:p>
            <a:r>
              <a:rPr lang="en-US" sz="2200" b="1" dirty="0">
                <a:solidFill>
                  <a:schemeClr val="tx1"/>
                </a:solidFill>
                <a:latin typeface="Gill Sans MT" panose="020B0502020104020203" pitchFamily="34" charset="0"/>
              </a:rPr>
              <a:t>ROADMAP IMPLEMENTATION:</a:t>
            </a:r>
            <a:br>
              <a:rPr lang="en-US" sz="2200" dirty="0">
                <a:solidFill>
                  <a:schemeClr val="tx1"/>
                </a:solidFill>
                <a:latin typeface="Gill Sans Nova Light" panose="020B0302020104020203" pitchFamily="34" charset="0"/>
              </a:rPr>
            </a:br>
            <a:br>
              <a:rPr lang="en-US" sz="2200" dirty="0">
                <a:solidFill>
                  <a:schemeClr val="tx1"/>
                </a:solidFill>
                <a:latin typeface="Gill Sans Nova Light" panose="020B0302020104020203" pitchFamily="34" charset="0"/>
              </a:rPr>
            </a:br>
            <a:r>
              <a:rPr lang="en-US" sz="2200" cap="none" dirty="0">
                <a:solidFill>
                  <a:schemeClr val="tx1"/>
                </a:solidFill>
                <a:latin typeface="Gill Sans Nova Light" panose="020B0302020104020203" pitchFamily="34" charset="0"/>
              </a:rPr>
              <a:t>Monitoring &amp; Evaluation Framework</a:t>
            </a:r>
            <a:endParaRPr lang="en-US" sz="2200" dirty="0">
              <a:solidFill>
                <a:schemeClr val="tx1"/>
              </a:solidFill>
            </a:endParaRPr>
          </a:p>
        </p:txBody>
      </p:sp>
      <p:sp>
        <p:nvSpPr>
          <p:cNvPr id="19" name="Rectangle 1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4">
            <a:extLst>
              <a:ext uri="{FF2B5EF4-FFF2-40B4-BE49-F238E27FC236}">
                <a16:creationId xmlns:a16="http://schemas.microsoft.com/office/drawing/2014/main" id="{AAB1757B-0A77-4812-B5D0-7B76001DB282}"/>
              </a:ext>
            </a:extLst>
          </p:cNvPr>
          <p:cNvSpPr>
            <a:spLocks noGrp="1"/>
          </p:cNvSpPr>
          <p:nvPr>
            <p:ph idx="1"/>
          </p:nvPr>
        </p:nvSpPr>
        <p:spPr>
          <a:xfrm>
            <a:off x="6049182" y="300709"/>
            <a:ext cx="5408696" cy="6345567"/>
          </a:xfrm>
        </p:spPr>
        <p:txBody>
          <a:bodyPr anchor="ctr">
            <a:normAutofit/>
          </a:bodyPr>
          <a:lstStyle/>
          <a:p>
            <a:r>
              <a:rPr lang="en-GB" sz="2400" dirty="0">
                <a:solidFill>
                  <a:schemeClr val="bg1"/>
                </a:solidFill>
                <a:latin typeface="Gill Sans Nova Light" panose="020B0302020104020203" pitchFamily="34" charset="0"/>
              </a:rPr>
              <a:t>Formal regional Roadmap coordination meetings focusing on progress and information exchange (2xyear);</a:t>
            </a:r>
          </a:p>
          <a:p>
            <a:endParaRPr lang="en-GB" sz="1000" dirty="0">
              <a:solidFill>
                <a:schemeClr val="bg1"/>
              </a:solidFill>
              <a:latin typeface="Gill Sans Nova Light" panose="020B0302020104020203" pitchFamily="34" charset="0"/>
            </a:endParaRPr>
          </a:p>
          <a:p>
            <a:r>
              <a:rPr lang="en-GB" sz="2400" dirty="0">
                <a:solidFill>
                  <a:schemeClr val="bg1"/>
                </a:solidFill>
                <a:latin typeface="Gill Sans Nova Light" panose="020B0302020104020203" pitchFamily="34" charset="0"/>
              </a:rPr>
              <a:t>Support to local coordination meetings (2xyear);</a:t>
            </a:r>
          </a:p>
          <a:p>
            <a:endParaRPr lang="en-GB" sz="1000" dirty="0">
              <a:solidFill>
                <a:schemeClr val="bg1"/>
              </a:solidFill>
              <a:latin typeface="Gill Sans Nova Light" panose="020B0302020104020203" pitchFamily="34" charset="0"/>
            </a:endParaRPr>
          </a:p>
          <a:p>
            <a:r>
              <a:rPr lang="en-GB" sz="2400" dirty="0">
                <a:solidFill>
                  <a:schemeClr val="bg1"/>
                </a:solidFill>
                <a:latin typeface="Gill Sans Nova Light" panose="020B0302020104020203" pitchFamily="34" charset="0"/>
              </a:rPr>
              <a:t>Biannual M&amp;E reports documenting the progress, challenges and needs in the Roadmap implementation, against the KPIs;</a:t>
            </a:r>
          </a:p>
          <a:p>
            <a:endParaRPr lang="en-GB" sz="1100" dirty="0">
              <a:solidFill>
                <a:schemeClr val="bg1"/>
              </a:solidFill>
              <a:latin typeface="Gill Sans Nova Light" panose="020B0302020104020203" pitchFamily="34" charset="0"/>
            </a:endParaRPr>
          </a:p>
          <a:p>
            <a:r>
              <a:rPr lang="en-GB" sz="2400" dirty="0">
                <a:solidFill>
                  <a:schemeClr val="bg1"/>
                </a:solidFill>
                <a:latin typeface="Gill Sans Nova Light" panose="020B0302020104020203" pitchFamily="34" charset="0"/>
              </a:rPr>
              <a:t>Mid-term evaluation including capacity assessments prepared for the 6 Roadmap beneficiaries by 2021;</a:t>
            </a:r>
          </a:p>
          <a:p>
            <a:endParaRPr lang="en-US" dirty="0">
              <a:solidFill>
                <a:schemeClr val="bg1"/>
              </a:solidFill>
              <a:latin typeface="Gill Sans Nova Light" panose="020B0302020104020203" pitchFamily="34" charset="0"/>
            </a:endParaRPr>
          </a:p>
        </p:txBody>
      </p:sp>
    </p:spTree>
    <p:extLst>
      <p:ext uri="{BB962C8B-B14F-4D97-AF65-F5344CB8AC3E}">
        <p14:creationId xmlns:p14="http://schemas.microsoft.com/office/powerpoint/2010/main" val="42976161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315" y="963877"/>
            <a:ext cx="2664822" cy="4930246"/>
          </a:xfrm>
        </p:spPr>
        <p:txBody>
          <a:bodyPr>
            <a:normAutofit/>
          </a:bodyPr>
          <a:lstStyle/>
          <a:p>
            <a:pPr algn="r"/>
            <a:r>
              <a:rPr lang="sr-Latn-RS" dirty="0">
                <a:solidFill>
                  <a:schemeClr val="accent1"/>
                </a:solidFill>
              </a:rPr>
              <a:t>Thank you</a:t>
            </a:r>
            <a:endParaRPr lang="en-US" dirty="0">
              <a:solidFill>
                <a:schemeClr val="accent1"/>
              </a:solidFill>
            </a:endParaRP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4976031" y="1571643"/>
            <a:ext cx="6307216" cy="4162763"/>
          </a:xfrm>
          <a:prstGeom prst="rect">
            <a:avLst/>
          </a:prstGeom>
        </p:spPr>
      </p:pic>
    </p:spTree>
    <p:extLst>
      <p:ext uri="{BB962C8B-B14F-4D97-AF65-F5344CB8AC3E}">
        <p14:creationId xmlns:p14="http://schemas.microsoft.com/office/powerpoint/2010/main" val="1159711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a:bodyPr>
          <a:lstStyle/>
          <a:p>
            <a:r>
              <a:rPr lang="en-US" sz="3000" kern="1200" cap="all" spc="200" baseline="0">
                <a:solidFill>
                  <a:srgbClr val="FFFFFF"/>
                </a:solidFill>
                <a:latin typeface="+mj-lt"/>
                <a:ea typeface="+mj-ea"/>
                <a:cs typeface="+mj-cs"/>
              </a:rPr>
              <a:t>Roadmap: Vision</a:t>
            </a:r>
            <a:br>
              <a:rPr lang="en-US" sz="3000" kern="1200" cap="all" spc="200" baseline="0">
                <a:solidFill>
                  <a:srgbClr val="FFFFFF"/>
                </a:solidFill>
                <a:latin typeface="+mj-lt"/>
                <a:ea typeface="+mj-ea"/>
                <a:cs typeface="+mj-cs"/>
              </a:rPr>
            </a:br>
            <a:r>
              <a:rPr lang="en-US" altLang="en-US" sz="3000" kern="1200" cap="all" spc="200" baseline="0">
                <a:solidFill>
                  <a:srgbClr val="FFFFFF"/>
                </a:solidFill>
                <a:latin typeface="+mj-lt"/>
                <a:ea typeface="+mj-ea"/>
                <a:cs typeface="+mj-cs"/>
              </a:rPr>
              <a:t> </a:t>
            </a:r>
            <a:endParaRPr lang="en-US" sz="3000" kern="1200" cap="all" spc="200" baseline="0">
              <a:solidFill>
                <a:srgbClr val="FFFFFF"/>
              </a:solidFill>
              <a:latin typeface="+mj-lt"/>
              <a:ea typeface="+mj-ea"/>
              <a:cs typeface="+mj-cs"/>
            </a:endParaRPr>
          </a:p>
        </p:txBody>
      </p:sp>
      <p:sp>
        <p:nvSpPr>
          <p:cNvPr id="3" name="TextBox 2"/>
          <p:cNvSpPr txBox="1"/>
          <p:nvPr/>
        </p:nvSpPr>
        <p:spPr>
          <a:xfrm>
            <a:off x="5591695" y="1402080"/>
            <a:ext cx="5320696" cy="4053840"/>
          </a:xfrm>
          <a:prstGeom prst="rect">
            <a:avLst/>
          </a:prstGeom>
        </p:spPr>
        <p:txBody>
          <a:bodyPr vert="horz" lIns="91440" tIns="45720" rIns="91440" bIns="45720" rtlCol="0" anchor="ctr">
            <a:normAutofit/>
          </a:bodyPr>
          <a:lstStyle/>
          <a:p>
            <a:pPr indent="-228600" defTabSz="914400">
              <a:spcBef>
                <a:spcPts val="1000"/>
              </a:spcBef>
              <a:buClr>
                <a:schemeClr val="accent2"/>
              </a:buClr>
              <a:buFont typeface="Arial" panose="020B0604020202020204" pitchFamily="34" charset="0"/>
              <a:buChar char="•"/>
            </a:pPr>
            <a:r>
              <a:rPr lang="en-US" i="1">
                <a:solidFill>
                  <a:schemeClr val="tx1">
                    <a:lumMod val="85000"/>
                    <a:lumOff val="15000"/>
                  </a:schemeClr>
                </a:solidFill>
              </a:rPr>
              <a:t>Western Balkans is a safer region, and an exporter of security, where comprehensive and sustainable mechanisms, fully harmonized with the European Union and other international standards, are in place to identify, prevent, prosecute, and control the illegal possession, misuse and trafficking of firearms, ammunition and explosives</a:t>
            </a:r>
            <a:r>
              <a:rPr lang="en-US">
                <a:solidFill>
                  <a:schemeClr val="tx1">
                    <a:lumMod val="85000"/>
                    <a:lumOff val="15000"/>
                  </a:schemeClr>
                </a:solidFill>
              </a:rPr>
              <a:t>.  </a:t>
            </a:r>
          </a:p>
          <a:p>
            <a:pPr indent="-228600" defTabSz="914400">
              <a:spcBef>
                <a:spcPts val="1000"/>
              </a:spcBef>
              <a:buClr>
                <a:schemeClr val="accent2"/>
              </a:buClr>
              <a:buFont typeface="Arial" panose="020B0604020202020204" pitchFamily="34" charset="0"/>
              <a:buChar char="•"/>
            </a:pPr>
            <a:endParaRPr lang="en-US">
              <a:solidFill>
                <a:schemeClr val="tx1">
                  <a:lumMod val="85000"/>
                  <a:lumOff val="15000"/>
                </a:schemeClr>
              </a:solidFill>
            </a:endParaRPr>
          </a:p>
        </p:txBody>
      </p:sp>
    </p:spTree>
    <p:extLst>
      <p:ext uri="{BB962C8B-B14F-4D97-AF65-F5344CB8AC3E}">
        <p14:creationId xmlns:p14="http://schemas.microsoft.com/office/powerpoint/2010/main" val="4256236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7894"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21344" y="1586484"/>
            <a:ext cx="3685032" cy="3685032"/>
          </a:xfrm>
          <a:prstGeom prst="ellipse">
            <a:avLst/>
          </a:prstGeom>
          <a:solidFill>
            <a:schemeClr val="accent2"/>
          </a:solidFill>
          <a:ln>
            <a:noFill/>
          </a:ln>
        </p:spPr>
        <p:txBody>
          <a:bodyPr vert="horz" lIns="182880" tIns="182880" rIns="182880" bIns="182880" rtlCol="0" anchor="ctr">
            <a:normAutofit/>
          </a:bodyPr>
          <a:lstStyle/>
          <a:p>
            <a:r>
              <a:rPr lang="en-US" sz="3000" kern="1200" cap="all" spc="200" baseline="0">
                <a:solidFill>
                  <a:srgbClr val="FFFFFF"/>
                </a:solidFill>
                <a:latin typeface="+mj-lt"/>
                <a:ea typeface="+mj-ea"/>
                <a:cs typeface="+mj-cs"/>
              </a:rPr>
              <a:t>Roadmap: Goals</a:t>
            </a:r>
            <a:br>
              <a:rPr lang="en-US" sz="3000" kern="1200" cap="all" spc="200" baseline="0">
                <a:solidFill>
                  <a:srgbClr val="FFFFFF"/>
                </a:solidFill>
                <a:latin typeface="+mj-lt"/>
                <a:ea typeface="+mj-ea"/>
                <a:cs typeface="+mj-cs"/>
              </a:rPr>
            </a:br>
            <a:r>
              <a:rPr lang="en-US" altLang="en-US" sz="3000" kern="1200" cap="all" spc="200" baseline="0">
                <a:solidFill>
                  <a:srgbClr val="FFFFFF"/>
                </a:solidFill>
                <a:latin typeface="+mj-lt"/>
                <a:ea typeface="+mj-ea"/>
                <a:cs typeface="+mj-cs"/>
              </a:rPr>
              <a:t> </a:t>
            </a:r>
            <a:endParaRPr lang="en-US" sz="3000" kern="1200" cap="all" spc="200" baseline="0">
              <a:solidFill>
                <a:srgbClr val="FFFFFF"/>
              </a:solidFill>
              <a:latin typeface="+mj-lt"/>
              <a:ea typeface="+mj-ea"/>
              <a:cs typeface="+mj-cs"/>
            </a:endParaRPr>
          </a:p>
        </p:txBody>
      </p:sp>
      <p:sp>
        <p:nvSpPr>
          <p:cNvPr id="10" name="Rectangle 9">
            <a:extLst>
              <a:ext uri="{FF2B5EF4-FFF2-40B4-BE49-F238E27FC236}">
                <a16:creationId xmlns:a16="http://schemas.microsoft.com/office/drawing/2014/main" id="{5E5436DB-4E8B-43A5-AE55-1C527B62E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18743" y="797433"/>
            <a:ext cx="5934456"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3335" y="960120"/>
            <a:ext cx="5605272" cy="49377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259551" y="1444752"/>
            <a:ext cx="4652840" cy="3968496"/>
          </a:xfrm>
          <a:prstGeom prst="rect">
            <a:avLst/>
          </a:prstGeom>
        </p:spPr>
        <p:txBody>
          <a:bodyPr vert="horz" lIns="91440" tIns="45720" rIns="91440" bIns="45720" rtlCol="0" anchor="ctr">
            <a:normAutofit/>
          </a:bodyPr>
          <a:lstStyle/>
          <a:p>
            <a:pPr indent="-228600" defTabSz="914400">
              <a:spcBef>
                <a:spcPts val="1000"/>
              </a:spcBef>
              <a:buClr>
                <a:schemeClr val="accent2"/>
              </a:buClr>
              <a:buFont typeface="Arial" panose="020B0604020202020204" pitchFamily="34" charset="0"/>
              <a:buChar char="•"/>
            </a:pPr>
            <a:r>
              <a:rPr lang="en-US" b="1" u="sng">
                <a:solidFill>
                  <a:srgbClr val="404040"/>
                </a:solidFill>
              </a:rPr>
              <a:t>GOAL 1. </a:t>
            </a:r>
            <a:r>
              <a:rPr lang="en-US">
                <a:solidFill>
                  <a:srgbClr val="404040"/>
                </a:solidFill>
              </a:rPr>
              <a:t>By 2023, ensure that arms control legislation is in place, fully harmonized with the EU regulatory framework and other related international obligations and standardized across the region. </a:t>
            </a:r>
          </a:p>
          <a:p>
            <a:pPr indent="-228600" defTabSz="914400">
              <a:spcBef>
                <a:spcPts val="1000"/>
              </a:spcBef>
              <a:buClr>
                <a:schemeClr val="accent2"/>
              </a:buClr>
              <a:buFont typeface="Arial" panose="020B0604020202020204" pitchFamily="34" charset="0"/>
              <a:buChar char="•"/>
            </a:pPr>
            <a:r>
              <a:rPr lang="en-US" b="1" u="sng">
                <a:solidFill>
                  <a:srgbClr val="404040"/>
                </a:solidFill>
              </a:rPr>
              <a:t>GOAL 2. </a:t>
            </a:r>
            <a:r>
              <a:rPr lang="en-US">
                <a:solidFill>
                  <a:srgbClr val="404040"/>
                </a:solidFill>
              </a:rPr>
              <a:t>By 2024, ensure that arms control policies and practices in the Western Balkans are evidence based and intelligence led. </a:t>
            </a:r>
          </a:p>
          <a:p>
            <a:pPr indent="-228600" defTabSz="914400">
              <a:spcBef>
                <a:spcPts val="1000"/>
              </a:spcBef>
              <a:buClr>
                <a:schemeClr val="accent2"/>
              </a:buClr>
              <a:buFont typeface="Arial" panose="020B0604020202020204" pitchFamily="34" charset="0"/>
              <a:buChar char="•"/>
            </a:pPr>
            <a:r>
              <a:rPr lang="en-US" b="1" u="sng">
                <a:solidFill>
                  <a:srgbClr val="404040"/>
                </a:solidFill>
              </a:rPr>
              <a:t>GOAL 3. </a:t>
            </a:r>
            <a:r>
              <a:rPr lang="en-US">
                <a:solidFill>
                  <a:srgbClr val="404040"/>
                </a:solidFill>
              </a:rPr>
              <a:t>By 2024, significantly reduce illicit flows of firearms, ammunition and explosives (FAE) into, within and beyond the Western Balkans. </a:t>
            </a:r>
          </a:p>
          <a:p>
            <a:pPr indent="-228600" defTabSz="914400">
              <a:spcBef>
                <a:spcPts val="1000"/>
              </a:spcBef>
              <a:buClr>
                <a:schemeClr val="accent2"/>
              </a:buClr>
              <a:buFont typeface="Arial" panose="020B0604020202020204" pitchFamily="34" charset="0"/>
              <a:buChar char="•"/>
            </a:pPr>
            <a:endParaRPr lang="en-US">
              <a:solidFill>
                <a:srgbClr val="404040"/>
              </a:solidFill>
            </a:endParaRPr>
          </a:p>
        </p:txBody>
      </p:sp>
    </p:spTree>
    <p:extLst>
      <p:ext uri="{BB962C8B-B14F-4D97-AF65-F5344CB8AC3E}">
        <p14:creationId xmlns:p14="http://schemas.microsoft.com/office/powerpoint/2010/main" val="460978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Oval 7">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7894"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21344" y="1586484"/>
            <a:ext cx="3685032" cy="3685032"/>
          </a:xfrm>
          <a:prstGeom prst="ellipse">
            <a:avLst/>
          </a:prstGeom>
          <a:solidFill>
            <a:schemeClr val="accent2"/>
          </a:solidFill>
          <a:ln>
            <a:noFill/>
          </a:ln>
        </p:spPr>
        <p:txBody>
          <a:bodyPr vert="horz" lIns="182880" tIns="182880" rIns="182880" bIns="182880" rtlCol="0" anchor="ctr">
            <a:normAutofit/>
          </a:bodyPr>
          <a:lstStyle/>
          <a:p>
            <a:r>
              <a:rPr lang="en-US" sz="3000" kern="1200" cap="all" spc="200" baseline="0">
                <a:solidFill>
                  <a:srgbClr val="FFFFFF"/>
                </a:solidFill>
                <a:latin typeface="+mj-lt"/>
                <a:ea typeface="+mj-ea"/>
                <a:cs typeface="+mj-cs"/>
              </a:rPr>
              <a:t>Roadmap: Goals</a:t>
            </a:r>
            <a:br>
              <a:rPr lang="en-US" sz="3000" kern="1200" cap="all" spc="200" baseline="0">
                <a:solidFill>
                  <a:srgbClr val="FFFFFF"/>
                </a:solidFill>
                <a:latin typeface="+mj-lt"/>
                <a:ea typeface="+mj-ea"/>
                <a:cs typeface="+mj-cs"/>
              </a:rPr>
            </a:br>
            <a:r>
              <a:rPr lang="en-US" altLang="en-US" sz="3000" kern="1200" cap="all" spc="200" baseline="0">
                <a:solidFill>
                  <a:srgbClr val="FFFFFF"/>
                </a:solidFill>
                <a:latin typeface="+mj-lt"/>
                <a:ea typeface="+mj-ea"/>
                <a:cs typeface="+mj-cs"/>
              </a:rPr>
              <a:t> </a:t>
            </a:r>
            <a:endParaRPr lang="en-US" sz="3000" kern="1200" cap="all" spc="200" baseline="0">
              <a:solidFill>
                <a:srgbClr val="FFFFFF"/>
              </a:solidFill>
              <a:latin typeface="+mj-lt"/>
              <a:ea typeface="+mj-ea"/>
              <a:cs typeface="+mj-cs"/>
            </a:endParaRPr>
          </a:p>
        </p:txBody>
      </p:sp>
      <p:sp>
        <p:nvSpPr>
          <p:cNvPr id="10" name="Rectangle 9">
            <a:extLst>
              <a:ext uri="{FF2B5EF4-FFF2-40B4-BE49-F238E27FC236}">
                <a16:creationId xmlns:a16="http://schemas.microsoft.com/office/drawing/2014/main" id="{5E5436DB-4E8B-43A5-AE55-1C527B62E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18743" y="797433"/>
            <a:ext cx="5934456"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3335" y="960120"/>
            <a:ext cx="5605272" cy="49377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259551" y="1444752"/>
            <a:ext cx="4652840" cy="3968496"/>
          </a:xfrm>
          <a:prstGeom prst="rect">
            <a:avLst/>
          </a:prstGeom>
        </p:spPr>
        <p:txBody>
          <a:bodyPr vert="horz" lIns="91440" tIns="45720" rIns="91440" bIns="45720" rtlCol="0" anchor="ctr">
            <a:normAutofit/>
          </a:bodyPr>
          <a:lstStyle/>
          <a:p>
            <a:pPr indent="-228600" defTabSz="914400">
              <a:lnSpc>
                <a:spcPct val="90000"/>
              </a:lnSpc>
              <a:spcBef>
                <a:spcPts val="1000"/>
              </a:spcBef>
              <a:buClr>
                <a:schemeClr val="accent2"/>
              </a:buClr>
              <a:buFont typeface="Arial" panose="020B0604020202020204" pitchFamily="34" charset="0"/>
              <a:buChar char="•"/>
            </a:pPr>
            <a:r>
              <a:rPr lang="en-US" b="1" u="sng" dirty="0">
                <a:solidFill>
                  <a:srgbClr val="404040"/>
                </a:solidFill>
              </a:rPr>
              <a:t>GOAL 4</a:t>
            </a:r>
            <a:r>
              <a:rPr lang="en-US" u="sng" dirty="0">
                <a:solidFill>
                  <a:srgbClr val="404040"/>
                </a:solidFill>
              </a:rPr>
              <a:t>. </a:t>
            </a:r>
            <a:r>
              <a:rPr lang="en-US" dirty="0">
                <a:solidFill>
                  <a:srgbClr val="404040"/>
                </a:solidFill>
              </a:rPr>
              <a:t>By 2024, significantly reduce the supply, demand and misuse of firearms through increased awareness, education, outreach and advocacy. </a:t>
            </a:r>
          </a:p>
          <a:p>
            <a:pPr indent="-228600" defTabSz="914400">
              <a:lnSpc>
                <a:spcPct val="90000"/>
              </a:lnSpc>
              <a:spcBef>
                <a:spcPts val="1000"/>
              </a:spcBef>
              <a:buClr>
                <a:schemeClr val="accent2"/>
              </a:buClr>
              <a:buFont typeface="Arial" panose="020B0604020202020204" pitchFamily="34" charset="0"/>
              <a:buChar char="•"/>
            </a:pPr>
            <a:r>
              <a:rPr lang="en-US" b="1" u="sng" dirty="0">
                <a:solidFill>
                  <a:srgbClr val="404040"/>
                </a:solidFill>
              </a:rPr>
              <a:t>GOAL 5</a:t>
            </a:r>
            <a:r>
              <a:rPr lang="en-US" dirty="0">
                <a:solidFill>
                  <a:srgbClr val="404040"/>
                </a:solidFill>
              </a:rPr>
              <a:t>. By 2024, substantially decrease the estimated number of firearms in illicit possession in the Western Balkans. </a:t>
            </a:r>
          </a:p>
          <a:p>
            <a:pPr indent="-228600" defTabSz="914400">
              <a:lnSpc>
                <a:spcPct val="90000"/>
              </a:lnSpc>
              <a:spcBef>
                <a:spcPts val="1000"/>
              </a:spcBef>
              <a:buClr>
                <a:schemeClr val="accent2"/>
              </a:buClr>
              <a:buFont typeface="Arial" panose="020B0604020202020204" pitchFamily="34" charset="0"/>
              <a:buChar char="•"/>
            </a:pPr>
            <a:r>
              <a:rPr lang="en-US" b="1" u="sng" dirty="0">
                <a:solidFill>
                  <a:srgbClr val="404040"/>
                </a:solidFill>
              </a:rPr>
              <a:t>GOAL 6. </a:t>
            </a:r>
            <a:r>
              <a:rPr lang="en-US" dirty="0">
                <a:solidFill>
                  <a:srgbClr val="404040"/>
                </a:solidFill>
              </a:rPr>
              <a:t>Systematically decrease the surplus and destroy seized small arms and light weapons and ammunition. </a:t>
            </a:r>
          </a:p>
          <a:p>
            <a:pPr indent="-228600" defTabSz="914400">
              <a:lnSpc>
                <a:spcPct val="90000"/>
              </a:lnSpc>
              <a:spcBef>
                <a:spcPts val="1000"/>
              </a:spcBef>
              <a:buClr>
                <a:schemeClr val="accent2"/>
              </a:buClr>
              <a:buFont typeface="Arial" panose="020B0604020202020204" pitchFamily="34" charset="0"/>
              <a:buChar char="•"/>
            </a:pPr>
            <a:r>
              <a:rPr lang="en-US" b="1" u="sng" dirty="0">
                <a:solidFill>
                  <a:srgbClr val="404040"/>
                </a:solidFill>
              </a:rPr>
              <a:t>GOAL 7. </a:t>
            </a:r>
            <a:r>
              <a:rPr lang="en-US" dirty="0">
                <a:solidFill>
                  <a:srgbClr val="404040"/>
                </a:solidFill>
              </a:rPr>
              <a:t>Significantly decrease the risk of proliferation and diversion of firearms, ammunition and explosives.</a:t>
            </a:r>
          </a:p>
        </p:txBody>
      </p:sp>
    </p:spTree>
    <p:extLst>
      <p:ext uri="{BB962C8B-B14F-4D97-AF65-F5344CB8AC3E}">
        <p14:creationId xmlns:p14="http://schemas.microsoft.com/office/powerpoint/2010/main" val="2389395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EDC6D-4C4A-4E6F-AA37-2CF3E3FE2FD2}"/>
              </a:ext>
            </a:extLst>
          </p:cNvPr>
          <p:cNvSpPr>
            <a:spLocks noGrp="1"/>
          </p:cNvSpPr>
          <p:nvPr>
            <p:ph type="title"/>
          </p:nvPr>
        </p:nvSpPr>
        <p:spPr>
          <a:xfrm>
            <a:off x="753140" y="136750"/>
            <a:ext cx="10515600" cy="1096628"/>
          </a:xfrm>
        </p:spPr>
        <p:txBody>
          <a:bodyPr>
            <a:normAutofit/>
          </a:bodyPr>
          <a:lstStyle/>
          <a:p>
            <a:r>
              <a:rPr lang="en-US" dirty="0">
                <a:latin typeface="Gill Sans MT" panose="020B0502020104020203" pitchFamily="34" charset="0"/>
              </a:rPr>
              <a:t>KEY PERFORMANCE INDICATORS</a:t>
            </a:r>
          </a:p>
        </p:txBody>
      </p:sp>
      <p:sp>
        <p:nvSpPr>
          <p:cNvPr id="4" name="Content Placeholder 3">
            <a:extLst>
              <a:ext uri="{FF2B5EF4-FFF2-40B4-BE49-F238E27FC236}">
                <a16:creationId xmlns:a16="http://schemas.microsoft.com/office/drawing/2014/main" id="{F081C187-B563-40CF-82F3-BD8FFD0B43F3}"/>
              </a:ext>
            </a:extLst>
          </p:cNvPr>
          <p:cNvSpPr>
            <a:spLocks noGrp="1"/>
          </p:cNvSpPr>
          <p:nvPr>
            <p:ph sz="half" idx="1"/>
          </p:nvPr>
        </p:nvSpPr>
        <p:spPr>
          <a:xfrm>
            <a:off x="838200" y="1537209"/>
            <a:ext cx="5097780" cy="5184042"/>
          </a:xfrm>
        </p:spPr>
        <p:txBody>
          <a:bodyPr>
            <a:noAutofit/>
          </a:bodyPr>
          <a:lstStyle/>
          <a:p>
            <a:pPr marL="0" indent="0">
              <a:buNone/>
            </a:pPr>
            <a:r>
              <a:rPr lang="en-US" sz="1400" dirty="0">
                <a:latin typeface="Gill Sans MT" panose="020B0502020104020203" pitchFamily="34" charset="0"/>
              </a:rPr>
              <a:t>1. Number of legal frameworks on arms control throughout the Western Balkans fully harmonized with the EU legislation, the Arms Trade Treaty and the </a:t>
            </a:r>
            <a:r>
              <a:rPr lang="en-US" sz="1400" i="1" dirty="0">
                <a:latin typeface="Gill Sans MT" panose="020B0502020104020203" pitchFamily="34" charset="0"/>
              </a:rPr>
              <a:t>Protocol against the Illicit Manufacturing of and Trafficking in Firearms, their Parts and Components and Ammunition (The Firearms Protocol</a:t>
            </a:r>
            <a:r>
              <a:rPr lang="en-US" sz="1400" dirty="0">
                <a:latin typeface="Gill Sans MT" panose="020B0502020104020203" pitchFamily="34" charset="0"/>
              </a:rPr>
              <a:t>; </a:t>
            </a:r>
          </a:p>
          <a:p>
            <a:pPr marL="0" indent="0">
              <a:buNone/>
            </a:pPr>
            <a:r>
              <a:rPr lang="en-US" sz="1400" dirty="0">
                <a:latin typeface="Gill Sans MT" panose="020B0502020104020203" pitchFamily="34" charset="0"/>
              </a:rPr>
              <a:t>2. Number of evidence based arms control policy documents, developed in each jurisdiction of the Western Balkans, that are also addressing needs of men, women, boys and girls; </a:t>
            </a:r>
          </a:p>
          <a:p>
            <a:pPr marL="0" indent="0">
              <a:buNone/>
            </a:pPr>
            <a:r>
              <a:rPr lang="en-US" sz="1400" dirty="0">
                <a:latin typeface="Gill Sans MT" panose="020B0502020104020203" pitchFamily="34" charset="0"/>
              </a:rPr>
              <a:t>3. Number of cases, individuals and quantity of misused and trafficked firearms, ammunition and explosives (FAE) prosecuted and adjudicated in comparison to the number of law enforcement reports on seizures; </a:t>
            </a:r>
          </a:p>
          <a:p>
            <a:pPr marL="0" indent="0">
              <a:buNone/>
            </a:pPr>
            <a:r>
              <a:rPr lang="en-US" sz="1400" dirty="0">
                <a:latin typeface="Gill Sans MT" panose="020B0502020104020203" pitchFamily="34" charset="0"/>
              </a:rPr>
              <a:t>4. Number of cases and quantity of FAE seized inland compared to the number of cases and quantity of FAE seized at the borders; </a:t>
            </a:r>
          </a:p>
          <a:p>
            <a:pPr marL="0" indent="0">
              <a:buNone/>
            </a:pPr>
            <a:r>
              <a:rPr lang="en-US" sz="1400" dirty="0">
                <a:latin typeface="Gill Sans MT" panose="020B0502020104020203" pitchFamily="34" charset="0"/>
              </a:rPr>
              <a:t>5. Number of reported cases of FAE seized at the borders of the European Union and traced to the Western Balkans, compared to the number of FAE seized throughout the European Union and traced to or diverted from the Western Balkans; </a:t>
            </a:r>
          </a:p>
          <a:p>
            <a:pPr marL="0" indent="0">
              <a:buNone/>
            </a:pPr>
            <a:r>
              <a:rPr lang="en-US" sz="1400" dirty="0">
                <a:latin typeface="Gill Sans MT" panose="020B0502020104020203" pitchFamily="34" charset="0"/>
              </a:rPr>
              <a:t>6. Number of FAE for which export licenses were issued by the Western Balkans identified as diverted through post-shipment control procedure; </a:t>
            </a:r>
          </a:p>
          <a:p>
            <a:endParaRPr lang="en-US" sz="1400" dirty="0"/>
          </a:p>
        </p:txBody>
      </p:sp>
      <p:sp>
        <p:nvSpPr>
          <p:cNvPr id="5" name="Content Placeholder 4">
            <a:extLst>
              <a:ext uri="{FF2B5EF4-FFF2-40B4-BE49-F238E27FC236}">
                <a16:creationId xmlns:a16="http://schemas.microsoft.com/office/drawing/2014/main" id="{79E8DAB3-8EE4-4E86-9D43-CFA8F7E74012}"/>
              </a:ext>
            </a:extLst>
          </p:cNvPr>
          <p:cNvSpPr>
            <a:spLocks noGrp="1"/>
          </p:cNvSpPr>
          <p:nvPr>
            <p:ph sz="half" idx="2"/>
          </p:nvPr>
        </p:nvSpPr>
        <p:spPr>
          <a:xfrm>
            <a:off x="6096000" y="1537209"/>
            <a:ext cx="5652445" cy="5184041"/>
          </a:xfrm>
        </p:spPr>
        <p:txBody>
          <a:bodyPr>
            <a:noAutofit/>
          </a:bodyPr>
          <a:lstStyle/>
          <a:p>
            <a:pPr marL="0" indent="0">
              <a:buNone/>
            </a:pPr>
            <a:r>
              <a:rPr lang="en-US" sz="1400" dirty="0">
                <a:latin typeface="Gill Sans MT" panose="020B0502020104020203" pitchFamily="34" charset="0"/>
              </a:rPr>
              <a:t>7. Firearms Focal Points established and operational in each jurisdiction of the Western Balkans; </a:t>
            </a:r>
          </a:p>
          <a:p>
            <a:pPr marL="0" indent="0">
              <a:buNone/>
            </a:pPr>
            <a:r>
              <a:rPr lang="en-US" sz="1400" dirty="0">
                <a:latin typeface="Gill Sans MT" panose="020B0502020104020203" pitchFamily="34" charset="0"/>
              </a:rPr>
              <a:t>8. Number of inter-institutional cooperation cases at operational level, including investigation, prosecution and pretrial phases;</a:t>
            </a:r>
          </a:p>
          <a:p>
            <a:pPr marL="0" indent="0">
              <a:buNone/>
            </a:pPr>
            <a:r>
              <a:rPr lang="en-US" sz="1400" dirty="0">
                <a:latin typeface="Gill Sans MT" panose="020B0502020104020203" pitchFamily="34" charset="0"/>
              </a:rPr>
              <a:t>9. Number of cases of operational cooperation sourced from intelligence information including ballistic intelligence in the fight against firearms related crimes, with authorities in the region, EU member states and agencies as well as international law enforcement agencies;</a:t>
            </a:r>
          </a:p>
          <a:p>
            <a:pPr marL="0" indent="0">
              <a:buNone/>
            </a:pPr>
            <a:r>
              <a:rPr lang="en-US" sz="1400" dirty="0">
                <a:latin typeface="Gill Sans MT" panose="020B0502020104020203" pitchFamily="34" charset="0"/>
              </a:rPr>
              <a:t>10. Number of incidents involving firearms and victims affected by the misuse of firearms, disaggregated by gender and age, in each jurisdiction of the Western Balkans;</a:t>
            </a:r>
          </a:p>
          <a:p>
            <a:pPr marL="0" indent="0">
              <a:buNone/>
            </a:pPr>
            <a:r>
              <a:rPr lang="en-US" sz="1400" dirty="0">
                <a:latin typeface="Gill Sans MT" panose="020B0502020104020203" pitchFamily="34" charset="0"/>
              </a:rPr>
              <a:t>11. Number of FAE voluntarily surrendered, as well as firearms legalized or deactivated;</a:t>
            </a:r>
          </a:p>
          <a:p>
            <a:pPr marL="0" indent="0">
              <a:buNone/>
            </a:pPr>
            <a:r>
              <a:rPr lang="en-US" sz="1400" dirty="0">
                <a:latin typeface="Gill Sans MT" panose="020B0502020104020203" pitchFamily="34" charset="0"/>
              </a:rPr>
              <a:t>12. Number of reported SALW/firearms, ammunition, and explosives confiscated or surplus systematically destroyed;</a:t>
            </a:r>
          </a:p>
          <a:p>
            <a:pPr marL="0" indent="0">
              <a:buNone/>
            </a:pPr>
            <a:r>
              <a:rPr lang="en-US" sz="1400" dirty="0">
                <a:latin typeface="Gill Sans MT" panose="020B0502020104020203" pitchFamily="34" charset="0"/>
              </a:rPr>
              <a:t>13. Number of SALW/firearms and their ammunition storage facilities in line with international safety and security standards;</a:t>
            </a:r>
          </a:p>
          <a:p>
            <a:pPr marL="0" indent="0">
              <a:buNone/>
            </a:pPr>
            <a:r>
              <a:rPr lang="en-US" sz="1400" dirty="0">
                <a:latin typeface="Gill Sans MT" panose="020B0502020104020203" pitchFamily="34" charset="0"/>
              </a:rPr>
              <a:t>14. Percentage of citizens satisfaction (disaggregated by age and gender) or feeling of safety on armed violence across the Western Balkans.</a:t>
            </a:r>
          </a:p>
        </p:txBody>
      </p:sp>
    </p:spTree>
    <p:extLst>
      <p:ext uri="{BB962C8B-B14F-4D97-AF65-F5344CB8AC3E}">
        <p14:creationId xmlns:p14="http://schemas.microsoft.com/office/powerpoint/2010/main" val="2200580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D837A34-67D9-40A0-BB45-8F7CE3F38F56}"/>
              </a:ext>
            </a:extLst>
          </p:cNvPr>
          <p:cNvSpPr>
            <a:spLocks noGrp="1"/>
          </p:cNvSpPr>
          <p:nvPr>
            <p:ph type="title"/>
          </p:nvPr>
        </p:nvSpPr>
        <p:spPr>
          <a:xfrm>
            <a:off x="106327" y="2009553"/>
            <a:ext cx="4922874" cy="2881423"/>
          </a:xfrm>
          <a:prstGeom prst="ellipse">
            <a:avLst/>
          </a:prstGeom>
          <a:noFill/>
          <a:ln>
            <a:solidFill>
              <a:schemeClr val="tx1"/>
            </a:solidFill>
          </a:ln>
        </p:spPr>
        <p:txBody>
          <a:bodyPr>
            <a:normAutofit/>
          </a:bodyPr>
          <a:lstStyle/>
          <a:p>
            <a:r>
              <a:rPr lang="en-US" sz="2000" dirty="0">
                <a:solidFill>
                  <a:schemeClr val="tx1"/>
                </a:solidFill>
              </a:rPr>
              <a:t>ROADMAP IMPLEMENTATION:</a:t>
            </a:r>
            <a:br>
              <a:rPr lang="en-US" sz="2000" dirty="0">
                <a:solidFill>
                  <a:schemeClr val="tx1"/>
                </a:solidFill>
              </a:rPr>
            </a:br>
            <a:r>
              <a:rPr lang="en-US" sz="2000" dirty="0">
                <a:solidFill>
                  <a:schemeClr val="tx1"/>
                </a:solidFill>
              </a:rPr>
              <a:t>COORDINATION AND M&amp;E FRAMEWORK</a:t>
            </a:r>
          </a:p>
        </p:txBody>
      </p:sp>
      <p:sp>
        <p:nvSpPr>
          <p:cNvPr id="20" name="Rectangle 19">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CE865045-171B-4B9C-9D84-D65C232A687C}"/>
              </a:ext>
            </a:extLst>
          </p:cNvPr>
          <p:cNvSpPr>
            <a:spLocks noGrp="1"/>
          </p:cNvSpPr>
          <p:nvPr>
            <p:ph idx="1"/>
          </p:nvPr>
        </p:nvSpPr>
        <p:spPr>
          <a:xfrm>
            <a:off x="6049182" y="802638"/>
            <a:ext cx="5408696" cy="5252722"/>
          </a:xfrm>
        </p:spPr>
        <p:txBody>
          <a:bodyPr anchor="ctr">
            <a:normAutofit/>
          </a:bodyPr>
          <a:lstStyle/>
          <a:p>
            <a:r>
              <a:rPr lang="en-US" sz="2400" dirty="0">
                <a:solidFill>
                  <a:schemeClr val="bg1"/>
                </a:solidFill>
              </a:rPr>
              <a:t>European Union Contribution to SEESAC in Implementing the Roadmap For a Sustainable Solution to the Illegal Possession, Misuse and Trafficking of SALW/Firearms and Their Ammunition in the Western Balkans;</a:t>
            </a:r>
          </a:p>
          <a:p>
            <a:pPr marL="0" indent="0">
              <a:buNone/>
            </a:pPr>
            <a:endParaRPr lang="en-US" sz="2400" dirty="0">
              <a:solidFill>
                <a:schemeClr val="bg1"/>
              </a:solidFill>
            </a:endParaRPr>
          </a:p>
          <a:p>
            <a:r>
              <a:rPr lang="en-US" sz="2400" dirty="0">
                <a:solidFill>
                  <a:schemeClr val="bg1"/>
                </a:solidFill>
              </a:rPr>
              <a:t>Timeframe: 2019-2021</a:t>
            </a:r>
          </a:p>
          <a:p>
            <a:endParaRPr lang="en-US" dirty="0">
              <a:solidFill>
                <a:schemeClr val="bg1"/>
              </a:solidFill>
            </a:endParaRPr>
          </a:p>
        </p:txBody>
      </p:sp>
    </p:spTree>
    <p:extLst>
      <p:ext uri="{BB962C8B-B14F-4D97-AF65-F5344CB8AC3E}">
        <p14:creationId xmlns:p14="http://schemas.microsoft.com/office/powerpoint/2010/main" val="395128726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E004A8-6999-4988-B11B-AD9541D0E066}"/>
              </a:ext>
            </a:extLst>
          </p:cNvPr>
          <p:cNvSpPr>
            <a:spLocks noGrp="1"/>
          </p:cNvSpPr>
          <p:nvPr>
            <p:ph type="title"/>
          </p:nvPr>
        </p:nvSpPr>
        <p:spPr>
          <a:xfrm>
            <a:off x="382773" y="2708803"/>
            <a:ext cx="4146698" cy="1469791"/>
          </a:xfrm>
          <a:noFill/>
          <a:ln>
            <a:solidFill>
              <a:schemeClr val="tx1"/>
            </a:solidFill>
          </a:ln>
        </p:spPr>
        <p:txBody>
          <a:bodyPr>
            <a:normAutofit/>
          </a:bodyPr>
          <a:lstStyle/>
          <a:p>
            <a:r>
              <a:rPr lang="en-US" sz="2400" dirty="0">
                <a:solidFill>
                  <a:schemeClr val="tx1"/>
                </a:solidFill>
                <a:latin typeface="Gill Sans MT" panose="020B0502020104020203" pitchFamily="34" charset="0"/>
              </a:rPr>
              <a:t>Objectives</a:t>
            </a:r>
          </a:p>
        </p:txBody>
      </p:sp>
      <p:sp>
        <p:nvSpPr>
          <p:cNvPr id="15" name="Rectangle 14">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4">
            <a:extLst>
              <a:ext uri="{FF2B5EF4-FFF2-40B4-BE49-F238E27FC236}">
                <a16:creationId xmlns:a16="http://schemas.microsoft.com/office/drawing/2014/main" id="{AAB1757B-0A77-4812-B5D0-7B76001DB282}"/>
              </a:ext>
            </a:extLst>
          </p:cNvPr>
          <p:cNvSpPr>
            <a:spLocks noGrp="1"/>
          </p:cNvSpPr>
          <p:nvPr>
            <p:ph idx="1"/>
          </p:nvPr>
        </p:nvSpPr>
        <p:spPr>
          <a:xfrm>
            <a:off x="6049182" y="802638"/>
            <a:ext cx="5408696" cy="5252722"/>
          </a:xfrm>
        </p:spPr>
        <p:txBody>
          <a:bodyPr anchor="ctr">
            <a:normAutofit/>
          </a:bodyPr>
          <a:lstStyle/>
          <a:p>
            <a:pPr marL="514350" lvl="0" indent="-514350">
              <a:buFont typeface="+mj-lt"/>
              <a:buAutoNum type="arabicPeriod"/>
            </a:pPr>
            <a:r>
              <a:rPr lang="en-GB" dirty="0">
                <a:solidFill>
                  <a:schemeClr val="bg1"/>
                </a:solidFill>
                <a:latin typeface="Gill Sans Nova Light" panose="020B0302020104020203" pitchFamily="34" charset="0"/>
              </a:rPr>
              <a:t>Coordinated implementation of the Roadmap for a sustainable solution to the illegal possession, misuse and trafficking of SALW/firearms and their ammunition in the Western Balkans;</a:t>
            </a:r>
          </a:p>
          <a:p>
            <a:pPr marL="514350" lvl="0" indent="-514350">
              <a:buFont typeface="+mj-lt"/>
              <a:buAutoNum type="arabicPeriod"/>
            </a:pPr>
            <a:endParaRPr lang="en-US" sz="1200" dirty="0">
              <a:solidFill>
                <a:schemeClr val="bg1"/>
              </a:solidFill>
              <a:latin typeface="Gill Sans Nova Light" panose="020B0302020104020203" pitchFamily="34" charset="0"/>
            </a:endParaRPr>
          </a:p>
          <a:p>
            <a:pPr marL="514350" lvl="0" indent="-514350">
              <a:buFont typeface="+mj-lt"/>
              <a:buAutoNum type="arabicPeriod"/>
            </a:pPr>
            <a:r>
              <a:rPr lang="en-GB" dirty="0">
                <a:solidFill>
                  <a:schemeClr val="bg1"/>
                </a:solidFill>
                <a:latin typeface="Gill Sans Nova Light" panose="020B0302020104020203" pitchFamily="34" charset="0"/>
              </a:rPr>
              <a:t>Support to the full harmonisation of the Western Balkans authorities' arms‑control legislation with the Union regulatory framework and other related international obligations, and standardisation across the region;</a:t>
            </a:r>
          </a:p>
          <a:p>
            <a:pPr marL="514350" lvl="0" indent="-514350">
              <a:buFont typeface="+mj-lt"/>
              <a:buAutoNum type="arabicPeriod"/>
            </a:pPr>
            <a:endParaRPr lang="en-US" sz="1200" dirty="0">
              <a:solidFill>
                <a:schemeClr val="bg1"/>
              </a:solidFill>
              <a:latin typeface="Gill Sans Nova Light" panose="020B0302020104020203" pitchFamily="34" charset="0"/>
            </a:endParaRPr>
          </a:p>
          <a:p>
            <a:pPr marL="514350" indent="-514350">
              <a:buFont typeface="+mj-lt"/>
              <a:buAutoNum type="arabicPeriod"/>
            </a:pPr>
            <a:r>
              <a:rPr lang="en-US" dirty="0">
                <a:solidFill>
                  <a:schemeClr val="bg1"/>
                </a:solidFill>
                <a:latin typeface="Gill Sans Nova Light" panose="020B0302020104020203" pitchFamily="34" charset="0"/>
              </a:rPr>
              <a:t>Support for countering illicit arms trafficking in the Western Balkans, the Republic of Moldova, Ukraine and Belarus through capacity assessments as well as technical assistance to the law-enforcement and border-police authorities. </a:t>
            </a:r>
          </a:p>
          <a:p>
            <a:endParaRPr lang="en-US" dirty="0">
              <a:solidFill>
                <a:schemeClr val="bg1"/>
              </a:solidFill>
              <a:latin typeface="Gill Sans Nova Light" panose="020B0302020104020203" pitchFamily="34" charset="0"/>
            </a:endParaRPr>
          </a:p>
        </p:txBody>
      </p:sp>
    </p:spTree>
    <p:extLst>
      <p:ext uri="{BB962C8B-B14F-4D97-AF65-F5344CB8AC3E}">
        <p14:creationId xmlns:p14="http://schemas.microsoft.com/office/powerpoint/2010/main" val="6944642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E004A8-6999-4988-B11B-AD9541D0E066}"/>
              </a:ext>
            </a:extLst>
          </p:cNvPr>
          <p:cNvSpPr>
            <a:spLocks noGrp="1"/>
          </p:cNvSpPr>
          <p:nvPr>
            <p:ph type="title"/>
          </p:nvPr>
        </p:nvSpPr>
        <p:spPr>
          <a:xfrm>
            <a:off x="829781" y="956929"/>
            <a:ext cx="3698803" cy="4167963"/>
          </a:xfrm>
          <a:noFill/>
          <a:ln>
            <a:solidFill>
              <a:schemeClr val="tx1"/>
            </a:solidFill>
          </a:ln>
        </p:spPr>
        <p:txBody>
          <a:bodyPr>
            <a:normAutofit fontScale="90000"/>
          </a:bodyPr>
          <a:lstStyle/>
          <a:p>
            <a:r>
              <a:rPr lang="en-US" sz="2400" cap="none" dirty="0">
                <a:solidFill>
                  <a:schemeClr val="tx1"/>
                </a:solidFill>
                <a:latin typeface="Gill Sans Nova" panose="020B0602020104020203" pitchFamily="34" charset="0"/>
              </a:rPr>
              <a:t>Support to the authorities in the Western Balkans in fully harmonizing arms‑control legislation with the EU Regulatory Framework and related international obligations, and standards across the region.</a:t>
            </a:r>
            <a:endParaRPr lang="en-US" sz="2400" dirty="0">
              <a:solidFill>
                <a:schemeClr val="tx1"/>
              </a:solidFill>
              <a:latin typeface="Gill Sans MT" panose="020B0502020104020203" pitchFamily="34" charset="0"/>
            </a:endParaRPr>
          </a:p>
        </p:txBody>
      </p:sp>
      <p:sp>
        <p:nvSpPr>
          <p:cNvPr id="19" name="Rectangle 1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4">
            <a:extLst>
              <a:ext uri="{FF2B5EF4-FFF2-40B4-BE49-F238E27FC236}">
                <a16:creationId xmlns:a16="http://schemas.microsoft.com/office/drawing/2014/main" id="{AAB1757B-0A77-4812-B5D0-7B76001DB282}"/>
              </a:ext>
            </a:extLst>
          </p:cNvPr>
          <p:cNvSpPr>
            <a:spLocks noGrp="1"/>
          </p:cNvSpPr>
          <p:nvPr>
            <p:ph idx="1"/>
          </p:nvPr>
        </p:nvSpPr>
        <p:spPr>
          <a:xfrm>
            <a:off x="6049182" y="802638"/>
            <a:ext cx="5408696" cy="5745448"/>
          </a:xfrm>
        </p:spPr>
        <p:txBody>
          <a:bodyPr anchor="ctr">
            <a:normAutofit fontScale="77500" lnSpcReduction="20000"/>
          </a:bodyPr>
          <a:lstStyle/>
          <a:p>
            <a:pPr marL="342900" indent="-342900"/>
            <a:r>
              <a:rPr lang="en-US" sz="2600" dirty="0">
                <a:solidFill>
                  <a:schemeClr val="bg1"/>
                </a:solidFill>
                <a:latin typeface="Gill Sans Nova Light" panose="020B0302020104020203" pitchFamily="34" charset="0"/>
              </a:rPr>
              <a:t>Assessments and gap analysis of partners' legal frameworks on SALW control and of the level of harmonization with EU and international legislation, as well as the level of standardization of procedures in the region;</a:t>
            </a:r>
          </a:p>
          <a:p>
            <a:pPr marL="342900" indent="-342900"/>
            <a:endParaRPr lang="en-US" sz="1300" dirty="0">
              <a:solidFill>
                <a:schemeClr val="bg1"/>
              </a:solidFill>
              <a:latin typeface="Gill Sans Nova Light" panose="020B0302020104020203" pitchFamily="34" charset="0"/>
            </a:endParaRPr>
          </a:p>
          <a:p>
            <a:pPr marL="342900" indent="-342900"/>
            <a:r>
              <a:rPr lang="en-US" sz="2600" dirty="0">
                <a:solidFill>
                  <a:schemeClr val="bg1"/>
                </a:solidFill>
                <a:latin typeface="Gill Sans Nova Light" panose="020B0302020104020203" pitchFamily="34" charset="0"/>
              </a:rPr>
              <a:t>Regional workshops and thematic workshops for the beneficiaries on arms laws, regulations and criminal codes;</a:t>
            </a:r>
          </a:p>
          <a:p>
            <a:pPr marL="342900" indent="-342900"/>
            <a:endParaRPr lang="en-US" sz="1300" dirty="0">
              <a:solidFill>
                <a:schemeClr val="bg1"/>
              </a:solidFill>
              <a:latin typeface="Gill Sans Nova Light" panose="020B0302020104020203" pitchFamily="34" charset="0"/>
            </a:endParaRPr>
          </a:p>
          <a:p>
            <a:pPr marL="342900" indent="-342900"/>
            <a:r>
              <a:rPr lang="en-US" sz="2600" dirty="0">
                <a:solidFill>
                  <a:schemeClr val="bg1"/>
                </a:solidFill>
                <a:latin typeface="Gill Sans Nova Light" panose="020B0302020104020203" pitchFamily="34" charset="0"/>
              </a:rPr>
              <a:t>Provision of on-demand expertise on legislative and policy updates;</a:t>
            </a:r>
          </a:p>
          <a:p>
            <a:pPr marL="342900" indent="-342900"/>
            <a:endParaRPr lang="en-US" sz="1300" dirty="0">
              <a:solidFill>
                <a:schemeClr val="bg1"/>
              </a:solidFill>
              <a:latin typeface="Gill Sans Nova Light" panose="020B0302020104020203" pitchFamily="34" charset="0"/>
            </a:endParaRPr>
          </a:p>
          <a:p>
            <a:pPr marL="342900" indent="-342900"/>
            <a:r>
              <a:rPr lang="en-US" sz="2600" dirty="0">
                <a:solidFill>
                  <a:schemeClr val="bg1"/>
                </a:solidFill>
                <a:latin typeface="Gill Sans Nova Light" panose="020B0302020104020203" pitchFamily="34" charset="0"/>
              </a:rPr>
              <a:t>Updated arms-law compendium translated into all of the relevant languages of the region;</a:t>
            </a:r>
          </a:p>
          <a:p>
            <a:pPr marL="342900" indent="-342900"/>
            <a:endParaRPr lang="en-US" sz="1300" dirty="0">
              <a:solidFill>
                <a:schemeClr val="bg1"/>
              </a:solidFill>
              <a:latin typeface="Gill Sans Nova Light" panose="020B0302020104020203" pitchFamily="34" charset="0"/>
            </a:endParaRPr>
          </a:p>
          <a:p>
            <a:pPr marL="342900" indent="-342900"/>
            <a:r>
              <a:rPr lang="en-US" sz="2600" dirty="0">
                <a:solidFill>
                  <a:schemeClr val="bg1"/>
                </a:solidFill>
                <a:latin typeface="Gill Sans Nova Light" panose="020B0302020104020203" pitchFamily="34" charset="0"/>
              </a:rPr>
              <a:t>Gender-screening of the arms legal framework;</a:t>
            </a:r>
          </a:p>
          <a:p>
            <a:pPr marL="342900" indent="-342900"/>
            <a:endParaRPr lang="en-US" sz="1300" dirty="0">
              <a:solidFill>
                <a:schemeClr val="bg1"/>
              </a:solidFill>
              <a:latin typeface="Gill Sans Nova Light" panose="020B0302020104020203" pitchFamily="34" charset="0"/>
            </a:endParaRPr>
          </a:p>
          <a:p>
            <a:pPr marL="342900" indent="-342900"/>
            <a:r>
              <a:rPr lang="en-US" sz="2600" dirty="0">
                <a:solidFill>
                  <a:schemeClr val="bg1"/>
                </a:solidFill>
                <a:latin typeface="Gill Sans Nova Light" panose="020B0302020104020203" pitchFamily="34" charset="0"/>
              </a:rPr>
              <a:t>Gender Coach </a:t>
            </a:r>
            <a:r>
              <a:rPr lang="en-US" sz="2600" dirty="0" err="1">
                <a:solidFill>
                  <a:schemeClr val="bg1"/>
                </a:solidFill>
                <a:latin typeface="Gill Sans Nova Light" panose="020B0302020104020203" pitchFamily="34" charset="0"/>
              </a:rPr>
              <a:t>Programme</a:t>
            </a:r>
            <a:r>
              <a:rPr lang="en-US" sz="2600" dirty="0">
                <a:solidFill>
                  <a:schemeClr val="bg1"/>
                </a:solidFill>
                <a:latin typeface="Gill Sans Nova Light" panose="020B0302020104020203" pitchFamily="34" charset="0"/>
              </a:rPr>
              <a:t> and training on media strategy development. </a:t>
            </a:r>
          </a:p>
          <a:p>
            <a:endParaRPr lang="en-US" dirty="0">
              <a:solidFill>
                <a:schemeClr val="bg1"/>
              </a:solidFill>
              <a:latin typeface="Gill Sans Nova Light" panose="020B0302020104020203" pitchFamily="34" charset="0"/>
            </a:endParaRPr>
          </a:p>
        </p:txBody>
      </p:sp>
    </p:spTree>
    <p:extLst>
      <p:ext uri="{BB962C8B-B14F-4D97-AF65-F5344CB8AC3E}">
        <p14:creationId xmlns:p14="http://schemas.microsoft.com/office/powerpoint/2010/main" val="2047033449"/>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E004A8-6999-4988-B11B-AD9541D0E066}"/>
              </a:ext>
            </a:extLst>
          </p:cNvPr>
          <p:cNvSpPr>
            <a:spLocks noGrp="1"/>
          </p:cNvSpPr>
          <p:nvPr>
            <p:ph type="title"/>
          </p:nvPr>
        </p:nvSpPr>
        <p:spPr>
          <a:xfrm>
            <a:off x="829781" y="1265274"/>
            <a:ext cx="3698803" cy="4543244"/>
          </a:xfrm>
          <a:noFill/>
          <a:ln>
            <a:solidFill>
              <a:schemeClr val="tx1"/>
            </a:solidFill>
          </a:ln>
        </p:spPr>
        <p:txBody>
          <a:bodyPr>
            <a:normAutofit/>
          </a:bodyPr>
          <a:lstStyle/>
          <a:p>
            <a:r>
              <a:rPr lang="en-US" sz="2200" cap="none" dirty="0">
                <a:solidFill>
                  <a:schemeClr val="tx1"/>
                </a:solidFill>
                <a:latin typeface="Gill Sans Nova" panose="020B0602020104020203" pitchFamily="34" charset="0"/>
              </a:rPr>
              <a:t>Countering illicit arms trafficking in the Western Balkans, the Republic of Moldova, Ukraine and Belarus through capacity assessments and technical assistance to the law-enforcement and Border Police authorities</a:t>
            </a:r>
            <a:endParaRPr lang="en-US" sz="2200" cap="none" dirty="0">
              <a:solidFill>
                <a:schemeClr val="tx1"/>
              </a:solidFill>
              <a:latin typeface="Gill Sans MT" panose="020B0502020104020203" pitchFamily="34" charset="0"/>
            </a:endParaRPr>
          </a:p>
        </p:txBody>
      </p:sp>
      <p:sp>
        <p:nvSpPr>
          <p:cNvPr id="26" name="Rectangle 25">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4">
            <a:extLst>
              <a:ext uri="{FF2B5EF4-FFF2-40B4-BE49-F238E27FC236}">
                <a16:creationId xmlns:a16="http://schemas.microsoft.com/office/drawing/2014/main" id="{AAB1757B-0A77-4812-B5D0-7B76001DB282}"/>
              </a:ext>
            </a:extLst>
          </p:cNvPr>
          <p:cNvSpPr>
            <a:spLocks noGrp="1"/>
          </p:cNvSpPr>
          <p:nvPr>
            <p:ph idx="1"/>
          </p:nvPr>
        </p:nvSpPr>
        <p:spPr>
          <a:xfrm>
            <a:off x="6049181" y="550718"/>
            <a:ext cx="6040037" cy="6307282"/>
          </a:xfrm>
        </p:spPr>
        <p:txBody>
          <a:bodyPr anchor="ctr">
            <a:normAutofit/>
          </a:bodyPr>
          <a:lstStyle/>
          <a:p>
            <a:r>
              <a:rPr lang="en-GB" sz="2000" dirty="0">
                <a:solidFill>
                  <a:schemeClr val="bg1"/>
                </a:solidFill>
                <a:latin typeface="Gill Sans Nova Light" panose="020B0302020104020203" pitchFamily="34" charset="0"/>
              </a:rPr>
              <a:t>Needs assessment of the border-police and criminal-police services of the Western Balkans in countering illicit arms trafficking</a:t>
            </a:r>
            <a:r>
              <a:rPr lang="en-US" sz="2000" dirty="0">
                <a:solidFill>
                  <a:schemeClr val="bg1"/>
                </a:solidFill>
                <a:latin typeface="Gill Sans Nova Light" panose="020B0302020104020203" pitchFamily="34" charset="0"/>
              </a:rPr>
              <a:t>;</a:t>
            </a:r>
          </a:p>
          <a:p>
            <a:endParaRPr lang="en-US" sz="1200" dirty="0">
              <a:solidFill>
                <a:schemeClr val="bg1"/>
              </a:solidFill>
              <a:latin typeface="Gill Sans Nova Light" panose="020B0302020104020203" pitchFamily="34" charset="0"/>
            </a:endParaRPr>
          </a:p>
          <a:p>
            <a:r>
              <a:rPr lang="en-US" sz="2000" dirty="0">
                <a:solidFill>
                  <a:schemeClr val="bg1"/>
                </a:solidFill>
                <a:latin typeface="Gill Sans Nova Light" panose="020B0302020104020203" pitchFamily="34" charset="0"/>
              </a:rPr>
              <a:t>Strengthened capacity of ballistics experts and investigators for addressing cross border firearm-related criminality, including through procurement of specialized equipment in support of the Firearms Focal Points; </a:t>
            </a:r>
          </a:p>
          <a:p>
            <a:endParaRPr lang="en-US" sz="1200" dirty="0">
              <a:solidFill>
                <a:schemeClr val="bg1"/>
              </a:solidFill>
              <a:latin typeface="Gill Sans Nova Light" panose="020B0302020104020203" pitchFamily="34" charset="0"/>
            </a:endParaRPr>
          </a:p>
          <a:p>
            <a:r>
              <a:rPr lang="en-US" sz="2000" dirty="0">
                <a:solidFill>
                  <a:schemeClr val="bg1"/>
                </a:solidFill>
                <a:latin typeface="Gill Sans Nova Light" panose="020B0302020104020203" pitchFamily="34" charset="0"/>
              </a:rPr>
              <a:t>Implemented pilot on operational ballistic information-exchange structure;</a:t>
            </a:r>
          </a:p>
          <a:p>
            <a:endParaRPr lang="en-US" sz="1200" dirty="0">
              <a:solidFill>
                <a:schemeClr val="bg1"/>
              </a:solidFill>
              <a:latin typeface="Gill Sans Nova Light" panose="020B0302020104020203" pitchFamily="34" charset="0"/>
            </a:endParaRPr>
          </a:p>
          <a:p>
            <a:r>
              <a:rPr lang="en-US" sz="2000" dirty="0">
                <a:solidFill>
                  <a:schemeClr val="bg1"/>
                </a:solidFill>
                <a:latin typeface="Gill Sans Nova Light" panose="020B0302020104020203" pitchFamily="34" charset="0"/>
              </a:rPr>
              <a:t>Assessment of capacities of the Republic of Moldova, Ukraine and Belarus for selected aspects of SALW control, with identified targeted interventions. </a:t>
            </a:r>
          </a:p>
          <a:p>
            <a:pPr>
              <a:lnSpc>
                <a:spcPct val="90000"/>
              </a:lnSpc>
            </a:pPr>
            <a:endParaRPr lang="en-US" sz="1500" dirty="0">
              <a:solidFill>
                <a:schemeClr val="bg1"/>
              </a:solidFill>
              <a:latin typeface="Gill Sans Nova Light" panose="020B0302020104020203" pitchFamily="34" charset="0"/>
            </a:endParaRPr>
          </a:p>
        </p:txBody>
      </p:sp>
    </p:spTree>
    <p:extLst>
      <p:ext uri="{BB962C8B-B14F-4D97-AF65-F5344CB8AC3E}">
        <p14:creationId xmlns:p14="http://schemas.microsoft.com/office/powerpoint/2010/main" val="208819715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1743</TotalTime>
  <Words>1086</Words>
  <Application>Microsoft Office PowerPoint</Application>
  <PresentationFormat>Widescreen</PresentationFormat>
  <Paragraphs>74</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Gill Sans MT</vt:lpstr>
      <vt:lpstr>Gill Sans Nova</vt:lpstr>
      <vt:lpstr>Gill Sans Nova Light</vt:lpstr>
      <vt:lpstr>Parcel</vt:lpstr>
      <vt:lpstr>PowerPoint Presentation</vt:lpstr>
      <vt:lpstr>Roadmap: Vision  </vt:lpstr>
      <vt:lpstr>Roadmap: Goals  </vt:lpstr>
      <vt:lpstr>Roadmap: Goals  </vt:lpstr>
      <vt:lpstr>KEY PERFORMANCE INDICATORS</vt:lpstr>
      <vt:lpstr>ROADMAP IMPLEMENTATION: COORDINATION AND M&amp;E FRAMEWORK</vt:lpstr>
      <vt:lpstr>Objectives</vt:lpstr>
      <vt:lpstr>Support to the authorities in the Western Balkans in fully harmonizing arms‑control legislation with the EU Regulatory Framework and related international obligations, and standards across the region.</vt:lpstr>
      <vt:lpstr>Countering illicit arms trafficking in the Western Balkans, the Republic of Moldova, Ukraine and Belarus through capacity assessments and technical assistance to the law-enforcement and Border Police authorities</vt:lpstr>
      <vt:lpstr>ROADMAP IMPLEMENTATION:  Monitoring &amp; Evaluation Framework</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SEESAC</dc:creator>
  <cp:lastModifiedBy>SEESAC</cp:lastModifiedBy>
  <cp:revision>8</cp:revision>
  <dcterms:created xsi:type="dcterms:W3CDTF">2018-11-23T10:35:34Z</dcterms:created>
  <dcterms:modified xsi:type="dcterms:W3CDTF">2018-11-26T14:33:01Z</dcterms:modified>
</cp:coreProperties>
</file>