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29" r:id="rId1"/>
  </p:sldMasterIdLst>
  <p:notesMasterIdLst>
    <p:notesMasterId r:id="rId18"/>
  </p:notesMasterIdLst>
  <p:sldIdLst>
    <p:sldId id="256" r:id="rId2"/>
    <p:sldId id="257" r:id="rId3"/>
    <p:sldId id="296" r:id="rId4"/>
    <p:sldId id="298" r:id="rId5"/>
    <p:sldId id="319" r:id="rId6"/>
    <p:sldId id="299" r:id="rId7"/>
    <p:sldId id="338" r:id="rId8"/>
    <p:sldId id="303" r:id="rId9"/>
    <p:sldId id="302" r:id="rId10"/>
    <p:sldId id="305" r:id="rId11"/>
    <p:sldId id="359" r:id="rId12"/>
    <p:sldId id="277" r:id="rId13"/>
    <p:sldId id="290" r:id="rId14"/>
    <p:sldId id="347" r:id="rId15"/>
    <p:sldId id="357" r:id="rId16"/>
    <p:sldId id="272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84182" autoAdjust="0"/>
  </p:normalViewPr>
  <p:slideViewPr>
    <p:cSldViewPr>
      <p:cViewPr varScale="1">
        <p:scale>
          <a:sx n="64" d="100"/>
          <a:sy n="64" d="100"/>
        </p:scale>
        <p:origin x="-4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5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C36D2-DBF3-462B-8078-A1F5A0D6BA4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02D075E-DE8A-4C40-A56F-2380468B5406}">
      <dgm:prSet phldrT="[Text]"/>
      <dgm:spPr/>
      <dgm:t>
        <a:bodyPr/>
        <a:lstStyle/>
        <a:p>
          <a:r>
            <a:rPr lang="en-US" dirty="0"/>
            <a:t>SOCTA</a:t>
          </a:r>
        </a:p>
      </dgm:t>
    </dgm:pt>
    <dgm:pt modelId="{27144A40-CC5A-4FBF-BBC7-63541C1D353B}" type="parTrans" cxnId="{ED8A0976-15B3-4F70-8FE3-FBCC92BF2C5F}">
      <dgm:prSet/>
      <dgm:spPr/>
      <dgm:t>
        <a:bodyPr/>
        <a:lstStyle/>
        <a:p>
          <a:endParaRPr lang="en-US"/>
        </a:p>
      </dgm:t>
    </dgm:pt>
    <dgm:pt modelId="{30A44377-0C7C-4E01-AB7F-34A146FB3343}" type="sibTrans" cxnId="{ED8A0976-15B3-4F70-8FE3-FBCC92BF2C5F}">
      <dgm:prSet/>
      <dgm:spPr/>
      <dgm:t>
        <a:bodyPr/>
        <a:lstStyle/>
        <a:p>
          <a:endParaRPr lang="en-US"/>
        </a:p>
      </dgm:t>
    </dgm:pt>
    <dgm:pt modelId="{4D2EA47A-C1B6-4CE4-A5B9-198E792CAF17}">
      <dgm:prSet phldrT="[Text]"/>
      <dgm:spPr/>
      <dgm:t>
        <a:bodyPr/>
        <a:lstStyle/>
        <a:p>
          <a:r>
            <a:rPr lang="en-US" dirty="0"/>
            <a:t>NCBM</a:t>
          </a:r>
        </a:p>
      </dgm:t>
    </dgm:pt>
    <dgm:pt modelId="{433CBF9D-5D34-42D6-9ADE-CCAC9D722C9B}" type="parTrans" cxnId="{BE8973C7-B8AF-4EE9-9B1E-3DCBA2F4AD9D}">
      <dgm:prSet/>
      <dgm:spPr/>
      <dgm:t>
        <a:bodyPr/>
        <a:lstStyle/>
        <a:p>
          <a:endParaRPr lang="en-US"/>
        </a:p>
      </dgm:t>
    </dgm:pt>
    <dgm:pt modelId="{BBF6E687-C665-4801-9FAA-DC30C8B5D682}" type="sibTrans" cxnId="{BE8973C7-B8AF-4EE9-9B1E-3DCBA2F4AD9D}">
      <dgm:prSet/>
      <dgm:spPr/>
      <dgm:t>
        <a:bodyPr/>
        <a:lstStyle/>
        <a:p>
          <a:endParaRPr lang="en-US"/>
        </a:p>
      </dgm:t>
    </dgm:pt>
    <dgm:pt modelId="{8BF153D6-A15D-496C-A8C6-A73394B8E3AE}">
      <dgm:prSet phldrT="[Text]"/>
      <dgm:spPr/>
      <dgm:t>
        <a:bodyPr/>
        <a:lstStyle/>
        <a:p>
          <a:r>
            <a:rPr lang="en-US" dirty="0"/>
            <a:t>Firearm Focal Point </a:t>
          </a:r>
        </a:p>
      </dgm:t>
    </dgm:pt>
    <dgm:pt modelId="{1B4E518A-0D49-41F1-AE24-719A727BA8C4}" type="parTrans" cxnId="{EA79E43D-3A76-48AB-8E6D-C3025204E84A}">
      <dgm:prSet/>
      <dgm:spPr/>
      <dgm:t>
        <a:bodyPr/>
        <a:lstStyle/>
        <a:p>
          <a:endParaRPr lang="en-US"/>
        </a:p>
      </dgm:t>
    </dgm:pt>
    <dgm:pt modelId="{9E9A60C9-4982-4BFF-A817-728B7F360AB9}" type="sibTrans" cxnId="{EA79E43D-3A76-48AB-8E6D-C3025204E84A}">
      <dgm:prSet/>
      <dgm:spPr/>
      <dgm:t>
        <a:bodyPr/>
        <a:lstStyle/>
        <a:p>
          <a:endParaRPr lang="en-US"/>
        </a:p>
      </dgm:t>
    </dgm:pt>
    <dgm:pt modelId="{6085C41D-4407-4C17-A345-7A4EA3844AFE}" type="pres">
      <dgm:prSet presAssocID="{061C36D2-DBF3-462B-8078-A1F5A0D6BA46}" presName="compositeShape" presStyleCnt="0">
        <dgm:presLayoutVars>
          <dgm:dir/>
          <dgm:resizeHandles/>
        </dgm:presLayoutVars>
      </dgm:prSet>
      <dgm:spPr/>
    </dgm:pt>
    <dgm:pt modelId="{EB2AB3F7-8ADE-451E-B734-BE4A767BD8E1}" type="pres">
      <dgm:prSet presAssocID="{061C36D2-DBF3-462B-8078-A1F5A0D6BA46}" presName="pyramid" presStyleLbl="node1" presStyleIdx="0" presStyleCnt="1" custLinFactNeighborX="15295" custLinFactNeighborY="-200"/>
      <dgm:spPr/>
    </dgm:pt>
    <dgm:pt modelId="{9B1F7643-2A96-45AA-8BB0-FA1EB1B4A157}" type="pres">
      <dgm:prSet presAssocID="{061C36D2-DBF3-462B-8078-A1F5A0D6BA46}" presName="theList" presStyleCnt="0"/>
      <dgm:spPr/>
    </dgm:pt>
    <dgm:pt modelId="{647EDEA8-3288-4DBD-BAB3-2452E679E041}" type="pres">
      <dgm:prSet presAssocID="{F02D075E-DE8A-4C40-A56F-2380468B5406}" presName="aNode" presStyleLbl="fgAcc1" presStyleIdx="0" presStyleCnt="3" custScaleX="92207" custScaleY="27131" custLinFactNeighborX="12294" custLinFactNeighborY="29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4622A-2C0E-4940-ABE0-2EAC4DF0742E}" type="pres">
      <dgm:prSet presAssocID="{F02D075E-DE8A-4C40-A56F-2380468B5406}" presName="aSpace" presStyleCnt="0"/>
      <dgm:spPr/>
    </dgm:pt>
    <dgm:pt modelId="{3260404F-E867-494D-A2A0-31D7BDC64BFC}" type="pres">
      <dgm:prSet presAssocID="{4D2EA47A-C1B6-4CE4-A5B9-198E792CAF17}" presName="aNode" presStyleLbl="fgAcc1" presStyleIdx="1" presStyleCnt="3" custScaleX="102203" custScaleY="43297" custLinFactY="9371" custLinFactNeighborX="1269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F580C-BA6F-4553-80A8-3DF8B5DF0483}" type="pres">
      <dgm:prSet presAssocID="{4D2EA47A-C1B6-4CE4-A5B9-198E792CAF17}" presName="aSpace" presStyleCnt="0"/>
      <dgm:spPr/>
    </dgm:pt>
    <dgm:pt modelId="{B365A80A-13DB-4D57-92B9-103670D55F4F}" type="pres">
      <dgm:prSet presAssocID="{8BF153D6-A15D-496C-A8C6-A73394B8E3AE}" presName="aNode" presStyleLbl="fgAcc1" presStyleIdx="2" presStyleCnt="3" custScaleX="113497" custScaleY="48668" custLinFactY="15961" custLinFactNeighborX="683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7390C-909C-433A-B2D8-53F4C5BA2716}" type="pres">
      <dgm:prSet presAssocID="{8BF153D6-A15D-496C-A8C6-A73394B8E3AE}" presName="aSpace" presStyleCnt="0"/>
      <dgm:spPr/>
    </dgm:pt>
  </dgm:ptLst>
  <dgm:cxnLst>
    <dgm:cxn modelId="{9299914B-F0ED-45D1-B713-C4F681867AB0}" type="presOf" srcId="{4D2EA47A-C1B6-4CE4-A5B9-198E792CAF17}" destId="{3260404F-E867-494D-A2A0-31D7BDC64BFC}" srcOrd="0" destOrd="0" presId="urn:microsoft.com/office/officeart/2005/8/layout/pyramid2"/>
    <dgm:cxn modelId="{BE8973C7-B8AF-4EE9-9B1E-3DCBA2F4AD9D}" srcId="{061C36D2-DBF3-462B-8078-A1F5A0D6BA46}" destId="{4D2EA47A-C1B6-4CE4-A5B9-198E792CAF17}" srcOrd="1" destOrd="0" parTransId="{433CBF9D-5D34-42D6-9ADE-CCAC9D722C9B}" sibTransId="{BBF6E687-C665-4801-9FAA-DC30C8B5D682}"/>
    <dgm:cxn modelId="{813BDA3D-52F8-4979-B759-9E78B9010586}" type="presOf" srcId="{8BF153D6-A15D-496C-A8C6-A73394B8E3AE}" destId="{B365A80A-13DB-4D57-92B9-103670D55F4F}" srcOrd="0" destOrd="0" presId="urn:microsoft.com/office/officeart/2005/8/layout/pyramid2"/>
    <dgm:cxn modelId="{D18A6C56-EBF6-41F9-8737-1375DCFFA670}" type="presOf" srcId="{061C36D2-DBF3-462B-8078-A1F5A0D6BA46}" destId="{6085C41D-4407-4C17-A345-7A4EA3844AFE}" srcOrd="0" destOrd="0" presId="urn:microsoft.com/office/officeart/2005/8/layout/pyramid2"/>
    <dgm:cxn modelId="{EA79E43D-3A76-48AB-8E6D-C3025204E84A}" srcId="{061C36D2-DBF3-462B-8078-A1F5A0D6BA46}" destId="{8BF153D6-A15D-496C-A8C6-A73394B8E3AE}" srcOrd="2" destOrd="0" parTransId="{1B4E518A-0D49-41F1-AE24-719A727BA8C4}" sibTransId="{9E9A60C9-4982-4BFF-A817-728B7F360AB9}"/>
    <dgm:cxn modelId="{89CDD371-7607-4B63-A943-4E185DDC24CB}" type="presOf" srcId="{F02D075E-DE8A-4C40-A56F-2380468B5406}" destId="{647EDEA8-3288-4DBD-BAB3-2452E679E041}" srcOrd="0" destOrd="0" presId="urn:microsoft.com/office/officeart/2005/8/layout/pyramid2"/>
    <dgm:cxn modelId="{ED8A0976-15B3-4F70-8FE3-FBCC92BF2C5F}" srcId="{061C36D2-DBF3-462B-8078-A1F5A0D6BA46}" destId="{F02D075E-DE8A-4C40-A56F-2380468B5406}" srcOrd="0" destOrd="0" parTransId="{27144A40-CC5A-4FBF-BBC7-63541C1D353B}" sibTransId="{30A44377-0C7C-4E01-AB7F-34A146FB3343}"/>
    <dgm:cxn modelId="{90C0E3DF-099E-493A-B3C8-B58898E28A6C}" type="presParOf" srcId="{6085C41D-4407-4C17-A345-7A4EA3844AFE}" destId="{EB2AB3F7-8ADE-451E-B734-BE4A767BD8E1}" srcOrd="0" destOrd="0" presId="urn:microsoft.com/office/officeart/2005/8/layout/pyramid2"/>
    <dgm:cxn modelId="{D814B554-01DD-4BBC-8B68-6D7BA1A1EA46}" type="presParOf" srcId="{6085C41D-4407-4C17-A345-7A4EA3844AFE}" destId="{9B1F7643-2A96-45AA-8BB0-FA1EB1B4A157}" srcOrd="1" destOrd="0" presId="urn:microsoft.com/office/officeart/2005/8/layout/pyramid2"/>
    <dgm:cxn modelId="{B3DCEB6B-5442-4395-B1C1-A4937DA60994}" type="presParOf" srcId="{9B1F7643-2A96-45AA-8BB0-FA1EB1B4A157}" destId="{647EDEA8-3288-4DBD-BAB3-2452E679E041}" srcOrd="0" destOrd="0" presId="urn:microsoft.com/office/officeart/2005/8/layout/pyramid2"/>
    <dgm:cxn modelId="{C16FB33D-9CD3-434A-A5AF-A6EB1F9414C0}" type="presParOf" srcId="{9B1F7643-2A96-45AA-8BB0-FA1EB1B4A157}" destId="{2C54622A-2C0E-4940-ABE0-2EAC4DF0742E}" srcOrd="1" destOrd="0" presId="urn:microsoft.com/office/officeart/2005/8/layout/pyramid2"/>
    <dgm:cxn modelId="{EBFC371A-19A2-4B43-800A-52C0409F4E78}" type="presParOf" srcId="{9B1F7643-2A96-45AA-8BB0-FA1EB1B4A157}" destId="{3260404F-E867-494D-A2A0-31D7BDC64BFC}" srcOrd="2" destOrd="0" presId="urn:microsoft.com/office/officeart/2005/8/layout/pyramid2"/>
    <dgm:cxn modelId="{6AB206BE-922A-4F2A-B52A-B2CBD89534B0}" type="presParOf" srcId="{9B1F7643-2A96-45AA-8BB0-FA1EB1B4A157}" destId="{114F580C-BA6F-4553-80A8-3DF8B5DF0483}" srcOrd="3" destOrd="0" presId="urn:microsoft.com/office/officeart/2005/8/layout/pyramid2"/>
    <dgm:cxn modelId="{194AAB3A-435E-4C5E-9A00-60E4CF271687}" type="presParOf" srcId="{9B1F7643-2A96-45AA-8BB0-FA1EB1B4A157}" destId="{B365A80A-13DB-4D57-92B9-103670D55F4F}" srcOrd="4" destOrd="0" presId="urn:microsoft.com/office/officeart/2005/8/layout/pyramid2"/>
    <dgm:cxn modelId="{10669177-3D84-40BE-B0B8-5099DCB57921}" type="presParOf" srcId="{9B1F7643-2A96-45AA-8BB0-FA1EB1B4A157}" destId="{D767390C-909C-433A-B2D8-53F4C5BA271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AB3F7-8ADE-451E-B734-BE4A767BD8E1}">
      <dsp:nvSpPr>
        <dsp:cNvPr id="0" name=""/>
        <dsp:cNvSpPr/>
      </dsp:nvSpPr>
      <dsp:spPr>
        <a:xfrm>
          <a:off x="909613" y="0"/>
          <a:ext cx="4816375" cy="48163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EDEA8-3288-4DBD-BAB3-2452E679E041}">
      <dsp:nvSpPr>
        <dsp:cNvPr id="0" name=""/>
        <dsp:cNvSpPr/>
      </dsp:nvSpPr>
      <dsp:spPr>
        <a:xfrm>
          <a:off x="3088003" y="576066"/>
          <a:ext cx="2886672" cy="6666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SOCTA</a:t>
          </a:r>
        </a:p>
      </dsp:txBody>
      <dsp:txXfrm>
        <a:off x="3120545" y="608608"/>
        <a:ext cx="2821588" cy="601552"/>
      </dsp:txXfrm>
    </dsp:sp>
    <dsp:sp modelId="{3260404F-E867-494D-A2A0-31D7BDC64BFC}">
      <dsp:nvSpPr>
        <dsp:cNvPr id="0" name=""/>
        <dsp:cNvSpPr/>
      </dsp:nvSpPr>
      <dsp:spPr>
        <a:xfrm>
          <a:off x="2896388" y="1995492"/>
          <a:ext cx="3199611" cy="10638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NCBM</a:t>
          </a:r>
        </a:p>
      </dsp:txBody>
      <dsp:txXfrm>
        <a:off x="2948321" y="2047425"/>
        <a:ext cx="3095745" cy="959986"/>
      </dsp:txXfrm>
    </dsp:sp>
    <dsp:sp modelId="{B365A80A-13DB-4D57-92B9-103670D55F4F}">
      <dsp:nvSpPr>
        <dsp:cNvPr id="0" name=""/>
        <dsp:cNvSpPr/>
      </dsp:nvSpPr>
      <dsp:spPr>
        <a:xfrm>
          <a:off x="2542813" y="3528405"/>
          <a:ext cx="3553186" cy="11958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Firearm Focal Point </a:t>
          </a:r>
        </a:p>
      </dsp:txBody>
      <dsp:txXfrm>
        <a:off x="2601188" y="3586780"/>
        <a:ext cx="3436436" cy="1079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8A789-55E3-4178-9ED5-275838E0D01A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B595-4E52-46A9-BD86-7279E4B2C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7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B595-4E52-46A9-BD86-7279E4B2C4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5B595-4E52-46A9-BD86-7279E4B2C4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9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78521-0C21-470C-9055-1769799329B3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2D945-32BD-4B64-B399-2FFAAFFFF63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73793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ADD2C-D92A-42DE-9C49-33F87CFE8A78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CC68A-76FC-408A-84A4-ABA31CFF7BF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33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ADD2C-D92A-42DE-9C49-33F87CFE8A78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CC68A-76FC-408A-84A4-ABA31CFF7BF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48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ADD2C-D92A-42DE-9C49-33F87CFE8A78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CC68A-76FC-408A-84A4-ABA31CFF7BF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17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ADD2C-D92A-42DE-9C49-33F87CFE8A78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CC68A-76FC-408A-84A4-ABA31CFF7BF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10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ADD2C-D92A-42DE-9C49-33F87CFE8A78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CC68A-76FC-408A-84A4-ABA31CFF7BF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610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ADD2C-D92A-42DE-9C49-33F87CFE8A78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CC68A-76FC-408A-84A4-ABA31CFF7BF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1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6E0C3-71A0-4BDA-8788-0394C3FCE0E8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2B5BD-4305-4F01-8ABC-9AE798A07FC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837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C32879-F901-4653-A272-0D5BDDC557DD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B3362-D6F2-4E42-B2FC-DF5C382C14E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975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C9070-AF97-4BBE-B609-96CAF46939FA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7E01D-C90E-449F-8D4C-685C37A51C6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55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F8D02-5594-409E-90BC-63CE22FDC952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6FCA6-F822-4A29-AF1E-417ADF7823D3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7953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3BC52-B1A6-45F3-86CE-F798ABDE499A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CD11C-B3E4-49C0-B75A-DBC53AA2C37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7834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DDE32-4FE1-49B2-A911-CDBC0A14E9E2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82A26-16AD-460F-ACE5-F597825C53A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09550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80EA3-D6F4-41E3-B95C-85557375EB72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3CD28-8EE7-4E97-B32B-91EF76B429D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40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CBC6D6-4320-48B9-BF88-1D7D68728EC9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C4B4B-4A04-42A5-A371-32B8E2C4AC1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9266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4777D-4B31-403D-BB7A-61BBAFC283AA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13494-C746-408C-9C21-59EB23678CE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1927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F25B3-6009-47AC-AF6D-79918ED46461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BD010-3058-4A06-A82B-93053B21349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07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574ADD2C-D92A-42DE-9C49-33F87CFE8A78}" type="datetimeFigureOut">
              <a:rPr lang="fr-FR" smtClean="0"/>
              <a:pPr>
                <a:defRPr/>
              </a:pPr>
              <a:t>24/11/2018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1CC68A-76FC-408A-84A4-ABA31CFF7BF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937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330" r:id="rId1"/>
    <p:sldLayoutId id="2147485331" r:id="rId2"/>
    <p:sldLayoutId id="2147485332" r:id="rId3"/>
    <p:sldLayoutId id="2147485333" r:id="rId4"/>
    <p:sldLayoutId id="2147485334" r:id="rId5"/>
    <p:sldLayoutId id="2147485335" r:id="rId6"/>
    <p:sldLayoutId id="2147485336" r:id="rId7"/>
    <p:sldLayoutId id="2147485337" r:id="rId8"/>
    <p:sldLayoutId id="2147485338" r:id="rId9"/>
    <p:sldLayoutId id="2147485339" r:id="rId10"/>
    <p:sldLayoutId id="2147485340" r:id="rId11"/>
    <p:sldLayoutId id="2147485341" r:id="rId12"/>
    <p:sldLayoutId id="2147485342" r:id="rId13"/>
    <p:sldLayoutId id="2147485343" r:id="rId14"/>
    <p:sldLayoutId id="2147485344" r:id="rId15"/>
    <p:sldLayoutId id="2147485345" r:id="rId16"/>
    <p:sldLayoutId id="214748534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082" y="0"/>
            <a:ext cx="9159990" cy="842075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907704" y="360362"/>
            <a:ext cx="5395913" cy="1038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  </a:t>
            </a:r>
            <a:br>
              <a:rPr lang="en-US" sz="20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fr-FR" sz="27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07504" y="1916250"/>
            <a:ext cx="6840760" cy="863600"/>
          </a:xfrm>
        </p:spPr>
        <p:txBody>
          <a:bodyPr>
            <a:noAutofit/>
          </a:bodyPr>
          <a:lstStyle/>
          <a:p>
            <a:pPr marL="63500" algn="r" eaLnBrk="1" hangingPunct="1"/>
            <a:r>
              <a:rPr lang="en-US" sz="6000" b="1" dirty="0">
                <a:solidFill>
                  <a:schemeClr val="tx1"/>
                </a:solidFill>
              </a:rPr>
              <a:t>SALW control</a:t>
            </a:r>
          </a:p>
          <a:p>
            <a:pPr marL="63500" algn="r" eaLnBrk="1" hangingPunct="1"/>
            <a:r>
              <a:rPr lang="en-US" sz="6000" b="1" dirty="0">
                <a:solidFill>
                  <a:schemeClr val="tx1"/>
                </a:solidFill>
              </a:rPr>
              <a:t>KOSOVO </a:t>
            </a:r>
          </a:p>
          <a:p>
            <a:pPr marL="63500" algn="r"/>
            <a:r>
              <a:rPr lang="en-US" sz="2000" dirty="0">
                <a:solidFill>
                  <a:schemeClr val="tx1"/>
                </a:solidFill>
              </a:rPr>
              <a:t>Progress and challenges in arms control</a:t>
            </a:r>
            <a:endParaRPr lang="fr-FR" sz="2000" dirty="0">
              <a:solidFill>
                <a:schemeClr val="tx1"/>
              </a:solidFill>
            </a:endParaRPr>
          </a:p>
          <a:p>
            <a:pPr marL="63500" algn="r" eaLnBrk="1" hangingPunct="1"/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AutoShape 6" descr="Image result for kosovo flag"/>
          <p:cNvSpPr>
            <a:spLocks noChangeAspect="1" noChangeArrowheads="1"/>
          </p:cNvSpPr>
          <p:nvPr/>
        </p:nvSpPr>
        <p:spPr bwMode="auto">
          <a:xfrm>
            <a:off x="3923928" y="48191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559" y="4387816"/>
            <a:ext cx="1838202" cy="9377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25"/>
            <a:ext cx="501417" cy="4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87624" y="291858"/>
            <a:ext cx="6264696" cy="863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  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667487" y="1718931"/>
            <a:ext cx="2159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Marking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275703"/>
            <a:ext cx="7877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Import control               </a:t>
            </a:r>
          </a:p>
          <a:p>
            <a:pPr lvl="1"/>
            <a:r>
              <a:rPr lang="en-US" sz="2400" b="1" dirty="0"/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1418" y="2088711"/>
            <a:ext cx="11290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73677" y="2072555"/>
            <a:ext cx="95602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71150"/>
              </p:ext>
            </p:extLst>
          </p:nvPr>
        </p:nvGraphicFramePr>
        <p:xfrm>
          <a:off x="1101105" y="4755520"/>
          <a:ext cx="7684207" cy="1568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575">
                  <a:extLst>
                    <a:ext uri="{9D8B030D-6E8A-4147-A177-3AD203B41FA5}">
                      <a16:colId xmlns:a16="http://schemas.microsoft.com/office/drawing/2014/main" xmlns="" val="1174611885"/>
                    </a:ext>
                  </a:extLst>
                </a:gridCol>
                <a:gridCol w="3066594">
                  <a:extLst>
                    <a:ext uri="{9D8B030D-6E8A-4147-A177-3AD203B41FA5}">
                      <a16:colId xmlns:a16="http://schemas.microsoft.com/office/drawing/2014/main" xmlns="" val="894332620"/>
                    </a:ext>
                  </a:extLst>
                </a:gridCol>
                <a:gridCol w="923811">
                  <a:extLst>
                    <a:ext uri="{9D8B030D-6E8A-4147-A177-3AD203B41FA5}">
                      <a16:colId xmlns:a16="http://schemas.microsoft.com/office/drawing/2014/main" xmlns="" val="376293732"/>
                    </a:ext>
                  </a:extLst>
                </a:gridCol>
                <a:gridCol w="994708">
                  <a:extLst>
                    <a:ext uri="{9D8B030D-6E8A-4147-A177-3AD203B41FA5}">
                      <a16:colId xmlns:a16="http://schemas.microsoft.com/office/drawing/2014/main" xmlns="" val="168142298"/>
                    </a:ext>
                  </a:extLst>
                </a:gridCol>
                <a:gridCol w="994708">
                  <a:extLst>
                    <a:ext uri="{9D8B030D-6E8A-4147-A177-3AD203B41FA5}">
                      <a16:colId xmlns:a16="http://schemas.microsoft.com/office/drawing/2014/main" xmlns="" val="742780960"/>
                    </a:ext>
                  </a:extLst>
                </a:gridCol>
                <a:gridCol w="923811">
                  <a:extLst>
                    <a:ext uri="{9D8B030D-6E8A-4147-A177-3AD203B41FA5}">
                      <a16:colId xmlns:a16="http://schemas.microsoft.com/office/drawing/2014/main" xmlns="" val="1888485840"/>
                    </a:ext>
                  </a:extLst>
                </a:gridCol>
              </a:tblGrid>
              <a:tr h="217935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Pëlqimet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Person Juridik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Person Fizik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0702120"/>
                  </a:ext>
                </a:extLst>
              </a:tr>
              <a:tr h="27175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Kërkesa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Aprovime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Kërkesa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Aprovime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0410315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Pëlqim për blerje të  armës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3538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5414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6992572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Pëlqim për blerje të municionit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386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454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1157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468216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Legalizimet vazhdimi i WRC dhe WAC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929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868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7034688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Kërkesë për vazhdim të lejes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130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q-AL" sz="1100" dirty="0">
                          <a:effectLst/>
                        </a:rPr>
                        <a:t>131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07582639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418" y="1843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67" y="1537983"/>
            <a:ext cx="5768975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8F3D9238-8282-4042-8C57-21DE787F5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505" y="2069232"/>
            <a:ext cx="33905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 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7DCEF1B-EDA3-4B46-B6F0-3BCED056A2F4}"/>
              </a:ext>
            </a:extLst>
          </p:cNvPr>
          <p:cNvSpPr/>
          <p:nvPr/>
        </p:nvSpPr>
        <p:spPr>
          <a:xfrm>
            <a:off x="7164288" y="2396429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Test firing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3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Stockpile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Ammunition Technical guidelines</a:t>
            </a:r>
          </a:p>
          <a:p>
            <a:r>
              <a:rPr lang="en-US" dirty="0"/>
              <a:t>Kosovo standards on stockpile management for civilians as well as for law enforcement agencies</a:t>
            </a:r>
          </a:p>
          <a:p>
            <a:r>
              <a:rPr lang="en-US" dirty="0"/>
              <a:t>Licensed by the inspectors of the Department of Public safety in accordance international standards</a:t>
            </a:r>
          </a:p>
          <a:p>
            <a:endParaRPr lang="en-US" dirty="0"/>
          </a:p>
        </p:txBody>
      </p:sp>
      <p:pic>
        <p:nvPicPr>
          <p:cNvPr id="4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25"/>
            <a:ext cx="501417" cy="4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279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11" y="271966"/>
            <a:ext cx="7499350" cy="777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 SALW  Destruction</a:t>
            </a:r>
            <a:endParaRPr lang="fr-FR" dirty="0"/>
          </a:p>
        </p:txBody>
      </p:sp>
      <p:pic>
        <p:nvPicPr>
          <p:cNvPr id="15364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7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667" y="108657"/>
            <a:ext cx="1839105" cy="122413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18796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23" y="1834473"/>
            <a:ext cx="6720599" cy="30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5512" y="5049242"/>
            <a:ext cx="5292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2013 , app. 9624 weapons were destroyed </a:t>
            </a:r>
          </a:p>
          <a:p>
            <a:r>
              <a:rPr lang="en-US" dirty="0"/>
              <a:t>                            133347   ammunitions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52616" y="185393"/>
            <a:ext cx="8229600" cy="863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 Awareness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467225" y="4809222"/>
            <a:ext cx="46878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latin typeface="Book Antiqua" pitchFamily="18" charset="0"/>
            </a:endParaRPr>
          </a:p>
          <a:p>
            <a:pPr>
              <a:buFont typeface="Arial" charset="0"/>
              <a:buChar char="•"/>
            </a:pPr>
            <a:endParaRPr lang="en-US" dirty="0">
              <a:latin typeface="Book Antiqua" pitchFamily="18" charset="0"/>
            </a:endParaRPr>
          </a:p>
          <a:p>
            <a:pPr lvl="1"/>
            <a:r>
              <a:rPr lang="en-US" b="1" dirty="0">
                <a:latin typeface="+mj-lt"/>
              </a:rPr>
              <a:t>Legalization campaign  -  Preparation  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9221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234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03939"/>
            <a:ext cx="4608512" cy="3430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68560" y="5249670"/>
            <a:ext cx="5418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   Celebrate with heart not with the gun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0072" y="1849768"/>
            <a:ext cx="31964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Link between SALW Strategy and Community safety strategy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Implementation through partnership Police -local government , civil society, and community. </a:t>
            </a:r>
          </a:p>
          <a:p>
            <a:endParaRPr lang="en-US" dirty="0"/>
          </a:p>
          <a:p>
            <a:r>
              <a:rPr lang="en-US" dirty="0"/>
              <a:t>  Public campaign  - celebratory shooting </a:t>
            </a:r>
          </a:p>
        </p:txBody>
      </p:sp>
    </p:spTree>
    <p:extLst>
      <p:ext uri="{BB962C8B-B14F-4D97-AF65-F5344CB8AC3E}">
        <p14:creationId xmlns:p14="http://schemas.microsoft.com/office/powerpoint/2010/main" val="23953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45642"/>
            <a:ext cx="7499350" cy="6910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confiscations </a:t>
            </a:r>
            <a:endParaRPr lang="fr-FR" dirty="0"/>
          </a:p>
        </p:txBody>
      </p:sp>
      <p:pic>
        <p:nvPicPr>
          <p:cNvPr id="14340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98" y="0"/>
            <a:ext cx="54989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75856" y="18448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0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85809" y="2122550"/>
            <a:ext cx="1068336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44593" y="18448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49356" y="1907705"/>
            <a:ext cx="543307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9383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8" y="1115570"/>
            <a:ext cx="7562410" cy="24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83105" y="4388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78694" y="37198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4" y="3904109"/>
            <a:ext cx="7573144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6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282" y="448959"/>
            <a:ext cx="7499350" cy="6910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TRACING</a:t>
            </a:r>
            <a:endParaRPr lang="fr-FR" dirty="0"/>
          </a:p>
        </p:txBody>
      </p:sp>
      <p:pic>
        <p:nvPicPr>
          <p:cNvPr id="14340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98" y="0"/>
            <a:ext cx="54989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75856" y="18448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0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85809" y="2122550"/>
            <a:ext cx="1068336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44593" y="18448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49356" y="1907705"/>
            <a:ext cx="543307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576" y="19383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83105" y="4388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55576" y="35116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84845" y="2033105"/>
            <a:ext cx="1136825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983104" y="2114310"/>
            <a:ext cx="108998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05" y="2114311"/>
            <a:ext cx="7368733" cy="29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57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19881" y="1340768"/>
            <a:ext cx="8504237" cy="3671887"/>
          </a:xfrm>
        </p:spPr>
        <p:txBody>
          <a:bodyPr>
            <a:normAutofit/>
          </a:bodyPr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en-US" sz="9600" dirty="0">
                <a:solidFill>
                  <a:schemeClr val="tx2">
                    <a:satMod val="130000"/>
                  </a:schemeClr>
                </a:solidFill>
              </a:rPr>
              <a:t>THANK YOU </a:t>
            </a:r>
          </a:p>
        </p:txBody>
      </p:sp>
      <p:pic>
        <p:nvPicPr>
          <p:cNvPr id="20486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27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83696"/>
            <a:ext cx="3039548" cy="3330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41562" y="194890"/>
            <a:ext cx="5566073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Legal Framework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46075" y="1217370"/>
            <a:ext cx="696222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 Law on Weapon</a:t>
            </a:r>
          </a:p>
          <a:p>
            <a:r>
              <a:rPr lang="en-US" sz="2400" dirty="0">
                <a:latin typeface="+mn-lt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Law on weapons, ammunition and relevant security equipment for authorized state  security institutions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Law  on civil use of explosives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Law  on legalization and surrender of weapons, ammunition and explosive devices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Law  on the trade of strategic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29 </a:t>
            </a:r>
            <a:r>
              <a:rPr lang="en-US" sz="2000" dirty="0">
                <a:solidFill>
                  <a:srgbClr val="212121"/>
                </a:solidFill>
              </a:rPr>
              <a:t>S</a:t>
            </a:r>
            <a:r>
              <a:rPr lang="en-US" altLang="en-US" sz="2000" dirty="0">
                <a:solidFill>
                  <a:srgbClr val="212121"/>
                </a:solidFill>
              </a:rPr>
              <a:t>ubordinate legal acts</a:t>
            </a:r>
            <a:r>
              <a:rPr lang="en-US" sz="2400" dirty="0">
                <a:latin typeface="+mj-lt"/>
              </a:rPr>
              <a:t>– Administrative Instructions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SOP etc.</a:t>
            </a:r>
          </a:p>
        </p:txBody>
      </p:sp>
      <p:pic>
        <p:nvPicPr>
          <p:cNvPr id="6" name="Picture 5" descr="st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2" y="0"/>
            <a:ext cx="727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09898" y="194369"/>
            <a:ext cx="5566073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Legal Framework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46075" y="1306291"/>
            <a:ext cx="50185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latin typeface="Book Antiqua" pitchFamily="18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latin typeface="Book Antiqua" pitchFamily="18" charset="0"/>
            </a:endParaRPr>
          </a:p>
          <a:p>
            <a:r>
              <a:rPr lang="en-US" sz="2400" b="1" dirty="0">
                <a:latin typeface="+mj-lt"/>
              </a:rPr>
              <a:t> 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Book Antiqua" pitchFamily="18" charset="0"/>
            </a:endParaRPr>
          </a:p>
        </p:txBody>
      </p:sp>
      <p:pic>
        <p:nvPicPr>
          <p:cNvPr id="6" name="Picture 5" descr="st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462" y="0"/>
            <a:ext cx="727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662" y="6453336"/>
            <a:ext cx="9120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Goal  I      </a:t>
            </a:r>
            <a:r>
              <a:rPr lang="en-GB" sz="1000" b="1" dirty="0"/>
              <a:t>ROADMAP</a:t>
            </a:r>
            <a:r>
              <a:rPr lang="en-US" sz="1000" dirty="0"/>
              <a:t>  </a:t>
            </a:r>
            <a:r>
              <a:rPr lang="en-GB" sz="1000" dirty="0"/>
              <a:t>for a sustainable solution to the illegal possession, misuse and trafficking of Small Arms and Light Weapons in the Western Balkans</a:t>
            </a:r>
            <a:endParaRPr lang="en-US" sz="10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1009898" y="1614132"/>
            <a:ext cx="7090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dirty="0">
                <a:solidFill>
                  <a:srgbClr val="212121"/>
                </a:solidFill>
                <a:latin typeface="+mn-lt"/>
              </a:rPr>
              <a:t>Following the changes in the European legal regulation, we will also make the necessary changes to the primary and secondary legislation of RKS and its adaptation to the new changes</a:t>
            </a:r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658" y="3471014"/>
            <a:ext cx="884908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Workgroup is formed to amend the laws and further harmonize with the new </a:t>
            </a:r>
          </a:p>
          <a:p>
            <a:r>
              <a:rPr lang="en-US" sz="2000" dirty="0"/>
              <a:t>amendments in the EU regulatory framework.</a:t>
            </a:r>
          </a:p>
          <a:p>
            <a:endParaRPr lang="en-US" sz="2000" dirty="0">
              <a:solidFill>
                <a:srgbClr val="212121"/>
              </a:solidFill>
            </a:endParaRPr>
          </a:p>
          <a:p>
            <a:r>
              <a:rPr lang="en-US" sz="2000" dirty="0">
                <a:solidFill>
                  <a:srgbClr val="212121"/>
                </a:solidFill>
              </a:rPr>
              <a:t>Review of National Action Plan and adoption of Roadmap Action Plan</a:t>
            </a:r>
          </a:p>
          <a:p>
            <a:endParaRPr lang="en-US" sz="2000" dirty="0">
              <a:solidFill>
                <a:srgbClr val="212121"/>
              </a:solidFill>
            </a:endParaRPr>
          </a:p>
          <a:p>
            <a:r>
              <a:rPr lang="en-US" sz="2000" dirty="0">
                <a:solidFill>
                  <a:srgbClr val="212121"/>
                </a:solidFill>
              </a:rPr>
              <a:t> </a:t>
            </a:r>
          </a:p>
          <a:p>
            <a:r>
              <a:rPr lang="en-US" sz="2000" dirty="0">
                <a:solidFill>
                  <a:srgbClr val="212121"/>
                </a:solidFill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182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882154" y="2321668"/>
            <a:ext cx="3416026" cy="52893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     </a:t>
            </a:r>
            <a:endParaRPr lang="fr-FR" altLang="en-US" dirty="0">
              <a:solidFill>
                <a:schemeClr val="tx1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338686" y="1402914"/>
            <a:ext cx="5337770" cy="3322230"/>
          </a:xfrm>
        </p:spPr>
        <p:txBody>
          <a:bodyPr rtlCol="0">
            <a:noAutofit/>
          </a:bodyPr>
          <a:lstStyle/>
          <a:p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Linkage to other relevant strategies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Intelligence Led policing (ILP)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Integrated Border Management Strategy (IBM)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Organized Crime Strategy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Counter Terrorism Strategy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Community Safety Strategy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Crime Prevention Strategy</a:t>
            </a:r>
          </a:p>
          <a:p>
            <a:pPr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fr-FR" altLang="en-US" sz="2400" dirty="0">
                <a:solidFill>
                  <a:schemeClr val="tx1"/>
                </a:solidFill>
              </a:rPr>
              <a:t>In line </a:t>
            </a:r>
            <a:r>
              <a:rPr lang="fr-FR" altLang="en-US" sz="2400" dirty="0" err="1">
                <a:solidFill>
                  <a:schemeClr val="tx1"/>
                </a:solidFill>
              </a:rPr>
              <a:t>with</a:t>
            </a:r>
            <a:r>
              <a:rPr lang="fr-FR" altLang="en-US" sz="2400" dirty="0">
                <a:solidFill>
                  <a:schemeClr val="tx1"/>
                </a:solidFill>
              </a:rPr>
              <a:t> the </a:t>
            </a:r>
          </a:p>
        </p:txBody>
      </p:sp>
      <p:pic>
        <p:nvPicPr>
          <p:cNvPr id="28676" name="Picture 5" descr="st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" y="107569"/>
            <a:ext cx="720080" cy="94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C:\Users\john\Desktop\ILECU\Moldova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4" y="2105317"/>
            <a:ext cx="2089547" cy="1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B1D95306-FB82-45B9-B2B1-5BD75CA5F11D}"/>
              </a:ext>
            </a:extLst>
          </p:cNvPr>
          <p:cNvSpPr txBox="1">
            <a:spLocks/>
          </p:cNvSpPr>
          <p:nvPr/>
        </p:nvSpPr>
        <p:spPr>
          <a:xfrm>
            <a:off x="6084168" y="5707622"/>
            <a:ext cx="2080577" cy="678917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 vert="horz" lIns="51435" tIns="25718" rIns="51435" bIns="25718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/>
              <a:t>ROAD MAP </a:t>
            </a:r>
          </a:p>
          <a:p>
            <a:pPr algn="ctr"/>
            <a:r>
              <a:rPr lang="en-US" sz="1800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5736" y="725892"/>
            <a:ext cx="3118847" cy="528931"/>
          </a:xfrm>
          <a:prstGeom prst="rect">
            <a:avLst/>
          </a:prstGeom>
        </p:spPr>
        <p:txBody>
          <a:bodyPr vert="horz" lIns="51435" tIns="25718" rIns="51435" bIns="25718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en-US" sz="2363" dirty="0">
                <a:solidFill>
                  <a:schemeClr val="bg1"/>
                </a:solidFill>
              </a:rPr>
              <a:t> LEGAL FRAMEWORK</a:t>
            </a:r>
            <a:endParaRPr lang="fr-FR" altLang="en-US" sz="2363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631" y="2458183"/>
            <a:ext cx="26000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1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6767" y="189658"/>
            <a:ext cx="4382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dirty="0"/>
              <a:t>SALW E      Strategy</a:t>
            </a:r>
            <a:endParaRPr lang="fr-F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9622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14733" y="286280"/>
            <a:ext cx="7272338" cy="57626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400" dirty="0"/>
              <a:t>Cross border</a:t>
            </a:r>
            <a:br>
              <a:rPr lang="en-US" sz="4400" dirty="0"/>
            </a:br>
            <a:r>
              <a:rPr lang="en-US" sz="4400" dirty="0"/>
              <a:t>interagency  cooperation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123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57125"/>
            <a:ext cx="11525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st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C:\Users\john\Desktop\ILECU\Moldova\qkm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2019766"/>
            <a:ext cx="4375885" cy="31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270" y="5681809"/>
            <a:ext cx="446405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400" dirty="0"/>
              <a:t> NCBM</a:t>
            </a:r>
          </a:p>
          <a:p>
            <a:pPr algn="ctr">
              <a:defRPr/>
            </a:pPr>
            <a:r>
              <a:rPr lang="en-US" sz="1400" dirty="0"/>
              <a:t>Joint risk analyses </a:t>
            </a:r>
          </a:p>
          <a:p>
            <a:pPr algn="r">
              <a:defRPr/>
            </a:pPr>
            <a:r>
              <a:rPr lang="en-US" sz="1400" dirty="0"/>
              <a:t> 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8" name="Picture 9" descr="Image result for dogana e koso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57125"/>
            <a:ext cx="10445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AutoShape 11" descr="Image result for prokuroria e shtetit koso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0" name="AutoShape 13" descr="Image result for prokuroria e shtetit koso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4850902" y="2708920"/>
            <a:ext cx="42741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IBM Strategy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Law on State border protection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Law on IBM ensures full cooperation between border and customs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National Border Management - Coordination Center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8302" y="247120"/>
            <a:ext cx="8229600" cy="863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 Evidence based policies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68802" y="1129592"/>
            <a:ext cx="78486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dirty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+mj-lt"/>
              </a:rPr>
              <a:t>Intelligence Led Strategy 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+mj-lt"/>
              </a:rPr>
              <a:t> SOCTA report</a:t>
            </a:r>
          </a:p>
          <a:p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Joint risk analyses </a:t>
            </a:r>
          </a:p>
          <a:p>
            <a:pPr>
              <a:buFont typeface="Arial" charset="0"/>
              <a:buChar char="•"/>
            </a:pPr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+mj-lt"/>
              </a:rPr>
              <a:t>Gun crime report </a:t>
            </a:r>
          </a:p>
          <a:p>
            <a:r>
              <a:rPr lang="en-US" sz="3200" dirty="0">
                <a:latin typeface="+mj-lt"/>
              </a:rPr>
              <a:t> </a:t>
            </a:r>
          </a:p>
          <a:p>
            <a:pPr lvl="3"/>
            <a:r>
              <a:rPr lang="en-US" sz="3200" dirty="0">
                <a:latin typeface="+mj-lt"/>
              </a:rPr>
              <a:t> </a:t>
            </a:r>
          </a:p>
          <a:p>
            <a:pPr>
              <a:buFont typeface="Arial" charset="0"/>
              <a:buChar char="•"/>
            </a:pPr>
            <a:endParaRPr lang="en-US" sz="3200" dirty="0">
              <a:latin typeface="+mj-lt"/>
            </a:endParaRPr>
          </a:p>
          <a:p>
            <a:pPr>
              <a:buFont typeface="Arial" charset="0"/>
              <a:buChar char="•"/>
            </a:pPr>
            <a:endParaRPr lang="en-US" sz="2400" dirty="0">
              <a:latin typeface="Book Antiqua" pitchFamily="18" charset="0"/>
            </a:endParaRPr>
          </a:p>
        </p:txBody>
      </p:sp>
      <p:pic>
        <p:nvPicPr>
          <p:cNvPr id="9221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2" y="0"/>
            <a:ext cx="727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63" y="6453336"/>
            <a:ext cx="8934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Goal  II                        </a:t>
            </a:r>
            <a:r>
              <a:rPr lang="en-GB" sz="800" b="1" dirty="0"/>
              <a:t>ROADMAP</a:t>
            </a:r>
            <a:r>
              <a:rPr lang="en-US" sz="800" dirty="0"/>
              <a:t>  </a:t>
            </a:r>
            <a:r>
              <a:rPr lang="en-GB" sz="800" dirty="0"/>
              <a:t>for a sustainable solution to the illegal possession, misuse and trafficking of Small Arms and Light Weapons in the Western Balkans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92001708"/>
              </p:ext>
            </p:extLst>
          </p:nvPr>
        </p:nvGraphicFramePr>
        <p:xfrm>
          <a:off x="2862113" y="1347771"/>
          <a:ext cx="6096000" cy="481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8" descr="Image result for crime threat risk assessm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13" y="922876"/>
            <a:ext cx="1741533" cy="9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74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F78BD36-ADF6-4A76-B90F-50B92062C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05" y="4170813"/>
            <a:ext cx="2945308" cy="2010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7530"/>
            <a:ext cx="5130404" cy="75961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  <a:cs typeface="+mn-cs"/>
              </a:rPr>
              <a:t/>
            </a:r>
            <a:br>
              <a:rPr lang="en-US" sz="2800" dirty="0">
                <a:latin typeface="+mn-lt"/>
                <a:cs typeface="+mn-cs"/>
              </a:rPr>
            </a:br>
            <a:r>
              <a:rPr lang="en-US" sz="2800" dirty="0">
                <a:latin typeface="+mn-lt"/>
                <a:cs typeface="+mn-cs"/>
              </a:rPr>
              <a:t>KOSOVO  FIREARM FOCAL POINT</a:t>
            </a:r>
            <a:br>
              <a:rPr lang="en-US" sz="2800" dirty="0">
                <a:latin typeface="+mn-lt"/>
                <a:cs typeface="+mn-cs"/>
              </a:rPr>
            </a:br>
            <a:r>
              <a:rPr lang="en-US" sz="2800" dirty="0"/>
              <a:t> </a:t>
            </a:r>
            <a:br>
              <a:rPr lang="en-US" sz="2800" dirty="0"/>
            </a:br>
            <a:endParaRPr lang="fr-FR" sz="2800" dirty="0"/>
          </a:p>
        </p:txBody>
      </p:sp>
      <p:pic>
        <p:nvPicPr>
          <p:cNvPr id="24579" name="Picture 5" descr="ste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5" y="58890"/>
            <a:ext cx="745757" cy="6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69" y="1926636"/>
            <a:ext cx="3456384" cy="27378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5903177" y="3444171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IBIS </a:t>
            </a:r>
          </a:p>
        </p:txBody>
      </p:sp>
      <p:sp>
        <p:nvSpPr>
          <p:cNvPr id="24583" name="Rectangle 3"/>
          <p:cNvSpPr>
            <a:spLocks noChangeArrowheads="1"/>
          </p:cNvSpPr>
          <p:nvPr/>
        </p:nvSpPr>
        <p:spPr bwMode="auto">
          <a:xfrm>
            <a:off x="3833606" y="4703971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KPIS 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156403" y="3813503"/>
            <a:ext cx="122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SACONS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8850F0-F237-47D4-8689-6DFCA360EB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6898" b="20421"/>
          <a:stretch/>
        </p:blipFill>
        <p:spPr>
          <a:xfrm>
            <a:off x="4955453" y="4103230"/>
            <a:ext cx="3909060" cy="14401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F21FE5A-559B-4840-89D3-807AB5E6C3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24" y="2818322"/>
            <a:ext cx="1511612" cy="151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9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25"/>
            <a:ext cx="501417" cy="4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87624" y="291858"/>
            <a:ext cx="6264696" cy="863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 PREVENTION AND COUNTERING 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101105" y="1916832"/>
            <a:ext cx="6624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 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53336"/>
            <a:ext cx="8826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Goal  III                         </a:t>
            </a:r>
            <a:r>
              <a:rPr lang="en-GB" sz="800" b="1" dirty="0"/>
              <a:t>ROADMAP</a:t>
            </a:r>
            <a:r>
              <a:rPr lang="en-US" sz="800" dirty="0"/>
              <a:t>  </a:t>
            </a:r>
            <a:r>
              <a:rPr lang="en-GB" sz="800" dirty="0"/>
              <a:t>for a sustainable solution to the illegal possession, misuse and trafficking of Small Arms and Light Weapons in the Western Balkans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0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71014" y="1883375"/>
            <a:ext cx="3593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/>
              <a:t> </a:t>
            </a:r>
          </a:p>
          <a:p>
            <a:pPr lvl="1"/>
            <a:r>
              <a:rPr lang="en-US" sz="2400" b="1" dirty="0"/>
              <a:t> Marking </a:t>
            </a:r>
          </a:p>
          <a:p>
            <a:pPr lvl="1"/>
            <a:r>
              <a:rPr lang="en-US" sz="2400" b="1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3340290"/>
            <a:ext cx="186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Test firing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8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2" y="0"/>
            <a:ext cx="727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63" y="6453336"/>
            <a:ext cx="8934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Goal  II                        </a:t>
            </a:r>
            <a:r>
              <a:rPr lang="en-GB" sz="800" b="1" dirty="0"/>
              <a:t>ROADMAP</a:t>
            </a:r>
            <a:r>
              <a:rPr lang="en-US" sz="800" dirty="0"/>
              <a:t>  </a:t>
            </a:r>
            <a:r>
              <a:rPr lang="en-GB" sz="800" dirty="0"/>
              <a:t>for a sustainable solution to the illegal possession, misuse and trafficking of Small Arms and Light Weapons in the Western Balkans</a:t>
            </a:r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64" y="720725"/>
            <a:ext cx="8778601" cy="55365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5816" y="115958"/>
            <a:ext cx="4027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IMPORT CONTROL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5749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2176</TotalTime>
  <Words>470</Words>
  <Application>Microsoft Office PowerPoint</Application>
  <PresentationFormat>On-screen Show (4:3)</PresentationFormat>
  <Paragraphs>144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      </vt:lpstr>
      <vt:lpstr>Legal Framework</vt:lpstr>
      <vt:lpstr>Legal Framework</vt:lpstr>
      <vt:lpstr>     </vt:lpstr>
      <vt:lpstr>Cross border interagency  cooperation</vt:lpstr>
      <vt:lpstr> Evidence based policies</vt:lpstr>
      <vt:lpstr> KOSOVO  FIREARM FOCAL POINT   </vt:lpstr>
      <vt:lpstr> PREVENTION AND COUNTERING </vt:lpstr>
      <vt:lpstr>PowerPoint Presentation</vt:lpstr>
      <vt:lpstr>  </vt:lpstr>
      <vt:lpstr>Stockpile Management</vt:lpstr>
      <vt:lpstr> SALW  Destruction</vt:lpstr>
      <vt:lpstr> Awareness</vt:lpstr>
      <vt:lpstr> confiscations </vt:lpstr>
      <vt:lpstr> TRACING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STRUZANEC</dc:title>
  <dc:creator>john</dc:creator>
  <cp:lastModifiedBy>Destan Mustafa</cp:lastModifiedBy>
  <cp:revision>191</cp:revision>
  <cp:lastPrinted>2018-11-24T12:38:17Z</cp:lastPrinted>
  <dcterms:created xsi:type="dcterms:W3CDTF">2016-03-07T22:22:09Z</dcterms:created>
  <dcterms:modified xsi:type="dcterms:W3CDTF">2018-11-24T12:50:15Z</dcterms:modified>
</cp:coreProperties>
</file>