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1" r:id="rId2"/>
    <p:sldId id="332" r:id="rId3"/>
    <p:sldId id="342" r:id="rId4"/>
    <p:sldId id="351" r:id="rId5"/>
    <p:sldId id="333" r:id="rId6"/>
    <p:sldId id="330" r:id="rId7"/>
    <p:sldId id="336" r:id="rId8"/>
    <p:sldId id="353" r:id="rId9"/>
    <p:sldId id="354" r:id="rId10"/>
    <p:sldId id="355" r:id="rId11"/>
    <p:sldId id="356" r:id="rId12"/>
    <p:sldId id="357" r:id="rId13"/>
    <p:sldId id="358" r:id="rId14"/>
    <p:sldId id="352" r:id="rId15"/>
    <p:sldId id="334" r:id="rId16"/>
  </p:sldIdLst>
  <p:sldSz cx="9144000" cy="6858000" type="screen4x3"/>
  <p:notesSz cx="6873875" cy="100615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969696"/>
    <a:srgbClr val="CC3300"/>
    <a:srgbClr val="CCFFFF"/>
    <a:srgbClr val="5F5F5F"/>
    <a:srgbClr val="DDDDD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210" autoAdjust="0"/>
  </p:normalViewPr>
  <p:slideViewPr>
    <p:cSldViewPr>
      <p:cViewPr varScale="1">
        <p:scale>
          <a:sx n="104" d="100"/>
          <a:sy n="104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6738-0F4C-4F5B-A3B5-B2F9C3EE318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E627-F7AB-44A1-8A00-848FF47F1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E627-F7AB-44A1-8A00-848FF47F159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8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FB103-A483-40E0-B39F-CAA5F1F4D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A795E-B009-49E0-B742-086227D10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7DAA-5D5A-49F2-B345-F85ECEB74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7F8BF-414E-41A0-A8CA-EED20215D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0991-CAD7-40C0-BE3C-3EA1F8915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F00F-DCE6-45F6-ACA7-F15C14CE8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5BFF-3C49-4D16-B021-07D8DEE33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E49B-EE37-4173-B2A1-95236E8B7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A318-8ACF-4432-BF5E-4C675201F9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0235-1C1C-42EB-93D0-7A13CF876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F742-239B-4E5B-9D96-0E77649C0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0DD840-C12F-4B25-AA2E-55C0F8EA6F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" y="1196752"/>
            <a:ext cx="9114855" cy="539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043608" y="620713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The Ministry of Internal Affairs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of the Republic of Belarus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9" y="-18636"/>
            <a:ext cx="975569" cy="14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499060"/>
            <a:ext cx="8784976" cy="2592288"/>
          </a:xfrm>
          <a:noFill/>
          <a:ln w="9525"/>
        </p:spPr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6000" b="1" kern="1200" dirty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results of the </a:t>
            </a:r>
            <a:r>
              <a:rPr lang="en-US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struggle</a:t>
            </a:r>
            <a:r>
              <a:rPr lang="ru-RU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illegal traffic</a:t>
            </a:r>
            <a:r>
              <a:rPr lang="ru-RU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firearms</a:t>
            </a:r>
            <a:endParaRPr lang="ru-RU" sz="6000" b="1" kern="1200" dirty="0" smtClean="0">
              <a:ln w="2222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Belarus</a:t>
            </a:r>
            <a:r>
              <a:rPr lang="ru-RU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kern="1200" dirty="0" smtClean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</a:t>
            </a:r>
            <a:r>
              <a:rPr lang="en-US" sz="6000" b="1" kern="1200" dirty="0">
                <a:ln w="222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2018</a:t>
            </a:r>
            <a:endParaRPr lang="ru-RU" sz="6000" b="1" kern="1200" dirty="0">
              <a:ln w="2222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1863" name="Picture 3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8224372" y="2"/>
            <a:ext cx="921215" cy="13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1" y="983647"/>
            <a:ext cx="8172178" cy="58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748" y="1"/>
            <a:ext cx="102825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3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0" y="987425"/>
            <a:ext cx="8339271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748" y="1"/>
            <a:ext cx="102825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8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5" y="1800225"/>
            <a:ext cx="5816557" cy="449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9097"/>
            <a:ext cx="3308619" cy="573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748" y="1"/>
            <a:ext cx="102825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8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7" y="1124744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8188" y="1"/>
            <a:ext cx="1075812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12426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8721"/>
            <a:ext cx="4283968" cy="322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748" y="1"/>
            <a:ext cx="102825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51" y="2492896"/>
            <a:ext cx="5766250" cy="41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141985" y="3068960"/>
            <a:ext cx="0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12160" y="1616268"/>
            <a:ext cx="0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5048"/>
            <a:ext cx="4696394" cy="386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1908" y="10327"/>
            <a:ext cx="1021431" cy="154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53" y="1631096"/>
            <a:ext cx="4426947" cy="47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223963" y="620713"/>
            <a:ext cx="6749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 smtClean="0">
                <a:solidFill>
                  <a:srgbClr val="FF0000"/>
                </a:solidFill>
              </a:rPr>
              <a:t>Illegal </a:t>
            </a:r>
            <a:r>
              <a:rPr lang="en-US" sz="2000" b="1" spc="-100" dirty="0">
                <a:solidFill>
                  <a:srgbClr val="FF0000"/>
                </a:solidFill>
              </a:rPr>
              <a:t>trafficking in firearms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4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2"/>
            <a:ext cx="989832" cy="149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628800"/>
            <a:ext cx="91448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spc="-100" dirty="0">
                <a:solidFill>
                  <a:srgbClr val="000099"/>
                </a:solidFill>
              </a:rPr>
              <a:t>During the </a:t>
            </a:r>
            <a:r>
              <a:rPr lang="en-US" sz="3400" b="1" i="1" spc="-100" dirty="0">
                <a:solidFill>
                  <a:srgbClr val="FF0000"/>
                </a:solidFill>
              </a:rPr>
              <a:t>ten months of 2018</a:t>
            </a:r>
            <a:r>
              <a:rPr lang="en-US" sz="3200" b="1" i="1" spc="-100" dirty="0" smtClean="0">
                <a:solidFill>
                  <a:srgbClr val="000099"/>
                </a:solidFill>
              </a:rPr>
              <a:t>,</a:t>
            </a:r>
            <a:endParaRPr lang="ru-RU" sz="3200" b="1" i="1" spc="-1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i="1" spc="-100" dirty="0" smtClean="0">
                <a:solidFill>
                  <a:srgbClr val="000099"/>
                </a:solidFill>
              </a:rPr>
              <a:t>Belarusian </a:t>
            </a:r>
            <a:r>
              <a:rPr lang="en-US" sz="3200" b="1" i="1" spc="-100" dirty="0">
                <a:solidFill>
                  <a:srgbClr val="000099"/>
                </a:solidFill>
              </a:rPr>
              <a:t>law enforcement </a:t>
            </a:r>
            <a:r>
              <a:rPr lang="en-US" sz="3200" b="1" i="1" spc="-100" dirty="0" smtClean="0">
                <a:solidFill>
                  <a:srgbClr val="000099"/>
                </a:solidFill>
              </a:rPr>
              <a:t>agencies</a:t>
            </a:r>
            <a:r>
              <a:rPr lang="ru-RU" sz="3200" b="1" i="1" spc="-100" dirty="0" smtClean="0">
                <a:solidFill>
                  <a:srgbClr val="000099"/>
                </a:solidFill>
              </a:rPr>
              <a:t> </a:t>
            </a:r>
            <a:r>
              <a:rPr lang="en-US" sz="3200" b="1" i="1" spc="-100" dirty="0" smtClean="0">
                <a:solidFill>
                  <a:srgbClr val="000099"/>
                </a:solidFill>
              </a:rPr>
              <a:t>seized</a:t>
            </a:r>
            <a:endParaRPr lang="ru-RU" sz="3200" b="1" i="1" spc="-1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i="1" spc="-100" dirty="0" smtClean="0">
                <a:solidFill>
                  <a:srgbClr val="000099"/>
                </a:solidFill>
              </a:rPr>
              <a:t>from </a:t>
            </a:r>
            <a:r>
              <a:rPr lang="en-US" sz="3200" b="1" i="1" spc="-100" dirty="0">
                <a:solidFill>
                  <a:srgbClr val="000099"/>
                </a:solidFill>
              </a:rPr>
              <a:t>illegal trafficking </a:t>
            </a:r>
            <a:r>
              <a:rPr lang="en-US" sz="3400" b="1" i="1" spc="-100" dirty="0">
                <a:solidFill>
                  <a:srgbClr val="FF0000"/>
                </a:solidFill>
              </a:rPr>
              <a:t>506</a:t>
            </a:r>
            <a:r>
              <a:rPr lang="en-US" sz="3200" b="1" i="1" spc="-100" dirty="0">
                <a:solidFill>
                  <a:srgbClr val="000099"/>
                </a:solidFill>
              </a:rPr>
              <a:t> unregistered firearms, including </a:t>
            </a:r>
            <a:r>
              <a:rPr lang="en-US" sz="3400" b="1" i="1" spc="-100" dirty="0">
                <a:solidFill>
                  <a:srgbClr val="FF0000"/>
                </a:solidFill>
              </a:rPr>
              <a:t>107</a:t>
            </a:r>
            <a:r>
              <a:rPr lang="en-US" sz="3200" b="1" i="1" spc="-100" dirty="0">
                <a:solidFill>
                  <a:srgbClr val="000099"/>
                </a:solidFill>
              </a:rPr>
              <a:t> rifled weapons.</a:t>
            </a:r>
          </a:p>
          <a:p>
            <a:pPr algn="ctr"/>
            <a:endParaRPr lang="en-US" sz="2000" b="1" i="1" spc="-100" dirty="0">
              <a:solidFill>
                <a:srgbClr val="000099"/>
              </a:solidFill>
            </a:endParaRPr>
          </a:p>
          <a:p>
            <a:pPr algn="ctr"/>
            <a:r>
              <a:rPr lang="en-US" sz="3200" b="1" i="1" spc="-100" dirty="0" smtClean="0">
                <a:solidFill>
                  <a:srgbClr val="000099"/>
                </a:solidFill>
              </a:rPr>
              <a:t>As </a:t>
            </a:r>
            <a:r>
              <a:rPr lang="en-US" sz="3200" b="1" i="1" spc="-100" dirty="0">
                <a:solidFill>
                  <a:srgbClr val="000099"/>
                </a:solidFill>
              </a:rPr>
              <a:t>well as </a:t>
            </a:r>
            <a:r>
              <a:rPr lang="en-US" sz="3400" b="1" i="1" spc="-100" dirty="0" smtClean="0">
                <a:solidFill>
                  <a:srgbClr val="FF0000"/>
                </a:solidFill>
              </a:rPr>
              <a:t>66</a:t>
            </a:r>
            <a:r>
              <a:rPr lang="ru-RU" sz="3400" b="1" i="1" spc="-100" dirty="0" smtClean="0">
                <a:solidFill>
                  <a:srgbClr val="FF0000"/>
                </a:solidFill>
              </a:rPr>
              <a:t> </a:t>
            </a:r>
            <a:r>
              <a:rPr lang="en-US" sz="3400" b="1" i="1" spc="-100" dirty="0" smtClean="0">
                <a:solidFill>
                  <a:srgbClr val="FF0000"/>
                </a:solidFill>
              </a:rPr>
              <a:t>000</a:t>
            </a:r>
            <a:r>
              <a:rPr lang="en-US" sz="3200" b="1" i="1" spc="-100" dirty="0" smtClean="0">
                <a:solidFill>
                  <a:srgbClr val="000099"/>
                </a:solidFill>
              </a:rPr>
              <a:t> ammunition</a:t>
            </a:r>
            <a:endParaRPr lang="ru-RU" sz="3200" b="1" i="1" spc="-1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i="1" spc="-100" dirty="0" smtClean="0">
                <a:solidFill>
                  <a:srgbClr val="000099"/>
                </a:solidFill>
              </a:rPr>
              <a:t>of </a:t>
            </a:r>
            <a:r>
              <a:rPr lang="en-US" sz="3200" b="1" i="1" spc="-100" dirty="0">
                <a:solidFill>
                  <a:srgbClr val="000099"/>
                </a:solidFill>
              </a:rPr>
              <a:t>various calibers.</a:t>
            </a:r>
            <a:endParaRPr lang="ru-RU" sz="3200" b="1" i="1" spc="-100" dirty="0">
              <a:solidFill>
                <a:srgbClr val="000099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32" y="1628800"/>
            <a:ext cx="9090272" cy="46805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kern="1200" spc="-100" dirty="0">
                <a:solidFill>
                  <a:srgbClr val="000099"/>
                </a:solidFill>
              </a:rPr>
              <a:t>During the </a:t>
            </a:r>
            <a:r>
              <a:rPr lang="en-US" sz="3400" b="1" i="1" kern="1200" spc="-100" dirty="0">
                <a:solidFill>
                  <a:srgbClr val="FF0000"/>
                </a:solidFill>
              </a:rPr>
              <a:t>ten months of 2018</a:t>
            </a:r>
            <a:r>
              <a:rPr lang="en-US" b="1" i="1" kern="1200" spc="-100" dirty="0" smtClean="0">
                <a:solidFill>
                  <a:srgbClr val="000099"/>
                </a:solidFill>
              </a:rPr>
              <a:t>,</a:t>
            </a:r>
            <a:endParaRPr lang="ru-RU" b="1" i="1" kern="1200" spc="-100" dirty="0" smtClean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kern="1200" spc="-100" dirty="0" smtClean="0">
                <a:solidFill>
                  <a:srgbClr val="000099"/>
                </a:solidFill>
              </a:rPr>
              <a:t>Belarusian </a:t>
            </a:r>
            <a:r>
              <a:rPr lang="en-US" b="1" i="1" kern="1200" spc="-100" dirty="0">
                <a:solidFill>
                  <a:srgbClr val="000099"/>
                </a:solidFill>
              </a:rPr>
              <a:t>citizens voluntarily surrendered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kern="1200" spc="-100" dirty="0" smtClean="0">
                <a:solidFill>
                  <a:srgbClr val="000099"/>
                </a:solidFill>
              </a:rPr>
              <a:t>the </a:t>
            </a:r>
            <a:r>
              <a:rPr lang="en-US" b="1" i="1" kern="1200" spc="-100" dirty="0">
                <a:solidFill>
                  <a:srgbClr val="000099"/>
                </a:solidFill>
              </a:rPr>
              <a:t>police have </a:t>
            </a:r>
            <a:r>
              <a:rPr lang="en-US" sz="3400" b="1" i="1" kern="1200" spc="-100" dirty="0">
                <a:solidFill>
                  <a:srgbClr val="FF0000"/>
                </a:solidFill>
              </a:rPr>
              <a:t>436</a:t>
            </a:r>
            <a:r>
              <a:rPr lang="en-US" b="1" i="1" kern="1200" spc="-100" dirty="0">
                <a:solidFill>
                  <a:srgbClr val="000099"/>
                </a:solidFill>
              </a:rPr>
              <a:t> unregistered firearms, including </a:t>
            </a:r>
            <a:r>
              <a:rPr lang="en-US" sz="3400" b="1" i="1" kern="1200" spc="-100" dirty="0">
                <a:solidFill>
                  <a:srgbClr val="FF0000"/>
                </a:solidFill>
              </a:rPr>
              <a:t>108</a:t>
            </a:r>
            <a:r>
              <a:rPr lang="en-US" b="1" i="1" kern="1200" spc="-100" dirty="0">
                <a:solidFill>
                  <a:srgbClr val="000099"/>
                </a:solidFill>
              </a:rPr>
              <a:t> rifled weapons.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i="1" kern="1200" spc="-100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kern="1200" spc="-100" dirty="0">
                <a:solidFill>
                  <a:srgbClr val="000099"/>
                </a:solidFill>
              </a:rPr>
              <a:t>As well as </a:t>
            </a:r>
            <a:r>
              <a:rPr lang="en-US" sz="3400" b="1" i="1" kern="1200" spc="-100" dirty="0" smtClean="0">
                <a:solidFill>
                  <a:srgbClr val="FF0000"/>
                </a:solidFill>
              </a:rPr>
              <a:t>250</a:t>
            </a:r>
            <a:r>
              <a:rPr lang="ru-RU" sz="3400" b="1" i="1" kern="1200" spc="-100" dirty="0" smtClean="0">
                <a:solidFill>
                  <a:srgbClr val="FF0000"/>
                </a:solidFill>
              </a:rPr>
              <a:t> </a:t>
            </a:r>
            <a:r>
              <a:rPr lang="en-US" sz="3400" b="1" i="1" kern="1200" spc="-100" dirty="0" smtClean="0">
                <a:solidFill>
                  <a:srgbClr val="FF0000"/>
                </a:solidFill>
              </a:rPr>
              <a:t>000</a:t>
            </a:r>
            <a:r>
              <a:rPr lang="en-US" b="1" i="1" kern="1200" spc="-100" dirty="0" smtClean="0">
                <a:solidFill>
                  <a:srgbClr val="000099"/>
                </a:solidFill>
              </a:rPr>
              <a:t> ammunition</a:t>
            </a:r>
            <a:endParaRPr lang="ru-RU" b="1" i="1" kern="1200" spc="-100" dirty="0" smtClean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kern="1200" spc="-100" dirty="0" smtClean="0">
                <a:solidFill>
                  <a:srgbClr val="000099"/>
                </a:solidFill>
              </a:rPr>
              <a:t>of </a:t>
            </a:r>
            <a:r>
              <a:rPr lang="en-US" b="1" i="1" kern="1200" spc="-100" dirty="0">
                <a:solidFill>
                  <a:srgbClr val="000099"/>
                </a:solidFill>
              </a:rPr>
              <a:t>various calibers.</a:t>
            </a:r>
            <a:endParaRPr lang="ru-RU" b="1" i="1" spc="-1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46083"/>
            <a:ext cx="9162232" cy="40011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Illegal trafficking in firearms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980" y="1"/>
            <a:ext cx="102825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2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620688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Operation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en-US" sz="2000" b="1" dirty="0" smtClean="0">
                <a:solidFill>
                  <a:srgbClr val="FF0000"/>
                </a:solidFill>
              </a:rPr>
              <a:t>Arsenal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9170" y="1"/>
            <a:ext cx="102825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19" y="1124744"/>
            <a:ext cx="871296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100"/>
              </a:lnSpc>
            </a:pPr>
            <a:r>
              <a:rPr lang="en-US" sz="2800" b="1" spc="-100" dirty="0">
                <a:solidFill>
                  <a:srgbClr val="000099"/>
                </a:solidFill>
              </a:rPr>
              <a:t>In </a:t>
            </a:r>
            <a:r>
              <a:rPr lang="en-US" sz="2800" b="1" spc="-100" dirty="0">
                <a:solidFill>
                  <a:srgbClr val="FF0000"/>
                </a:solidFill>
              </a:rPr>
              <a:t>2018</a:t>
            </a:r>
            <a:r>
              <a:rPr lang="en-US" sz="2800" b="1" spc="-100" dirty="0">
                <a:solidFill>
                  <a:srgbClr val="000099"/>
                </a:solidFill>
              </a:rPr>
              <a:t>, operation "</a:t>
            </a:r>
            <a:r>
              <a:rPr lang="en-US" sz="2800" b="1" spc="-100" dirty="0" smtClean="0">
                <a:solidFill>
                  <a:srgbClr val="000099"/>
                </a:solidFill>
              </a:rPr>
              <a:t>Arsenal“ was held</a:t>
            </a:r>
          </a:p>
          <a:p>
            <a:pPr algn="ctr"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from </a:t>
            </a:r>
            <a:r>
              <a:rPr lang="en-US" sz="2800" b="1" spc="-100" dirty="0">
                <a:solidFill>
                  <a:srgbClr val="FF0000"/>
                </a:solidFill>
              </a:rPr>
              <a:t>March 19 to March 23</a:t>
            </a:r>
            <a:r>
              <a:rPr lang="en-US" sz="2800" b="1" spc="-100" dirty="0">
                <a:solidFill>
                  <a:srgbClr val="000099"/>
                </a:solidFill>
              </a:rPr>
              <a:t>.</a:t>
            </a:r>
          </a:p>
          <a:p>
            <a:pPr algn="ctr"/>
            <a:endParaRPr lang="en-US" sz="1200" b="1" spc="-100" dirty="0">
              <a:solidFill>
                <a:srgbClr val="000099"/>
              </a:solidFill>
            </a:endParaRPr>
          </a:p>
          <a:p>
            <a:pPr>
              <a:lnSpc>
                <a:spcPts val="3100"/>
              </a:lnSpc>
            </a:pPr>
            <a:r>
              <a:rPr lang="en-US" sz="2800" b="1" spc="-100" dirty="0">
                <a:solidFill>
                  <a:srgbClr val="000099"/>
                </a:solidFill>
              </a:rPr>
              <a:t>    For </a:t>
            </a:r>
            <a:r>
              <a:rPr lang="en-US" sz="2800" b="1" spc="-100" dirty="0">
                <a:solidFill>
                  <a:srgbClr val="FF0000"/>
                </a:solidFill>
              </a:rPr>
              <a:t>five days</a:t>
            </a:r>
            <a:r>
              <a:rPr lang="en-US" sz="2800" b="1" spc="-100" dirty="0">
                <a:solidFill>
                  <a:srgbClr val="000099"/>
                </a:solidFill>
              </a:rPr>
              <a:t> of the event, </a:t>
            </a:r>
            <a:r>
              <a:rPr lang="en-US" sz="2800" b="1" spc="-100" dirty="0">
                <a:solidFill>
                  <a:srgbClr val="FF0000"/>
                </a:solidFill>
              </a:rPr>
              <a:t>citizens </a:t>
            </a:r>
            <a:r>
              <a:rPr lang="en-US" sz="2800" b="1" spc="-100" dirty="0" smtClean="0">
                <a:solidFill>
                  <a:srgbClr val="FF0000"/>
                </a:solidFill>
              </a:rPr>
              <a:t>voluntarily </a:t>
            </a:r>
            <a:r>
              <a:rPr lang="en-US" sz="2800" b="1" spc="-100" dirty="0" smtClean="0">
                <a:solidFill>
                  <a:srgbClr val="000099"/>
                </a:solidFill>
              </a:rPr>
              <a:t>surrendered to </a:t>
            </a:r>
            <a:r>
              <a:rPr lang="en-US" sz="2800" b="1" spc="-100" dirty="0">
                <a:solidFill>
                  <a:srgbClr val="000099"/>
                </a:solidFill>
              </a:rPr>
              <a:t>the police:</a:t>
            </a:r>
          </a:p>
          <a:p>
            <a:pPr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    222</a:t>
            </a:r>
            <a:r>
              <a:rPr lang="en-US" sz="2800" b="1" spc="-100" dirty="0" smtClean="0">
                <a:solidFill>
                  <a:srgbClr val="000099"/>
                </a:solidFill>
              </a:rPr>
              <a:t> </a:t>
            </a:r>
            <a:r>
              <a:rPr lang="en-US" sz="2800" b="1" spc="-100" dirty="0">
                <a:solidFill>
                  <a:srgbClr val="000099"/>
                </a:solidFill>
              </a:rPr>
              <a:t>unregistered firearms;</a:t>
            </a:r>
          </a:p>
          <a:p>
            <a:pPr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    193 000</a:t>
            </a:r>
            <a:r>
              <a:rPr lang="en-US" sz="2800" b="1" spc="-100" dirty="0" smtClean="0">
                <a:solidFill>
                  <a:srgbClr val="000099"/>
                </a:solidFill>
              </a:rPr>
              <a:t> </a:t>
            </a:r>
            <a:r>
              <a:rPr lang="en-US" sz="2800" b="1" spc="-100" dirty="0">
                <a:solidFill>
                  <a:srgbClr val="000099"/>
                </a:solidFill>
              </a:rPr>
              <a:t>ammunition of various caliber;</a:t>
            </a:r>
          </a:p>
          <a:p>
            <a:pPr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    11 </a:t>
            </a:r>
            <a:r>
              <a:rPr lang="en-US" sz="2800" b="1" spc="-100" dirty="0">
                <a:solidFill>
                  <a:srgbClr val="FF0000"/>
                </a:solidFill>
              </a:rPr>
              <a:t>kg</a:t>
            </a:r>
            <a:r>
              <a:rPr lang="en-US" sz="2800" b="1" spc="-100" dirty="0">
                <a:solidFill>
                  <a:srgbClr val="000099"/>
                </a:solidFill>
              </a:rPr>
              <a:t> of explosives.</a:t>
            </a:r>
          </a:p>
          <a:p>
            <a:endParaRPr lang="en-US" sz="1200" b="1" spc="-100" dirty="0">
              <a:solidFill>
                <a:srgbClr val="000099"/>
              </a:solidFill>
            </a:endParaRPr>
          </a:p>
          <a:p>
            <a:pPr>
              <a:lnSpc>
                <a:spcPts val="3100"/>
              </a:lnSpc>
            </a:pPr>
            <a:r>
              <a:rPr lang="en-US" sz="2800" b="1" spc="-100" dirty="0">
                <a:solidFill>
                  <a:srgbClr val="000099"/>
                </a:solidFill>
              </a:rPr>
              <a:t>    In addition, during this time the Belarusian </a:t>
            </a:r>
            <a:r>
              <a:rPr lang="en-US" sz="2800" b="1" spc="-100" dirty="0">
                <a:solidFill>
                  <a:srgbClr val="FF0000"/>
                </a:solidFill>
              </a:rPr>
              <a:t>police </a:t>
            </a:r>
            <a:r>
              <a:rPr lang="en-US" sz="2800" b="1" spc="-100" dirty="0" smtClean="0">
                <a:solidFill>
                  <a:srgbClr val="FF0000"/>
                </a:solidFill>
              </a:rPr>
              <a:t>seized </a:t>
            </a:r>
            <a:r>
              <a:rPr lang="en-US" sz="2800" b="1" spc="-100" dirty="0" smtClean="0">
                <a:solidFill>
                  <a:srgbClr val="000099"/>
                </a:solidFill>
              </a:rPr>
              <a:t>from </a:t>
            </a:r>
            <a:r>
              <a:rPr lang="en-US" sz="2800" b="1" spc="-100" dirty="0">
                <a:solidFill>
                  <a:srgbClr val="000099"/>
                </a:solidFill>
              </a:rPr>
              <a:t>illegal traffic:</a:t>
            </a:r>
          </a:p>
          <a:p>
            <a:pPr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    127</a:t>
            </a:r>
            <a:r>
              <a:rPr lang="en-US" sz="2800" b="1" spc="-100" dirty="0" smtClean="0">
                <a:solidFill>
                  <a:srgbClr val="000099"/>
                </a:solidFill>
              </a:rPr>
              <a:t> </a:t>
            </a:r>
            <a:r>
              <a:rPr lang="en-US" sz="2800" b="1" spc="-100" dirty="0">
                <a:solidFill>
                  <a:srgbClr val="000099"/>
                </a:solidFill>
              </a:rPr>
              <a:t>unregistered firearms;</a:t>
            </a:r>
          </a:p>
          <a:p>
            <a:pPr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    21 000</a:t>
            </a:r>
            <a:r>
              <a:rPr lang="en-US" sz="2800" b="1" spc="-100" dirty="0" smtClean="0">
                <a:solidFill>
                  <a:srgbClr val="000099"/>
                </a:solidFill>
              </a:rPr>
              <a:t> </a:t>
            </a:r>
            <a:r>
              <a:rPr lang="en-US" sz="2800" b="1" spc="-100" dirty="0">
                <a:solidFill>
                  <a:srgbClr val="000099"/>
                </a:solidFill>
              </a:rPr>
              <a:t>ammunition of various caliber;</a:t>
            </a:r>
          </a:p>
          <a:p>
            <a:pPr>
              <a:lnSpc>
                <a:spcPts val="3100"/>
              </a:lnSpc>
            </a:pPr>
            <a:r>
              <a:rPr lang="en-US" sz="2800" b="1" spc="-100" dirty="0" smtClean="0">
                <a:solidFill>
                  <a:srgbClr val="FF0000"/>
                </a:solidFill>
              </a:rPr>
              <a:t>    19 </a:t>
            </a:r>
            <a:r>
              <a:rPr lang="en-US" sz="2800" b="1" spc="-100" dirty="0">
                <a:solidFill>
                  <a:srgbClr val="FF0000"/>
                </a:solidFill>
              </a:rPr>
              <a:t>kg</a:t>
            </a:r>
            <a:r>
              <a:rPr lang="en-US" sz="2800" b="1" spc="-100" dirty="0">
                <a:solidFill>
                  <a:srgbClr val="000099"/>
                </a:solidFill>
              </a:rPr>
              <a:t> of explosives.</a:t>
            </a:r>
            <a:endParaRPr lang="ru-RU" sz="2800" spc="-100" dirty="0" smtClean="0">
              <a:solidFill>
                <a:srgbClr val="000099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2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0823"/>
            <a:ext cx="7672384" cy="57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43608" y="620713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8187" y="1"/>
            <a:ext cx="1075812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12426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228184" y="5661248"/>
            <a:ext cx="5040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101600">
              <a:srgbClr val="FF33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3999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223963" y="620713"/>
            <a:ext cx="6730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274" y="-13493"/>
            <a:ext cx="1084726" cy="164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2426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54" y="987425"/>
            <a:ext cx="6636941" cy="582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5583520" y="5490912"/>
            <a:ext cx="266429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7137960" y="4365104"/>
            <a:ext cx="1385193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920180" y="3287272"/>
            <a:ext cx="1637221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647219" y="2135152"/>
            <a:ext cx="3689449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19" y="1451660"/>
            <a:ext cx="595108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747" y="1"/>
            <a:ext cx="102825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852"/>
            <a:ext cx="3701608" cy="584619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074564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735796" y="1273360"/>
            <a:ext cx="1836204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919144" y="1293952"/>
            <a:ext cx="2700300" cy="2808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glow rad="63500">
              <a:srgbClr val="FF33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1340768"/>
            <a:ext cx="1620180" cy="20882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" y="990045"/>
            <a:ext cx="7864223" cy="58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748" y="1"/>
            <a:ext cx="102825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7456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9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5" y="990045"/>
            <a:ext cx="7672973" cy="587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pc="-100" dirty="0">
                <a:solidFill>
                  <a:srgbClr val="FF0000"/>
                </a:solidFill>
              </a:rPr>
              <a:t>Examples of weapons seizure in 2018</a:t>
            </a:r>
            <a:endParaRPr lang="ru-RU" sz="2000" b="1" spc="-100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8186" y="1"/>
            <a:ext cx="107581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12426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8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11587</TotalTime>
  <Words>188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Illegal trafficking in firearms in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Шамбала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Сидхартха Гаутама</dc:creator>
  <cp:lastModifiedBy>User</cp:lastModifiedBy>
  <cp:revision>524</cp:revision>
  <dcterms:created xsi:type="dcterms:W3CDTF">2006-05-24T13:24:23Z</dcterms:created>
  <dcterms:modified xsi:type="dcterms:W3CDTF">2018-11-22T10:25:40Z</dcterms:modified>
</cp:coreProperties>
</file>