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notesMasterIdLst>
    <p:notesMasterId r:id="rId15"/>
  </p:notesMasterIdLst>
  <p:sldIdLst>
    <p:sldId id="275" r:id="rId2"/>
    <p:sldId id="257" r:id="rId3"/>
    <p:sldId id="258" r:id="rId4"/>
    <p:sldId id="259" r:id="rId5"/>
    <p:sldId id="260" r:id="rId6"/>
    <p:sldId id="262" r:id="rId7"/>
    <p:sldId id="264" r:id="rId8"/>
    <p:sldId id="265" r:id="rId9"/>
    <p:sldId id="274" r:id="rId10"/>
    <p:sldId id="267" r:id="rId11"/>
    <p:sldId id="268" r:id="rId12"/>
    <p:sldId id="276" r:id="rId13"/>
    <p:sldId id="27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1898" autoAdjust="0"/>
  </p:normalViewPr>
  <p:slideViewPr>
    <p:cSldViewPr snapToGrid="0">
      <p:cViewPr varScale="1">
        <p:scale>
          <a:sx n="52" d="100"/>
          <a:sy n="52" d="100"/>
        </p:scale>
        <p:origin x="-1410" y="-90"/>
      </p:cViewPr>
      <p:guideLst>
        <p:guide orient="horz" pos="2160"/>
        <p:guide pos="3840"/>
      </p:guideLst>
    </p:cSldViewPr>
  </p:slideViewPr>
  <p:notesTextViewPr>
    <p:cViewPr>
      <p:scale>
        <a:sx n="1" d="1"/>
        <a:sy n="1" d="1"/>
      </p:scale>
      <p:origin x="0" y="0"/>
    </p:cViewPr>
  </p:notesTextViewPr>
  <p:notesViewPr>
    <p:cSldViewPr snapToGrid="0">
      <p:cViewPr>
        <p:scale>
          <a:sx n="100" d="100"/>
          <a:sy n="100" d="100"/>
        </p:scale>
        <p:origin x="1890" y="-227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9F21CF-8019-4DDF-B5AF-A7F29D5B250B}" type="datetimeFigureOut">
              <a:rPr lang="sr-Latn-RS" smtClean="0"/>
              <a:t>27.11.2018</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592682-4547-49C0-9D79-EE50FBC4EDE1}" type="slidenum">
              <a:rPr lang="sr-Latn-RS" smtClean="0"/>
              <a:t>‹#›</a:t>
            </a:fld>
            <a:endParaRPr lang="sr-Latn-RS"/>
          </a:p>
        </p:txBody>
      </p:sp>
    </p:spTree>
    <p:extLst>
      <p:ext uri="{BB962C8B-B14F-4D97-AF65-F5344CB8AC3E}">
        <p14:creationId xmlns:p14="http://schemas.microsoft.com/office/powerpoint/2010/main" val="2902341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592682-4547-49C0-9D79-EE50FBC4EDE1}" type="slidenum">
              <a:rPr kumimoji="0" lang="sr-Latn-R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sr-Latn-R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3846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10</a:t>
            </a:fld>
            <a:endParaRPr lang="sr-Latn-RS"/>
          </a:p>
        </p:txBody>
      </p:sp>
    </p:spTree>
    <p:extLst>
      <p:ext uri="{BB962C8B-B14F-4D97-AF65-F5344CB8AC3E}">
        <p14:creationId xmlns:p14="http://schemas.microsoft.com/office/powerpoint/2010/main" val="2530825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11</a:t>
            </a:fld>
            <a:endParaRPr lang="sr-Latn-RS"/>
          </a:p>
        </p:txBody>
      </p:sp>
    </p:spTree>
    <p:extLst>
      <p:ext uri="{BB962C8B-B14F-4D97-AF65-F5344CB8AC3E}">
        <p14:creationId xmlns:p14="http://schemas.microsoft.com/office/powerpoint/2010/main" val="29573427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12</a:t>
            </a:fld>
            <a:endParaRPr lang="sr-Latn-RS"/>
          </a:p>
        </p:txBody>
      </p:sp>
    </p:spTree>
    <p:extLst>
      <p:ext uri="{BB962C8B-B14F-4D97-AF65-F5344CB8AC3E}">
        <p14:creationId xmlns:p14="http://schemas.microsoft.com/office/powerpoint/2010/main" val="4218099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13</a:t>
            </a:fld>
            <a:endParaRPr lang="sr-Latn-RS"/>
          </a:p>
        </p:txBody>
      </p:sp>
    </p:spTree>
    <p:extLst>
      <p:ext uri="{BB962C8B-B14F-4D97-AF65-F5344CB8AC3E}">
        <p14:creationId xmlns:p14="http://schemas.microsoft.com/office/powerpoint/2010/main" val="3841225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2</a:t>
            </a:fld>
            <a:endParaRPr lang="sr-Latn-RS"/>
          </a:p>
        </p:txBody>
      </p:sp>
    </p:spTree>
    <p:extLst>
      <p:ext uri="{BB962C8B-B14F-4D97-AF65-F5344CB8AC3E}">
        <p14:creationId xmlns:p14="http://schemas.microsoft.com/office/powerpoint/2010/main" val="3206969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3</a:t>
            </a:fld>
            <a:endParaRPr lang="sr-Latn-RS"/>
          </a:p>
        </p:txBody>
      </p:sp>
    </p:spTree>
    <p:extLst>
      <p:ext uri="{BB962C8B-B14F-4D97-AF65-F5344CB8AC3E}">
        <p14:creationId xmlns:p14="http://schemas.microsoft.com/office/powerpoint/2010/main" val="2882897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4</a:t>
            </a:fld>
            <a:endParaRPr lang="sr-Latn-RS"/>
          </a:p>
        </p:txBody>
      </p:sp>
    </p:spTree>
    <p:extLst>
      <p:ext uri="{BB962C8B-B14F-4D97-AF65-F5344CB8AC3E}">
        <p14:creationId xmlns:p14="http://schemas.microsoft.com/office/powerpoint/2010/main" val="3046857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sr-Latn-RS" sz="1200" baseline="0" dirty="0">
              <a:solidFill>
                <a:schemeClr val="accent1"/>
              </a:solidFill>
            </a:endParaRPr>
          </a:p>
        </p:txBody>
      </p:sp>
      <p:sp>
        <p:nvSpPr>
          <p:cNvPr id="4" name="Slide Number Placeholder 3"/>
          <p:cNvSpPr>
            <a:spLocks noGrp="1"/>
          </p:cNvSpPr>
          <p:nvPr>
            <p:ph type="sldNum" sz="quarter" idx="10"/>
          </p:nvPr>
        </p:nvSpPr>
        <p:spPr/>
        <p:txBody>
          <a:bodyPr/>
          <a:lstStyle/>
          <a:p>
            <a:fld id="{85592682-4547-49C0-9D79-EE50FBC4EDE1}" type="slidenum">
              <a:rPr lang="sr-Latn-RS" smtClean="0"/>
              <a:t>5</a:t>
            </a:fld>
            <a:endParaRPr lang="sr-Latn-RS"/>
          </a:p>
        </p:txBody>
      </p:sp>
    </p:spTree>
    <p:extLst>
      <p:ext uri="{BB962C8B-B14F-4D97-AF65-F5344CB8AC3E}">
        <p14:creationId xmlns:p14="http://schemas.microsoft.com/office/powerpoint/2010/main" val="1902686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6</a:t>
            </a:fld>
            <a:endParaRPr lang="sr-Latn-RS"/>
          </a:p>
        </p:txBody>
      </p:sp>
    </p:spTree>
    <p:extLst>
      <p:ext uri="{BB962C8B-B14F-4D97-AF65-F5344CB8AC3E}">
        <p14:creationId xmlns:p14="http://schemas.microsoft.com/office/powerpoint/2010/main" val="1448715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7</a:t>
            </a:fld>
            <a:endParaRPr lang="sr-Latn-RS"/>
          </a:p>
        </p:txBody>
      </p:sp>
    </p:spTree>
    <p:extLst>
      <p:ext uri="{BB962C8B-B14F-4D97-AF65-F5344CB8AC3E}">
        <p14:creationId xmlns:p14="http://schemas.microsoft.com/office/powerpoint/2010/main" val="1494442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8</a:t>
            </a:fld>
            <a:endParaRPr lang="sr-Latn-RS"/>
          </a:p>
        </p:txBody>
      </p:sp>
    </p:spTree>
    <p:extLst>
      <p:ext uri="{BB962C8B-B14F-4D97-AF65-F5344CB8AC3E}">
        <p14:creationId xmlns:p14="http://schemas.microsoft.com/office/powerpoint/2010/main" val="998171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04900"/>
            <a:ext cx="5486400" cy="3086100"/>
          </a:xfrm>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5592682-4547-49C0-9D79-EE50FBC4EDE1}" type="slidenum">
              <a:rPr lang="sr-Latn-RS" smtClean="0"/>
              <a:t>9</a:t>
            </a:fld>
            <a:endParaRPr lang="sr-Latn-RS"/>
          </a:p>
        </p:txBody>
      </p:sp>
    </p:spTree>
    <p:extLst>
      <p:ext uri="{BB962C8B-B14F-4D97-AF65-F5344CB8AC3E}">
        <p14:creationId xmlns:p14="http://schemas.microsoft.com/office/powerpoint/2010/main" val="227110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039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26734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083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2608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199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01068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11/27/2018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37328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11/27/2018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3325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11/27/2018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9997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8776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3547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0298CD5-6C1E-4009-B41F-6DF62E31D3BE}" type="datetimeFigureOut">
              <a:rPr lang="en-US" smtClean="0"/>
              <a:pPr/>
              <a:t>11/27/2018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106440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4907" y="2575156"/>
            <a:ext cx="7772400" cy="1463040"/>
          </a:xfrm>
        </p:spPr>
        <p:txBody>
          <a:bodyPr>
            <a:noAutofit/>
          </a:bodyPr>
          <a:lstStyle/>
          <a:p>
            <a:pPr algn="l"/>
            <a:r>
              <a:rPr lang="sr-Latn-RS" sz="6000" dirty="0">
                <a:solidFill>
                  <a:schemeClr val="bg1"/>
                </a:solidFill>
              </a:rPr>
              <a:t>Gaining momentum</a:t>
            </a:r>
            <a:r>
              <a:rPr lang="sr-Latn-RS" dirty="0">
                <a:solidFill>
                  <a:schemeClr val="bg1"/>
                </a:solidFill>
              </a:rPr>
              <a:t/>
            </a:r>
            <a:br>
              <a:rPr lang="sr-Latn-RS" dirty="0">
                <a:solidFill>
                  <a:schemeClr val="bg1"/>
                </a:solidFill>
              </a:rPr>
            </a:br>
            <a:r>
              <a:rPr lang="sr-Latn-RS" sz="4000" dirty="0">
                <a:solidFill>
                  <a:schemeClr val="bg1"/>
                </a:solidFill>
              </a:rPr>
              <a:t>An overview of recent developments related to gende</a:t>
            </a:r>
            <a:r>
              <a:rPr lang="en-GB" sz="4000" dirty="0">
                <a:solidFill>
                  <a:schemeClr val="bg1"/>
                </a:solidFill>
              </a:rPr>
              <a:t>R</a:t>
            </a:r>
            <a:r>
              <a:rPr lang="sr-Latn-RS" sz="4000" dirty="0">
                <a:solidFill>
                  <a:schemeClr val="bg1"/>
                </a:solidFill>
              </a:rPr>
              <a:t> and SALW</a:t>
            </a:r>
          </a:p>
        </p:txBody>
      </p:sp>
      <p:sp>
        <p:nvSpPr>
          <p:cNvPr id="3" name="Subtitle 2"/>
          <p:cNvSpPr>
            <a:spLocks noGrp="1"/>
          </p:cNvSpPr>
          <p:nvPr>
            <p:ph type="subTitle" idx="1"/>
          </p:nvPr>
        </p:nvSpPr>
        <p:spPr>
          <a:xfrm>
            <a:off x="8572893" y="4913003"/>
            <a:ext cx="3200400" cy="1463040"/>
          </a:xfrm>
        </p:spPr>
        <p:txBody>
          <a:bodyPr/>
          <a:lstStyle/>
          <a:p>
            <a:r>
              <a:rPr lang="sr-Latn-RS" dirty="0"/>
              <a:t>Dragan Božanić </a:t>
            </a:r>
          </a:p>
          <a:p>
            <a:r>
              <a:rPr lang="sr-Latn-RS" dirty="0"/>
              <a:t>Gender and Research Project Officer</a:t>
            </a:r>
          </a:p>
        </p:txBody>
      </p:sp>
      <p:pic>
        <p:nvPicPr>
          <p:cNvPr id="5" name="Picture 4">
            <a:extLst>
              <a:ext uri="{FF2B5EF4-FFF2-40B4-BE49-F238E27FC236}">
                <a16:creationId xmlns:a16="http://schemas.microsoft.com/office/drawing/2014/main" xmlns="" id="{55BFC7FE-D24D-4B30-B545-E801CE487E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36" y="5327904"/>
            <a:ext cx="5901179" cy="1420654"/>
          </a:xfrm>
          <a:prstGeom prst="rect">
            <a:avLst/>
          </a:prstGeom>
        </p:spPr>
      </p:pic>
      <p:sp>
        <p:nvSpPr>
          <p:cNvPr id="4" name="TextBox 3">
            <a:extLst>
              <a:ext uri="{FF2B5EF4-FFF2-40B4-BE49-F238E27FC236}">
                <a16:creationId xmlns:a16="http://schemas.microsoft.com/office/drawing/2014/main" xmlns="" id="{9BB5ABEB-391D-4AD4-9184-C19D044A41A8}"/>
              </a:ext>
            </a:extLst>
          </p:cNvPr>
          <p:cNvSpPr txBox="1"/>
          <p:nvPr/>
        </p:nvSpPr>
        <p:spPr>
          <a:xfrm>
            <a:off x="512064" y="4108704"/>
            <a:ext cx="8095488" cy="369332"/>
          </a:xfrm>
          <a:prstGeom prst="rect">
            <a:avLst/>
          </a:prstGeom>
          <a:noFill/>
        </p:spPr>
        <p:txBody>
          <a:bodyPr wrap="square" rtlCol="0">
            <a:spAutoFit/>
          </a:bodyPr>
          <a:lstStyle/>
          <a:p>
            <a:r>
              <a:rPr lang="en-GB" dirty="0">
                <a:solidFill>
                  <a:schemeClr val="bg1">
                    <a:lumMod val="50000"/>
                  </a:schemeClr>
                </a:solidFill>
              </a:rPr>
              <a:t>10</a:t>
            </a:r>
            <a:r>
              <a:rPr lang="en-GB" baseline="30000" dirty="0">
                <a:solidFill>
                  <a:schemeClr val="bg1">
                    <a:lumMod val="50000"/>
                  </a:schemeClr>
                </a:solidFill>
              </a:rPr>
              <a:t>th</a:t>
            </a:r>
            <a:r>
              <a:rPr lang="en-GB" dirty="0">
                <a:solidFill>
                  <a:schemeClr val="bg1">
                    <a:lumMod val="50000"/>
                  </a:schemeClr>
                </a:solidFill>
              </a:rPr>
              <a:t> REGIONAL MEETING OF SALW COMMISSIONS</a:t>
            </a:r>
            <a:r>
              <a:rPr lang="sr-Latn-RS" dirty="0">
                <a:solidFill>
                  <a:schemeClr val="bg1">
                    <a:lumMod val="50000"/>
                  </a:schemeClr>
                </a:solidFill>
              </a:rPr>
              <a:t>, </a:t>
            </a:r>
            <a:r>
              <a:rPr lang="en-GB" dirty="0" err="1">
                <a:solidFill>
                  <a:schemeClr val="bg1">
                    <a:lumMod val="50000"/>
                  </a:schemeClr>
                </a:solidFill>
              </a:rPr>
              <a:t>Budva</a:t>
            </a:r>
            <a:r>
              <a:rPr lang="en-GB" dirty="0">
                <a:solidFill>
                  <a:schemeClr val="bg1">
                    <a:lumMod val="50000"/>
                  </a:schemeClr>
                </a:solidFill>
              </a:rPr>
              <a:t>, 26-27 November 2018</a:t>
            </a:r>
            <a:r>
              <a:rPr lang="sr-Latn-RS" dirty="0">
                <a:solidFill>
                  <a:schemeClr val="bg1">
                    <a:lumMod val="50000"/>
                  </a:schemeClr>
                </a:solidFill>
              </a:rPr>
              <a:t> </a:t>
            </a:r>
            <a:endParaRPr lang="en-US" dirty="0"/>
          </a:p>
        </p:txBody>
      </p:sp>
    </p:spTree>
    <p:extLst>
      <p:ext uri="{BB962C8B-B14F-4D97-AF65-F5344CB8AC3E}">
        <p14:creationId xmlns:p14="http://schemas.microsoft.com/office/powerpoint/2010/main" val="4268285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a:bodyPr>
          <a:lstStyle/>
          <a:p>
            <a:r>
              <a:rPr lang="en-US" sz="4500" dirty="0"/>
              <a:t>Other initiatives</a:t>
            </a:r>
          </a:p>
        </p:txBody>
      </p:sp>
      <p:sp>
        <p:nvSpPr>
          <p:cNvPr id="3" name="Content Placeholder 2"/>
          <p:cNvSpPr>
            <a:spLocks noGrp="1"/>
          </p:cNvSpPr>
          <p:nvPr>
            <p:ph idx="1"/>
          </p:nvPr>
        </p:nvSpPr>
        <p:spPr>
          <a:xfrm>
            <a:off x="1024128" y="1659988"/>
            <a:ext cx="9720071" cy="4649372"/>
          </a:xfrm>
        </p:spPr>
        <p:txBody>
          <a:bodyPr>
            <a:normAutofit/>
          </a:bodyPr>
          <a:lstStyle/>
          <a:p>
            <a:pPr>
              <a:buFont typeface="Wingdings" panose="05000000000000000000" pitchFamily="2" charset="2"/>
              <a:buChar char="§"/>
            </a:pPr>
            <a:endParaRPr lang="en-US" dirty="0"/>
          </a:p>
          <a:p>
            <a:pPr marL="571500" indent="-571500">
              <a:buFont typeface="Arial" panose="020B0604020202020204" pitchFamily="34" charset="0"/>
              <a:buChar char="•"/>
            </a:pPr>
            <a:endParaRPr lang="sr-Latn-RS" sz="2000" b="1" dirty="0"/>
          </a:p>
          <a:p>
            <a:pPr marL="571500" indent="-571500">
              <a:buFont typeface="Arial" panose="020B0604020202020204" pitchFamily="34" charset="0"/>
              <a:buChar char="•"/>
            </a:pPr>
            <a:r>
              <a:rPr lang="en-GB" sz="2000" b="1" dirty="0"/>
              <a:t>MOSAICS (ISACS) module 06.10 </a:t>
            </a:r>
            <a:r>
              <a:rPr lang="en-US" sz="2000" i="1" dirty="0"/>
              <a:t>Women, men and the gendered nature of small arms and light weapons: </a:t>
            </a:r>
            <a:r>
              <a:rPr lang="en-US" sz="2000" dirty="0"/>
              <a:t>Guiding principles for mainstreaming gender in small arms control</a:t>
            </a:r>
          </a:p>
          <a:p>
            <a:pPr marL="571500" indent="-571500">
              <a:buFont typeface="Arial" panose="020B0604020202020204" pitchFamily="34" charset="0"/>
              <a:buChar char="•"/>
            </a:pPr>
            <a:r>
              <a:rPr lang="en-US" sz="2000" b="1" dirty="0"/>
              <a:t>NATO Guidelines for Gender Mainstreaming in SALW Projects (2017) - </a:t>
            </a:r>
            <a:r>
              <a:rPr lang="en-US" sz="2000" dirty="0"/>
              <a:t>Provide guidance on how to take advantage of gender mainstreaming for improving SALW-related activities and the overall impact of security operations.</a:t>
            </a:r>
          </a:p>
          <a:p>
            <a:pPr marL="571500" indent="-571500">
              <a:buFont typeface="Arial" panose="020B0604020202020204" pitchFamily="34" charset="0"/>
              <a:buChar char="•"/>
            </a:pPr>
            <a:r>
              <a:rPr lang="en-US" sz="2000" b="1" dirty="0"/>
              <a:t>A Call to Action On Gender and Small Arms Control - by Civil Society Organization</a:t>
            </a:r>
          </a:p>
          <a:p>
            <a:pPr marL="571500" indent="-571500">
              <a:buFont typeface="Arial" panose="020B0604020202020204" pitchFamily="34" charset="0"/>
              <a:buChar char="•"/>
            </a:pPr>
            <a:endParaRPr lang="sr-Latn-RS" sz="2000" b="1" i="1" dirty="0"/>
          </a:p>
          <a:p>
            <a:pPr marL="571500" indent="-571500">
              <a:buFont typeface="Arial" panose="020B0604020202020204" pitchFamily="34" charset="0"/>
              <a:buChar char="•"/>
            </a:pPr>
            <a:endParaRPr lang="en-US" sz="2000" dirty="0"/>
          </a:p>
        </p:txBody>
      </p:sp>
    </p:spTree>
    <p:extLst>
      <p:ext uri="{BB962C8B-B14F-4D97-AF65-F5344CB8AC3E}">
        <p14:creationId xmlns:p14="http://schemas.microsoft.com/office/powerpoint/2010/main" val="41054400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a:bodyPr>
          <a:lstStyle/>
          <a:p>
            <a:r>
              <a:rPr lang="en-US" dirty="0"/>
              <a:t>Implications for ongoing efforts in SEE</a:t>
            </a:r>
          </a:p>
        </p:txBody>
      </p:sp>
      <p:sp>
        <p:nvSpPr>
          <p:cNvPr id="3" name="Content Placeholder 2"/>
          <p:cNvSpPr>
            <a:spLocks noGrp="1"/>
          </p:cNvSpPr>
          <p:nvPr>
            <p:ph idx="1"/>
          </p:nvPr>
        </p:nvSpPr>
        <p:spPr>
          <a:xfrm>
            <a:off x="1024128" y="1659988"/>
            <a:ext cx="9720071" cy="4649372"/>
          </a:xfrm>
        </p:spPr>
        <p:txBody>
          <a:bodyPr>
            <a:normAutofit/>
          </a:bodyPr>
          <a:lstStyle/>
          <a:p>
            <a:pPr>
              <a:buFont typeface="Wingdings" panose="05000000000000000000" pitchFamily="2" charset="2"/>
              <a:buChar char="§"/>
            </a:pPr>
            <a:endParaRPr lang="en-US" dirty="0"/>
          </a:p>
          <a:p>
            <a:pPr>
              <a:buFont typeface="Wingdings" panose="05000000000000000000" pitchFamily="2" charset="2"/>
              <a:buChar char="§"/>
            </a:pPr>
            <a:r>
              <a:rPr lang="en-US" sz="2400" dirty="0"/>
              <a:t> Gender mainstreaming  increasingly accepted as standard for policy development and implementation</a:t>
            </a:r>
          </a:p>
          <a:p>
            <a:pPr>
              <a:buFont typeface="Wingdings" panose="05000000000000000000" pitchFamily="2" charset="2"/>
              <a:buChar char="§"/>
            </a:pPr>
            <a:r>
              <a:rPr lang="en-US" sz="2400" dirty="0"/>
              <a:t>Roadmap  and Action Plans – Chance to translate global commitments into to local context and concrete actions</a:t>
            </a:r>
          </a:p>
          <a:p>
            <a:pPr>
              <a:buFont typeface="Wingdings" panose="05000000000000000000" pitchFamily="2" charset="2"/>
              <a:buChar char="§"/>
            </a:pPr>
            <a:r>
              <a:rPr lang="en-US" sz="2400" dirty="0"/>
              <a:t>SEE – source of good practices and innovative solutions</a:t>
            </a:r>
            <a:endParaRPr lang="sr-Latn-RS" dirty="0"/>
          </a:p>
        </p:txBody>
      </p:sp>
    </p:spTree>
    <p:extLst>
      <p:ext uri="{BB962C8B-B14F-4D97-AF65-F5344CB8AC3E}">
        <p14:creationId xmlns:p14="http://schemas.microsoft.com/office/powerpoint/2010/main" val="2492513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fontScale="90000"/>
          </a:bodyPr>
          <a:lstStyle/>
          <a:p>
            <a:r>
              <a:rPr lang="en-US" dirty="0"/>
              <a:t>16 days of activism against violence against women</a:t>
            </a:r>
          </a:p>
        </p:txBody>
      </p:sp>
      <p:sp>
        <p:nvSpPr>
          <p:cNvPr id="3" name="Content Placeholder 2"/>
          <p:cNvSpPr>
            <a:spLocks noGrp="1"/>
          </p:cNvSpPr>
          <p:nvPr>
            <p:ph idx="1"/>
          </p:nvPr>
        </p:nvSpPr>
        <p:spPr>
          <a:xfrm>
            <a:off x="1024128" y="1867252"/>
            <a:ext cx="9720071" cy="4649372"/>
          </a:xfrm>
        </p:spPr>
        <p:txBody>
          <a:bodyPr>
            <a:normAutofit/>
          </a:bodyPr>
          <a:lstStyle/>
          <a:p>
            <a:pPr>
              <a:buFont typeface="Wingdings" panose="05000000000000000000" pitchFamily="2" charset="2"/>
              <a:buChar char="§"/>
            </a:pPr>
            <a:r>
              <a:rPr lang="en-US" dirty="0"/>
              <a:t>International annual campaign to challenge violence against women and girls.</a:t>
            </a:r>
          </a:p>
          <a:p>
            <a:pPr>
              <a:buFont typeface="Wingdings" panose="05000000000000000000" pitchFamily="2" charset="2"/>
              <a:buChar char="§"/>
            </a:pPr>
            <a:r>
              <a:rPr lang="en-US" dirty="0"/>
              <a:t>November 25 – International Day for the Elimination of Violence Against Women</a:t>
            </a:r>
          </a:p>
          <a:p>
            <a:pPr>
              <a:buFont typeface="Wingdings" panose="05000000000000000000" pitchFamily="2" charset="2"/>
              <a:buChar char="§"/>
            </a:pPr>
            <a:r>
              <a:rPr lang="en-US" dirty="0"/>
              <a:t>November 29 – International Women Human Rights Defenders Day</a:t>
            </a:r>
          </a:p>
          <a:p>
            <a:pPr>
              <a:buFont typeface="Wingdings" panose="05000000000000000000" pitchFamily="2" charset="2"/>
              <a:buChar char="§"/>
            </a:pPr>
            <a:r>
              <a:rPr lang="en-US" dirty="0"/>
              <a:t>December 1 – World AIDS Day</a:t>
            </a:r>
          </a:p>
          <a:p>
            <a:pPr>
              <a:buFont typeface="Wingdings" panose="05000000000000000000" pitchFamily="2" charset="2"/>
              <a:buChar char="§"/>
            </a:pPr>
            <a:r>
              <a:rPr lang="en-US" dirty="0"/>
              <a:t>December 5 – International Volunteer Day for Economic and Social Development</a:t>
            </a:r>
          </a:p>
          <a:p>
            <a:pPr>
              <a:buFont typeface="Wingdings" panose="05000000000000000000" pitchFamily="2" charset="2"/>
              <a:buChar char="§"/>
            </a:pPr>
            <a:r>
              <a:rPr lang="en-US" dirty="0"/>
              <a:t>December 6 – Anniversary of the Montreal Massacre,</a:t>
            </a:r>
          </a:p>
          <a:p>
            <a:pPr>
              <a:buFont typeface="Wingdings" panose="05000000000000000000" pitchFamily="2" charset="2"/>
              <a:buChar char="§"/>
            </a:pPr>
            <a:r>
              <a:rPr lang="en-US" dirty="0"/>
              <a:t>December 10 – International Human Rights Day and the anniversary of the Universal Declaration of Human Rights</a:t>
            </a:r>
          </a:p>
          <a:p>
            <a:pPr>
              <a:buFont typeface="Wingdings" panose="05000000000000000000" pitchFamily="2" charset="2"/>
              <a:buChar char="§"/>
            </a:pPr>
            <a:r>
              <a:rPr lang="en-US" b="1" dirty="0"/>
              <a:t>2018 theme: #</a:t>
            </a:r>
            <a:r>
              <a:rPr lang="en-US" b="1" dirty="0" err="1"/>
              <a:t>HearMeToo</a:t>
            </a:r>
            <a:endParaRPr lang="en-US" b="1" dirty="0"/>
          </a:p>
        </p:txBody>
      </p:sp>
    </p:spTree>
    <p:extLst>
      <p:ext uri="{BB962C8B-B14F-4D97-AF65-F5344CB8AC3E}">
        <p14:creationId xmlns:p14="http://schemas.microsoft.com/office/powerpoint/2010/main" val="1440999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Thank you for your attention!</a:t>
            </a:r>
            <a:endParaRPr lang="sr-Latn-RS" dirty="0"/>
          </a:p>
        </p:txBody>
      </p:sp>
      <p:pic>
        <p:nvPicPr>
          <p:cNvPr id="4" name="Content Placeholder 3">
            <a:extLst>
              <a:ext uri="{FF2B5EF4-FFF2-40B4-BE49-F238E27FC236}">
                <a16:creationId xmlns:a16="http://schemas.microsoft.com/office/drawing/2014/main" xmlns="" id="{2F34868A-433D-4062-BA3A-097D05A4EAE1}"/>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73126" y="2286000"/>
            <a:ext cx="6095037"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661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9720072" cy="1074772"/>
          </a:xfrm>
          <a:solidFill>
            <a:schemeClr val="accent2"/>
          </a:solidFill>
        </p:spPr>
        <p:txBody>
          <a:bodyPr/>
          <a:lstStyle/>
          <a:p>
            <a:r>
              <a:rPr lang="sr-Latn-RS" dirty="0"/>
              <a:t>Stucture of presentation</a:t>
            </a:r>
          </a:p>
        </p:txBody>
      </p:sp>
      <p:sp>
        <p:nvSpPr>
          <p:cNvPr id="5" name="Content Placeholder 4"/>
          <p:cNvSpPr>
            <a:spLocks noGrp="1"/>
          </p:cNvSpPr>
          <p:nvPr>
            <p:ph idx="1"/>
          </p:nvPr>
        </p:nvSpPr>
        <p:spPr>
          <a:xfrm>
            <a:off x="841248" y="2245204"/>
            <a:ext cx="9720071" cy="4033676"/>
          </a:xfrm>
        </p:spPr>
        <p:txBody>
          <a:bodyPr>
            <a:normAutofit/>
          </a:bodyPr>
          <a:lstStyle/>
          <a:p>
            <a:pPr>
              <a:buFont typeface="Arial" panose="020B0604020202020204" pitchFamily="34" charset="0"/>
              <a:buChar char="•"/>
            </a:pPr>
            <a:r>
              <a:rPr lang="sr-Latn-RS" sz="3000" b="1" dirty="0"/>
              <a:t>Background:</a:t>
            </a:r>
            <a:r>
              <a:rPr lang="sr-Latn-RS" sz="3000" dirty="0"/>
              <a:t> UNSCR 1325 on Women, Peace and Security, UN PoA on SALW</a:t>
            </a:r>
          </a:p>
          <a:p>
            <a:pPr>
              <a:buFont typeface="Arial" panose="020B0604020202020204" pitchFamily="34" charset="0"/>
              <a:buChar char="•"/>
            </a:pPr>
            <a:r>
              <a:rPr lang="sr-Latn-RS" sz="3000" b="1" dirty="0"/>
              <a:t>Shift in paradigm</a:t>
            </a:r>
            <a:r>
              <a:rPr lang="sr-Latn-RS" sz="3000" dirty="0"/>
              <a:t>: Converging gender equality and SALW control agendas</a:t>
            </a:r>
          </a:p>
          <a:p>
            <a:pPr>
              <a:buFont typeface="Arial" panose="020B0604020202020204" pitchFamily="34" charset="0"/>
              <a:buChar char="•"/>
            </a:pPr>
            <a:r>
              <a:rPr lang="sr-Latn-RS" sz="3000" b="1" dirty="0"/>
              <a:t>Gaining momentum</a:t>
            </a:r>
            <a:r>
              <a:rPr lang="sr-Latn-RS" sz="3000" dirty="0"/>
              <a:t>: Increased commitments to address gender aspects of SALW (Agenda for Disarmament, UN PoA Third Review Conference, EU </a:t>
            </a:r>
            <a:r>
              <a:rPr lang="sr-Latn-RS" sz="3000" dirty="0" smtClean="0"/>
              <a:t>Strategy</a:t>
            </a:r>
            <a:r>
              <a:rPr lang="en-US" sz="3000" dirty="0" smtClean="0"/>
              <a:t>)</a:t>
            </a:r>
            <a:endParaRPr lang="sr-Latn-RS" sz="3000" dirty="0"/>
          </a:p>
        </p:txBody>
      </p:sp>
    </p:spTree>
    <p:extLst>
      <p:ext uri="{BB962C8B-B14F-4D97-AF65-F5344CB8AC3E}">
        <p14:creationId xmlns:p14="http://schemas.microsoft.com/office/powerpoint/2010/main" val="674443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20027"/>
          </a:xfrm>
          <a:solidFill>
            <a:schemeClr val="accent2"/>
          </a:solidFill>
        </p:spPr>
        <p:txBody>
          <a:bodyPr>
            <a:normAutofit fontScale="90000"/>
          </a:bodyPr>
          <a:lstStyle/>
          <a:p>
            <a:r>
              <a:rPr lang="sr-Latn-RS" dirty="0"/>
              <a:t>2000</a:t>
            </a:r>
            <a:r>
              <a:rPr lang="sr-Latn-RS" sz="3300" dirty="0"/>
              <a:t>s</a:t>
            </a:r>
            <a:r>
              <a:rPr lang="sr-Latn-RS" dirty="0"/>
              <a:t> -GendeR anD SALW: disconnected AGENDAS</a:t>
            </a:r>
          </a:p>
        </p:txBody>
      </p:sp>
      <p:sp>
        <p:nvSpPr>
          <p:cNvPr id="3" name="Content Placeholder 2"/>
          <p:cNvSpPr>
            <a:spLocks noGrp="1"/>
          </p:cNvSpPr>
          <p:nvPr>
            <p:ph idx="1"/>
          </p:nvPr>
        </p:nvSpPr>
        <p:spPr>
          <a:xfrm>
            <a:off x="1036320" y="1989172"/>
            <a:ext cx="9720071" cy="4649372"/>
          </a:xfrm>
        </p:spPr>
        <p:txBody>
          <a:bodyPr/>
          <a:lstStyle/>
          <a:p>
            <a:pPr>
              <a:buFont typeface="Wingdings" panose="05000000000000000000" pitchFamily="2" charset="2"/>
              <a:buChar char="§"/>
            </a:pPr>
            <a:r>
              <a:rPr lang="sr-Latn-RS" b="1" dirty="0"/>
              <a:t>UN PoA (2001) </a:t>
            </a:r>
            <a:r>
              <a:rPr lang="sr-Latn-RS" dirty="0"/>
              <a:t>silent on gender. </a:t>
            </a:r>
          </a:p>
          <a:p>
            <a:r>
              <a:rPr lang="sr-Latn-RS" i="1" dirty="0"/>
              <a:t>6. </a:t>
            </a:r>
            <a:r>
              <a:rPr lang="en-US" i="1" dirty="0"/>
              <a:t>Gravely concerned about its</a:t>
            </a:r>
            <a:r>
              <a:rPr lang="sr-Latn-RS" i="1" dirty="0"/>
              <a:t> (</a:t>
            </a:r>
            <a:r>
              <a:rPr lang="sr-Latn-RS" dirty="0"/>
              <a:t> illicit trade in SALW</a:t>
            </a:r>
            <a:r>
              <a:rPr lang="sr-Latn-RS" i="1" dirty="0"/>
              <a:t>)</a:t>
            </a:r>
            <a:r>
              <a:rPr lang="en-US" i="1" dirty="0"/>
              <a:t> devastating consequences on children, many of whom are victims of armed conflict or are forced to become child soldiers, as well as the negative impact on women and the elderly, and in this context, taking into account the special session of the United Nations General Assembly on children</a:t>
            </a:r>
            <a:r>
              <a:rPr lang="en-US" dirty="0"/>
              <a:t>,</a:t>
            </a:r>
            <a:endParaRPr lang="sr-Latn-RS" dirty="0"/>
          </a:p>
          <a:p>
            <a:pPr>
              <a:buFont typeface="Wingdings" panose="05000000000000000000" pitchFamily="2" charset="2"/>
              <a:buChar char="§"/>
            </a:pPr>
            <a:r>
              <a:rPr lang="sr-Latn-RS" b="1" dirty="0"/>
              <a:t>UNSCR 1325 on Women, Peace and Security  (2000) </a:t>
            </a:r>
            <a:r>
              <a:rPr lang="sr-Latn-RS" dirty="0"/>
              <a:t>underlines adverse effects of armed conflict on women, but makes no reference to small arms</a:t>
            </a:r>
            <a:r>
              <a:rPr lang="en-US" dirty="0"/>
              <a:t> </a:t>
            </a:r>
            <a:endParaRPr lang="sr-Latn-RS" b="1" dirty="0"/>
          </a:p>
        </p:txBody>
      </p:sp>
    </p:spTree>
    <p:extLst>
      <p:ext uri="{BB962C8B-B14F-4D97-AF65-F5344CB8AC3E}">
        <p14:creationId xmlns:p14="http://schemas.microsoft.com/office/powerpoint/2010/main" val="476657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20027"/>
          </a:xfrm>
          <a:solidFill>
            <a:schemeClr val="accent2"/>
          </a:solidFill>
        </p:spPr>
        <p:txBody>
          <a:bodyPr>
            <a:normAutofit fontScale="90000"/>
          </a:bodyPr>
          <a:lstStyle/>
          <a:p>
            <a:r>
              <a:rPr lang="sr-Latn-RS" dirty="0"/>
              <a:t>2010</a:t>
            </a:r>
            <a:r>
              <a:rPr lang="sr-Latn-RS" sz="3300" dirty="0"/>
              <a:t>s</a:t>
            </a:r>
            <a:r>
              <a:rPr lang="sr-Latn-RS" dirty="0"/>
              <a:t> -GendeR anD SALW : converging agendas</a:t>
            </a:r>
            <a:r>
              <a:rPr lang="en-US" dirty="0"/>
              <a:t>*</a:t>
            </a:r>
            <a:endParaRPr lang="sr-Latn-RS" dirty="0"/>
          </a:p>
        </p:txBody>
      </p:sp>
      <p:sp>
        <p:nvSpPr>
          <p:cNvPr id="3" name="Content Placeholder 2"/>
          <p:cNvSpPr>
            <a:spLocks noGrp="1"/>
          </p:cNvSpPr>
          <p:nvPr>
            <p:ph idx="1"/>
          </p:nvPr>
        </p:nvSpPr>
        <p:spPr>
          <a:xfrm>
            <a:off x="1024128" y="1659988"/>
            <a:ext cx="9720071" cy="4649372"/>
          </a:xfrm>
        </p:spPr>
        <p:txBody>
          <a:bodyPr/>
          <a:lstStyle/>
          <a:p>
            <a:pPr>
              <a:buFont typeface="Wingdings" panose="05000000000000000000" pitchFamily="2" charset="2"/>
              <a:buChar char="§"/>
            </a:pPr>
            <a:endParaRPr lang="en-US" b="1" dirty="0"/>
          </a:p>
          <a:p>
            <a:pPr>
              <a:buFont typeface="Wingdings" panose="05000000000000000000" pitchFamily="2" charset="2"/>
              <a:buChar char="§"/>
            </a:pPr>
            <a:r>
              <a:rPr lang="sr-Latn-RS" b="1" dirty="0"/>
              <a:t>UNSCR 2106 (2013), 2122 (2013), 2242 (2015) </a:t>
            </a:r>
            <a:r>
              <a:rPr lang="sr-Latn-RS" dirty="0"/>
              <a:t>make explicit references to small arms, ATT and call for the participation of women in SALW control</a:t>
            </a:r>
            <a:endParaRPr lang="en-US" dirty="0"/>
          </a:p>
          <a:p>
            <a:pPr>
              <a:buFont typeface="Wingdings" panose="05000000000000000000" pitchFamily="2" charset="2"/>
              <a:buChar char="§"/>
            </a:pPr>
            <a:endParaRPr lang="sr-Latn-RS" dirty="0"/>
          </a:p>
          <a:p>
            <a:pPr>
              <a:buFont typeface="Wingdings" panose="05000000000000000000" pitchFamily="2" charset="2"/>
              <a:buChar char="§"/>
            </a:pPr>
            <a:r>
              <a:rPr lang="sr-Latn-RS" b="1" dirty="0"/>
              <a:t>ARMS TRADE TREATY (2013)</a:t>
            </a:r>
            <a:r>
              <a:rPr lang="en-US" b="1" dirty="0"/>
              <a:t> </a:t>
            </a:r>
            <a:r>
              <a:rPr lang="en-US" dirty="0"/>
              <a:t>makes it mandatory for states parties to take into account the risk of “serious acts of gender-based violence or serious acts of violence against women and children” in their risk assessment processes for transferring conventional weapons, ammunition, parts, or components (article 7(4))</a:t>
            </a:r>
          </a:p>
        </p:txBody>
      </p:sp>
      <p:sp>
        <p:nvSpPr>
          <p:cNvPr id="4" name="TextBox 3">
            <a:extLst>
              <a:ext uri="{FF2B5EF4-FFF2-40B4-BE49-F238E27FC236}">
                <a16:creationId xmlns:a16="http://schemas.microsoft.com/office/drawing/2014/main" xmlns="" id="{E7BE02C6-4227-478D-8355-B9FFEE12D874}"/>
              </a:ext>
            </a:extLst>
          </p:cNvPr>
          <p:cNvSpPr txBox="1"/>
          <p:nvPr/>
        </p:nvSpPr>
        <p:spPr>
          <a:xfrm>
            <a:off x="707136" y="6488668"/>
            <a:ext cx="6473952" cy="307777"/>
          </a:xfrm>
          <a:prstGeom prst="rect">
            <a:avLst/>
          </a:prstGeom>
          <a:noFill/>
        </p:spPr>
        <p:txBody>
          <a:bodyPr wrap="square" rtlCol="0">
            <a:spAutoFit/>
          </a:bodyPr>
          <a:lstStyle/>
          <a:p>
            <a:r>
              <a:rPr lang="en-US" sz="1400" dirty="0"/>
              <a:t>* </a:t>
            </a:r>
            <a:r>
              <a:rPr lang="en-US" sz="1400" dirty="0" err="1"/>
              <a:t>Bastick</a:t>
            </a:r>
            <a:r>
              <a:rPr lang="en-US" sz="1400" dirty="0"/>
              <a:t> and </a:t>
            </a:r>
            <a:r>
              <a:rPr lang="en-US" sz="1400" dirty="0" err="1"/>
              <a:t>Valasek</a:t>
            </a:r>
            <a:r>
              <a:rPr lang="en-US" sz="1400" dirty="0"/>
              <a:t>, 2014</a:t>
            </a:r>
          </a:p>
        </p:txBody>
      </p:sp>
    </p:spTree>
    <p:extLst>
      <p:ext uri="{BB962C8B-B14F-4D97-AF65-F5344CB8AC3E}">
        <p14:creationId xmlns:p14="http://schemas.microsoft.com/office/powerpoint/2010/main" val="4072802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20027"/>
          </a:xfrm>
          <a:solidFill>
            <a:schemeClr val="accent2"/>
          </a:solidFill>
        </p:spPr>
        <p:txBody>
          <a:bodyPr>
            <a:normAutofit/>
          </a:bodyPr>
          <a:lstStyle/>
          <a:p>
            <a:pPr algn="ctr"/>
            <a:r>
              <a:rPr lang="sr-Latn-RS" dirty="0"/>
              <a:t>GAINING momentum</a:t>
            </a:r>
          </a:p>
        </p:txBody>
      </p:sp>
      <p:sp>
        <p:nvSpPr>
          <p:cNvPr id="3" name="Content Placeholder 2"/>
          <p:cNvSpPr>
            <a:spLocks noGrp="1"/>
          </p:cNvSpPr>
          <p:nvPr>
            <p:ph idx="1"/>
          </p:nvPr>
        </p:nvSpPr>
        <p:spPr>
          <a:xfrm>
            <a:off x="999744" y="1867252"/>
            <a:ext cx="9720071" cy="4649372"/>
          </a:xfrm>
        </p:spPr>
        <p:txBody>
          <a:bodyPr/>
          <a:lstStyle/>
          <a:p>
            <a:pPr marL="571500" indent="-571500">
              <a:buFont typeface="Arial" panose="020B0604020202020204" pitchFamily="34" charset="0"/>
              <a:buChar char="•"/>
            </a:pPr>
            <a:r>
              <a:rPr lang="sr-Latn-RS" sz="2000" b="1" dirty="0"/>
              <a:t>UN Secretary General </a:t>
            </a:r>
            <a:r>
              <a:rPr lang="en-US" sz="2000" b="1" dirty="0"/>
              <a:t>report on small arms to the Security Council, </a:t>
            </a:r>
            <a:r>
              <a:rPr lang="sr-Latn-RS" sz="2000" b="1" dirty="0"/>
              <a:t>(S/2017/1025)</a:t>
            </a:r>
          </a:p>
          <a:p>
            <a:pPr marL="571500" indent="-571500" algn="just">
              <a:buFont typeface="Arial" panose="020B0604020202020204" pitchFamily="34" charset="0"/>
              <a:buChar char="•"/>
            </a:pPr>
            <a:r>
              <a:rPr lang="en-US" sz="2000" dirty="0">
                <a:highlight>
                  <a:srgbClr val="00FFFF"/>
                </a:highlight>
              </a:rPr>
              <a:t>Small arms continued to facilitate </a:t>
            </a:r>
            <a:r>
              <a:rPr lang="en-US" sz="2000" dirty="0"/>
              <a:t>a vast spectrum of acts that constitute human rights violations, including killing and maiming, rape and other forms of </a:t>
            </a:r>
            <a:r>
              <a:rPr lang="en-US" sz="2000" dirty="0">
                <a:highlight>
                  <a:srgbClr val="00FFFF"/>
                </a:highlight>
              </a:rPr>
              <a:t>sexual and gender-based violence, </a:t>
            </a:r>
            <a:r>
              <a:rPr lang="en-US" sz="2000" dirty="0"/>
              <a:t>enforced disappearance, torture and the forced recruitment of children;</a:t>
            </a:r>
            <a:endParaRPr lang="sr-Latn-RS" sz="2000" dirty="0"/>
          </a:p>
          <a:p>
            <a:pPr marL="571500" indent="-571500" algn="just">
              <a:buFont typeface="Arial" panose="020B0604020202020204" pitchFamily="34" charset="0"/>
              <a:buChar char="•"/>
            </a:pPr>
            <a:r>
              <a:rPr lang="en-US" sz="2000" dirty="0">
                <a:highlight>
                  <a:srgbClr val="00FFFF"/>
                </a:highlight>
              </a:rPr>
              <a:t>Recognizing and integrating gender </a:t>
            </a:r>
            <a:r>
              <a:rPr lang="en-US" sz="2000" dirty="0"/>
              <a:t>as a factor in all cycles of small arms control enables the </a:t>
            </a:r>
            <a:r>
              <a:rPr lang="en-US" sz="2000" dirty="0">
                <a:highlight>
                  <a:srgbClr val="00FFFF"/>
                </a:highlight>
              </a:rPr>
              <a:t>creation of more targeted measures </a:t>
            </a:r>
            <a:r>
              <a:rPr lang="en-US" sz="2000" dirty="0"/>
              <a:t>focusing on, for example, the negative impact of small arms on the rights of women or methods that address masculinity and the need for power projection of young men. </a:t>
            </a:r>
            <a:r>
              <a:rPr lang="en-US" sz="2000" dirty="0">
                <a:highlight>
                  <a:srgbClr val="00FFFF"/>
                </a:highlight>
              </a:rPr>
              <a:t>Given the highly gendered nature of the topic, mainstreaming gender into small arms control efforts ensures more effective outcomes</a:t>
            </a:r>
            <a:r>
              <a:rPr lang="sr-Latn-RS" sz="2000" dirty="0"/>
              <a:t>; </a:t>
            </a:r>
          </a:p>
          <a:p>
            <a:pPr marL="571500" indent="-571500" algn="just">
              <a:buFont typeface="Arial" panose="020B0604020202020204" pitchFamily="34" charset="0"/>
              <a:buChar char="•"/>
            </a:pPr>
            <a:r>
              <a:rPr lang="sr-Latn-RS" sz="2000" dirty="0">
                <a:highlight>
                  <a:srgbClr val="00FFFF"/>
                </a:highlight>
              </a:rPr>
              <a:t>Reference to work undertaken in South East Europe</a:t>
            </a:r>
          </a:p>
          <a:p>
            <a:pPr marL="571500" indent="-571500">
              <a:buFont typeface="Arial" panose="020B0604020202020204" pitchFamily="34" charset="0"/>
              <a:buChar char="•"/>
            </a:pPr>
            <a:r>
              <a:rPr lang="sr-Latn-RS" sz="2000" b="1" dirty="0"/>
              <a:t>UNSG report  </a:t>
            </a:r>
            <a:r>
              <a:rPr lang="en-US" sz="2000" b="1" dirty="0"/>
              <a:t> A/73/115 </a:t>
            </a:r>
            <a:r>
              <a:rPr lang="sr-Latn-RS" sz="2000" b="1" dirty="0"/>
              <a:t>, UN General Assembly </a:t>
            </a:r>
            <a:r>
              <a:rPr lang="en-US" dirty="0"/>
              <a:t>/RES/71/56</a:t>
            </a:r>
            <a:r>
              <a:rPr lang="sr-Latn-RS" dirty="0"/>
              <a:t> </a:t>
            </a:r>
            <a:r>
              <a:rPr lang="en-US" dirty="0"/>
              <a:t>Women, disarmament, non-proliferation and arms control</a:t>
            </a:r>
            <a:endParaRPr lang="sr-Latn-RS" b="1" dirty="0"/>
          </a:p>
        </p:txBody>
      </p:sp>
    </p:spTree>
    <p:extLst>
      <p:ext uri="{BB962C8B-B14F-4D97-AF65-F5344CB8AC3E}">
        <p14:creationId xmlns:p14="http://schemas.microsoft.com/office/powerpoint/2010/main" val="2370218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fontScale="90000"/>
          </a:bodyPr>
          <a:lstStyle/>
          <a:p>
            <a:r>
              <a:rPr lang="en-US" sz="5400" dirty="0"/>
              <a:t>SECURING OUR COMMON FUTURE</a:t>
            </a:r>
            <a:r>
              <a:rPr lang="sr-Latn-RS" sz="5400" dirty="0"/>
              <a:t>, An</a:t>
            </a:r>
            <a:r>
              <a:rPr lang="en-US" sz="5400" dirty="0"/>
              <a:t> Agenda for Disarmament</a:t>
            </a:r>
            <a:endParaRPr lang="sr-Latn-RS" dirty="0"/>
          </a:p>
        </p:txBody>
      </p:sp>
      <p:sp>
        <p:nvSpPr>
          <p:cNvPr id="3" name="Content Placeholder 2"/>
          <p:cNvSpPr>
            <a:spLocks noGrp="1"/>
          </p:cNvSpPr>
          <p:nvPr>
            <p:ph idx="1"/>
          </p:nvPr>
        </p:nvSpPr>
        <p:spPr>
          <a:xfrm>
            <a:off x="1036320" y="1830676"/>
            <a:ext cx="9720071" cy="4649372"/>
          </a:xfrm>
        </p:spPr>
        <p:txBody>
          <a:bodyPr>
            <a:normAutofit/>
          </a:bodyPr>
          <a:lstStyle/>
          <a:p>
            <a:pPr marL="571500" indent="-571500">
              <a:buFont typeface="Arial" panose="020B0604020202020204" pitchFamily="34" charset="0"/>
              <a:buChar char="•"/>
            </a:pPr>
            <a:r>
              <a:rPr lang="sr-Latn-RS" sz="2000" dirty="0"/>
              <a:t>Launched by the Secretary General in May 2018</a:t>
            </a:r>
            <a:r>
              <a:rPr lang="en-GB" sz="2000" dirty="0"/>
              <a:t>,</a:t>
            </a:r>
            <a:endParaRPr lang="sr-Latn-RS" sz="2000" dirty="0"/>
          </a:p>
          <a:p>
            <a:pPr marL="571500" indent="-571500">
              <a:buFont typeface="Arial" panose="020B0604020202020204" pitchFamily="34" charset="0"/>
              <a:buChar char="•"/>
            </a:pPr>
            <a:r>
              <a:rPr lang="en-US" dirty="0"/>
              <a:t>The </a:t>
            </a:r>
            <a:r>
              <a:rPr lang="sr-Latn-RS" dirty="0"/>
              <a:t>Agenda</a:t>
            </a:r>
            <a:r>
              <a:rPr lang="en-US" dirty="0"/>
              <a:t> focuses on three priorities – weapons of mass destruction</a:t>
            </a:r>
            <a:r>
              <a:rPr lang="sr-Latn-RS" dirty="0"/>
              <a:t> (save humanity)</a:t>
            </a:r>
            <a:r>
              <a:rPr lang="en-US" dirty="0"/>
              <a:t>, conventional weapons</a:t>
            </a:r>
            <a:r>
              <a:rPr lang="sr-Latn-RS" dirty="0"/>
              <a:t> (save lives)</a:t>
            </a:r>
            <a:r>
              <a:rPr lang="en-US" dirty="0"/>
              <a:t>, and new battlefield technologies</a:t>
            </a:r>
            <a:r>
              <a:rPr lang="sr-Latn-RS" dirty="0"/>
              <a:t> (disarmament for future generations)</a:t>
            </a:r>
            <a:r>
              <a:rPr lang="en-GB" dirty="0"/>
              <a:t>,</a:t>
            </a:r>
            <a:endParaRPr lang="sr-Latn-RS" dirty="0"/>
          </a:p>
          <a:p>
            <a:pPr marL="571500" indent="-571500">
              <a:buFont typeface="Arial" panose="020B0604020202020204" pitchFamily="34" charset="0"/>
              <a:buChar char="•"/>
            </a:pPr>
            <a:r>
              <a:rPr lang="sr-Latn-RS" u="sng" dirty="0">
                <a:highlight>
                  <a:srgbClr val="00FFFF"/>
                </a:highlight>
              </a:rPr>
              <a:t>Recognizes m</a:t>
            </a:r>
            <a:r>
              <a:rPr lang="en-GB" u="sng" dirty="0">
                <a:highlight>
                  <a:srgbClr val="00FFFF"/>
                </a:highlight>
              </a:rPr>
              <a:t>u</a:t>
            </a:r>
            <a:r>
              <a:rPr lang="sr-Latn-RS" u="sng" dirty="0">
                <a:highlight>
                  <a:srgbClr val="00FFFF"/>
                </a:highlight>
              </a:rPr>
              <a:t>ltiple linka</a:t>
            </a:r>
            <a:r>
              <a:rPr lang="en-GB" u="sng" dirty="0" err="1">
                <a:highlight>
                  <a:srgbClr val="00FFFF"/>
                </a:highlight>
              </a:rPr>
              <a:t>ges</a:t>
            </a:r>
            <a:r>
              <a:rPr lang="en-GB" u="sng" dirty="0">
                <a:highlight>
                  <a:srgbClr val="00FFFF"/>
                </a:highlight>
              </a:rPr>
              <a:t> between gender and SALW </a:t>
            </a:r>
            <a:r>
              <a:rPr lang="en-GB" u="sng" dirty="0"/>
              <a:t>making a strong case </a:t>
            </a:r>
            <a:r>
              <a:rPr lang="en-GB" dirty="0"/>
              <a:t>for mainstreaming gender in SALW control,</a:t>
            </a:r>
          </a:p>
          <a:p>
            <a:pPr marL="571500" indent="-571500">
              <a:buFont typeface="Arial" panose="020B0604020202020204" pitchFamily="34" charset="0"/>
              <a:buChar char="•"/>
            </a:pPr>
            <a:r>
              <a:rPr lang="en-GB" dirty="0">
                <a:highlight>
                  <a:srgbClr val="00FFFF"/>
                </a:highlight>
              </a:rPr>
              <a:t>Links between SDG 5.2 and SDG 16.4</a:t>
            </a:r>
          </a:p>
          <a:p>
            <a:pPr marL="571500" indent="-571500" algn="just">
              <a:buFont typeface="Arial" panose="020B0604020202020204" pitchFamily="34" charset="0"/>
              <a:buChar char="•"/>
            </a:pPr>
            <a:r>
              <a:rPr lang="en-US" i="1" dirty="0">
                <a:highlight>
                  <a:srgbClr val="00FFFF"/>
                </a:highlight>
              </a:rPr>
              <a:t>All States should also incorporate gender perspectives in the development of national legislation and policies on disarmament and arms control</a:t>
            </a:r>
            <a:r>
              <a:rPr lang="en-US" i="1" dirty="0"/>
              <a:t>, including consideration of the gendered aspects of ownership, use and misuse of arms; the differentiated impacts of weapons on women and men; and the ways in which gender roles can shape arms control and disarmament policies and practices.</a:t>
            </a:r>
            <a:endParaRPr lang="en-GB" i="1" dirty="0"/>
          </a:p>
          <a:p>
            <a:pPr marL="571500" indent="-571500">
              <a:buFont typeface="Arial" panose="020B0604020202020204" pitchFamily="34" charset="0"/>
              <a:buChar char="•"/>
            </a:pPr>
            <a:endParaRPr lang="en-US" sz="2000" dirty="0">
              <a:solidFill>
                <a:schemeClr val="accent1"/>
              </a:solidFill>
            </a:endParaRPr>
          </a:p>
          <a:p>
            <a:pPr>
              <a:buFont typeface="Wingdings" panose="05000000000000000000" pitchFamily="2" charset="2"/>
              <a:buChar char="§"/>
            </a:pPr>
            <a:endParaRPr lang="sr-Latn-RS" b="1" dirty="0"/>
          </a:p>
        </p:txBody>
      </p:sp>
    </p:spTree>
    <p:extLst>
      <p:ext uri="{BB962C8B-B14F-4D97-AF65-F5344CB8AC3E}">
        <p14:creationId xmlns:p14="http://schemas.microsoft.com/office/powerpoint/2010/main" val="2374647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512" y="392915"/>
            <a:ext cx="9720072" cy="1230497"/>
          </a:xfrm>
          <a:solidFill>
            <a:schemeClr val="accent2"/>
          </a:solidFill>
        </p:spPr>
        <p:txBody>
          <a:bodyPr>
            <a:normAutofit fontScale="90000"/>
          </a:bodyPr>
          <a:lstStyle/>
          <a:p>
            <a:r>
              <a:rPr lang="en-US" sz="5400" dirty="0">
                <a:solidFill>
                  <a:schemeClr val="tx1"/>
                </a:solidFill>
              </a:rPr>
              <a:t>The Outcome Document of the Third Review Conference of UN </a:t>
            </a:r>
            <a:r>
              <a:rPr lang="en-US" sz="5400" dirty="0" err="1">
                <a:solidFill>
                  <a:schemeClr val="tx1"/>
                </a:solidFill>
              </a:rPr>
              <a:t>PoA</a:t>
            </a:r>
            <a:r>
              <a:rPr lang="en-US" sz="5400" dirty="0">
                <a:solidFill>
                  <a:schemeClr val="tx1"/>
                </a:solidFill>
              </a:rPr>
              <a:t> (June, 2018)</a:t>
            </a:r>
            <a:endParaRPr lang="sr-Latn-RS" dirty="0">
              <a:solidFill>
                <a:schemeClr val="tx1"/>
              </a:solidFill>
            </a:endParaRPr>
          </a:p>
        </p:txBody>
      </p:sp>
      <p:sp>
        <p:nvSpPr>
          <p:cNvPr id="3" name="Content Placeholder 2"/>
          <p:cNvSpPr>
            <a:spLocks noGrp="1"/>
          </p:cNvSpPr>
          <p:nvPr>
            <p:ph idx="1"/>
          </p:nvPr>
        </p:nvSpPr>
        <p:spPr>
          <a:xfrm>
            <a:off x="1024128" y="1903828"/>
            <a:ext cx="9720071" cy="4649372"/>
          </a:xfrm>
        </p:spPr>
        <p:txBody>
          <a:bodyPr>
            <a:normAutofit lnSpcReduction="10000"/>
          </a:bodyPr>
          <a:lstStyle/>
          <a:p>
            <a:pPr>
              <a:buFont typeface="Wingdings" panose="05000000000000000000" pitchFamily="2" charset="2"/>
              <a:buChar char="§"/>
            </a:pPr>
            <a:r>
              <a:rPr lang="en-US" dirty="0">
                <a:highlight>
                  <a:srgbClr val="00FFFF"/>
                </a:highlight>
              </a:rPr>
              <a:t>Proposes a comprehensive set of measures to advance the gender perspective in SALW Control</a:t>
            </a:r>
          </a:p>
          <a:p>
            <a:pPr>
              <a:buFont typeface="Wingdings" panose="05000000000000000000" pitchFamily="2" charset="2"/>
              <a:buChar char="§"/>
            </a:pPr>
            <a:r>
              <a:rPr lang="en-US" dirty="0">
                <a:highlight>
                  <a:srgbClr val="00FFFF"/>
                </a:highlight>
              </a:rPr>
              <a:t>Exchange experiences, lessons learned and best practices </a:t>
            </a:r>
            <a:r>
              <a:rPr lang="en-US" dirty="0"/>
              <a:t>on the mainstreaming of gender dimensions into SALW control policies and programmes;</a:t>
            </a:r>
          </a:p>
          <a:p>
            <a:pPr>
              <a:buFont typeface="Wingdings" panose="05000000000000000000" pitchFamily="2" charset="2"/>
              <a:buChar char="§"/>
            </a:pPr>
            <a:r>
              <a:rPr lang="en-US" dirty="0">
                <a:highlight>
                  <a:srgbClr val="00FFFF"/>
                </a:highlight>
              </a:rPr>
              <a:t>To take account of the differing impacts </a:t>
            </a:r>
            <a:r>
              <a:rPr lang="en-US" dirty="0"/>
              <a:t>of the illicit trade in small arms and light weapons on women, men, girls and boys in policies and </a:t>
            </a:r>
            <a:r>
              <a:rPr lang="en-US" dirty="0" err="1"/>
              <a:t>programme</a:t>
            </a:r>
            <a:endParaRPr lang="en-US" dirty="0"/>
          </a:p>
          <a:p>
            <a:pPr>
              <a:buFont typeface="Wingdings" panose="05000000000000000000" pitchFamily="2" charset="2"/>
              <a:buChar char="§"/>
            </a:pPr>
            <a:r>
              <a:rPr lang="en-US" dirty="0"/>
              <a:t>To encourage the </a:t>
            </a:r>
            <a:r>
              <a:rPr lang="en-US" dirty="0">
                <a:highlight>
                  <a:srgbClr val="00FFFF"/>
                </a:highlight>
              </a:rPr>
              <a:t>full participation of women in policymaking</a:t>
            </a:r>
            <a:r>
              <a:rPr lang="en-US" dirty="0"/>
              <a:t>, planning and implementation processes related to the Programme of Action, such </a:t>
            </a:r>
            <a:r>
              <a:rPr lang="en-US" dirty="0">
                <a:highlight>
                  <a:srgbClr val="00FFFF"/>
                </a:highlight>
              </a:rPr>
              <a:t>as national small arms commissions </a:t>
            </a:r>
            <a:r>
              <a:rPr lang="en-US" dirty="0"/>
              <a:t>and programmes relating to community safety, violence reduction, SALW collection and destruction and conflict prevention and resolution</a:t>
            </a:r>
          </a:p>
          <a:p>
            <a:pPr>
              <a:buFont typeface="Wingdings" panose="05000000000000000000" pitchFamily="2" charset="2"/>
              <a:buChar char="§"/>
            </a:pPr>
            <a:r>
              <a:rPr lang="en-US" dirty="0"/>
              <a:t>To ensure </a:t>
            </a:r>
            <a:r>
              <a:rPr lang="en-US" dirty="0">
                <a:highlight>
                  <a:srgbClr val="00FFFF"/>
                </a:highlight>
              </a:rPr>
              <a:t>coordination </a:t>
            </a:r>
            <a:r>
              <a:rPr lang="en-US" dirty="0"/>
              <a:t>between national authorities responsible for the implementation of the Programme of Action and relevant ministries or other national authorities responsible for women’s affairs or gender equality,</a:t>
            </a:r>
          </a:p>
          <a:p>
            <a:pPr>
              <a:buFont typeface="Wingdings" panose="05000000000000000000" pitchFamily="2" charset="2"/>
              <a:buChar char="§"/>
            </a:pPr>
            <a:endParaRPr lang="sr-Latn-RS" b="1" dirty="0"/>
          </a:p>
        </p:txBody>
      </p:sp>
    </p:spTree>
    <p:extLst>
      <p:ext uri="{BB962C8B-B14F-4D97-AF65-F5344CB8AC3E}">
        <p14:creationId xmlns:p14="http://schemas.microsoft.com/office/powerpoint/2010/main" val="2523663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fontScale="90000"/>
          </a:bodyPr>
          <a:lstStyle/>
          <a:p>
            <a:r>
              <a:rPr lang="en-US" sz="5400" dirty="0">
                <a:solidFill>
                  <a:schemeClr val="tx1"/>
                </a:solidFill>
              </a:rPr>
              <a:t>The Outcome Document of the Third Review Conference of UN </a:t>
            </a:r>
            <a:r>
              <a:rPr lang="en-US" sz="5400" dirty="0" err="1">
                <a:solidFill>
                  <a:schemeClr val="tx1"/>
                </a:solidFill>
              </a:rPr>
              <a:t>PoA</a:t>
            </a:r>
            <a:r>
              <a:rPr lang="en-US" sz="5400" dirty="0">
                <a:solidFill>
                  <a:schemeClr val="tx1"/>
                </a:solidFill>
              </a:rPr>
              <a:t> (June, 2018)</a:t>
            </a:r>
            <a:endParaRPr lang="sr-Latn-RS" dirty="0">
              <a:solidFill>
                <a:schemeClr val="tx1"/>
              </a:solidFill>
            </a:endParaRPr>
          </a:p>
        </p:txBody>
      </p:sp>
      <p:sp>
        <p:nvSpPr>
          <p:cNvPr id="3" name="Content Placeholder 2"/>
          <p:cNvSpPr>
            <a:spLocks noGrp="1"/>
          </p:cNvSpPr>
          <p:nvPr>
            <p:ph idx="1"/>
          </p:nvPr>
        </p:nvSpPr>
        <p:spPr>
          <a:xfrm>
            <a:off x="1011936" y="1916020"/>
            <a:ext cx="9720071" cy="4649372"/>
          </a:xfrm>
        </p:spPr>
        <p:txBody>
          <a:bodyPr>
            <a:normAutofit/>
          </a:bodyPr>
          <a:lstStyle/>
          <a:p>
            <a:pPr>
              <a:buFont typeface="Wingdings" panose="05000000000000000000" pitchFamily="2" charset="2"/>
              <a:buChar char="§"/>
            </a:pPr>
            <a:r>
              <a:rPr lang="en-US" dirty="0"/>
              <a:t>To </a:t>
            </a:r>
            <a:r>
              <a:rPr lang="en-US" dirty="0">
                <a:highlight>
                  <a:srgbClr val="00FFFF"/>
                </a:highlight>
              </a:rPr>
              <a:t>encourage mainstreaming gender considerations into small arms and light weapons policies and programmes</a:t>
            </a:r>
            <a:r>
              <a:rPr lang="en-US" dirty="0"/>
              <a:t>, including in the areas of </a:t>
            </a:r>
            <a:r>
              <a:rPr lang="en-US" dirty="0" err="1"/>
              <a:t>programme</a:t>
            </a:r>
            <a:r>
              <a:rPr lang="en-US" dirty="0"/>
              <a:t> design, planning, implementation, monitoring and evaluation, taking into account, as appropriate, relevant guidelines and standards.</a:t>
            </a:r>
          </a:p>
          <a:p>
            <a:pPr>
              <a:buFont typeface="Wingdings" panose="05000000000000000000" pitchFamily="2" charset="2"/>
              <a:buChar char="§"/>
            </a:pPr>
            <a:r>
              <a:rPr lang="en-US" dirty="0"/>
              <a:t>To encourage the </a:t>
            </a:r>
            <a:r>
              <a:rPr lang="en-US" dirty="0">
                <a:highlight>
                  <a:srgbClr val="00FFFF"/>
                </a:highlight>
              </a:rPr>
              <a:t>collection of data disaggregated by gender </a:t>
            </a:r>
            <a:r>
              <a:rPr lang="en-US" dirty="0"/>
              <a:t>on the illicit trade in small arms and light weapons, including through national reports, and to increase understanding of the gender-specific impacts of the illicit trade in small arms and light weapons, in particular </a:t>
            </a:r>
            <a:r>
              <a:rPr lang="en-US" dirty="0">
                <a:highlight>
                  <a:srgbClr val="00FFFF"/>
                </a:highlight>
              </a:rPr>
              <a:t>for the purpose of improving corresponding national policies and programmes.</a:t>
            </a:r>
            <a:endParaRPr lang="sr-Latn-RS" b="1" dirty="0">
              <a:highlight>
                <a:srgbClr val="00FFFF"/>
              </a:highlight>
            </a:endParaRPr>
          </a:p>
        </p:txBody>
      </p:sp>
    </p:spTree>
    <p:extLst>
      <p:ext uri="{BB962C8B-B14F-4D97-AF65-F5344CB8AC3E}">
        <p14:creationId xmlns:p14="http://schemas.microsoft.com/office/powerpoint/2010/main" val="1739808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29491"/>
            <a:ext cx="9720072" cy="1230497"/>
          </a:xfrm>
          <a:solidFill>
            <a:schemeClr val="accent2"/>
          </a:solidFill>
        </p:spPr>
        <p:txBody>
          <a:bodyPr>
            <a:normAutofit fontScale="90000"/>
          </a:bodyPr>
          <a:lstStyle/>
          <a:p>
            <a:r>
              <a:rPr lang="en-US" sz="5400" dirty="0">
                <a:solidFill>
                  <a:schemeClr val="tx1"/>
                </a:solidFill>
              </a:rPr>
              <a:t>EU Strategy against illicit Firearms, SALW and their Ammunition</a:t>
            </a:r>
            <a:endParaRPr lang="sr-Latn-RS" dirty="0">
              <a:solidFill>
                <a:schemeClr val="tx1"/>
              </a:solidFill>
            </a:endParaRPr>
          </a:p>
        </p:txBody>
      </p:sp>
      <p:sp>
        <p:nvSpPr>
          <p:cNvPr id="3" name="Content Placeholder 2"/>
          <p:cNvSpPr>
            <a:spLocks noGrp="1"/>
          </p:cNvSpPr>
          <p:nvPr>
            <p:ph idx="1"/>
          </p:nvPr>
        </p:nvSpPr>
        <p:spPr>
          <a:xfrm>
            <a:off x="999744" y="1903828"/>
            <a:ext cx="9720071" cy="4649372"/>
          </a:xfrm>
        </p:spPr>
        <p:txBody>
          <a:bodyPr>
            <a:normAutofit/>
          </a:bodyPr>
          <a:lstStyle/>
          <a:p>
            <a:pPr>
              <a:buFont typeface="Wingdings" panose="05000000000000000000" pitchFamily="2" charset="2"/>
              <a:buChar char="§"/>
            </a:pPr>
            <a:r>
              <a:rPr lang="en-US" dirty="0"/>
              <a:t>Affirms that combatting the illicit trade in small arms and light weapons is necessary for the achievement of many goals, including those relating to peace, justice and strong institutions, poverty reduction, economic growth, health, </a:t>
            </a:r>
            <a:r>
              <a:rPr lang="en-US" dirty="0">
                <a:highlight>
                  <a:srgbClr val="00FFFF"/>
                </a:highlight>
              </a:rPr>
              <a:t>gender equality</a:t>
            </a:r>
            <a:r>
              <a:rPr lang="en-US" dirty="0"/>
              <a:t>, and safe cities and communities. </a:t>
            </a:r>
          </a:p>
          <a:p>
            <a:pPr>
              <a:buFont typeface="Wingdings" panose="05000000000000000000" pitchFamily="2" charset="2"/>
              <a:buChar char="§"/>
            </a:pPr>
            <a:r>
              <a:rPr lang="en-US" dirty="0">
                <a:highlight>
                  <a:srgbClr val="00FFFF"/>
                </a:highlight>
              </a:rPr>
              <a:t>Incorporating gender and diversity aspects </a:t>
            </a:r>
            <a:r>
              <a:rPr lang="en-US" dirty="0"/>
              <a:t>in SALW-control projects and actions – guiding principle of the Strategy. </a:t>
            </a:r>
          </a:p>
          <a:p>
            <a:pPr>
              <a:buFont typeface="Wingdings" panose="05000000000000000000" pitchFamily="2" charset="2"/>
              <a:buChar char="§"/>
            </a:pPr>
            <a:r>
              <a:rPr lang="en-US" dirty="0"/>
              <a:t>The EU will </a:t>
            </a:r>
            <a:r>
              <a:rPr lang="en-US" dirty="0">
                <a:highlight>
                  <a:srgbClr val="00FFFF"/>
                </a:highlight>
              </a:rPr>
              <a:t>systematically mainstream gender considerations in the design of new projects </a:t>
            </a:r>
            <a:r>
              <a:rPr lang="en-US" dirty="0"/>
              <a:t>relating to the fight against gun violence and SALW control in general, and the sharing of good practices in this regard</a:t>
            </a:r>
            <a:endParaRPr lang="sr-Latn-RS" b="1" dirty="0"/>
          </a:p>
        </p:txBody>
      </p:sp>
    </p:spTree>
    <p:extLst>
      <p:ext uri="{BB962C8B-B14F-4D97-AF65-F5344CB8AC3E}">
        <p14:creationId xmlns:p14="http://schemas.microsoft.com/office/powerpoint/2010/main" val="18489292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1281</TotalTime>
  <Words>914</Words>
  <Application>Microsoft Office PowerPoint</Application>
  <PresentationFormat>Custom</PresentationFormat>
  <Paragraphs>77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Integral</vt:lpstr>
      <vt:lpstr>Gaining momentum An overview of recent developments related to gendeR and SALW</vt:lpstr>
      <vt:lpstr>Stucture of presentation</vt:lpstr>
      <vt:lpstr>2000s -GendeR anD SALW: disconnected AGENDAS</vt:lpstr>
      <vt:lpstr>2010s -GendeR anD SALW : converging agendas*</vt:lpstr>
      <vt:lpstr>GAINING momentum</vt:lpstr>
      <vt:lpstr>SECURING OUR COMMON FUTURE, An Agenda for Disarmament</vt:lpstr>
      <vt:lpstr>The Outcome Document of the Third Review Conference of UN PoA (June, 2018)</vt:lpstr>
      <vt:lpstr>The Outcome Document of the Third Review Conference of UN PoA (June, 2018)</vt:lpstr>
      <vt:lpstr>EU Strategy against illicit Firearms, SALW and their Ammunition</vt:lpstr>
      <vt:lpstr>Other initiatives</vt:lpstr>
      <vt:lpstr>Implications for ongoing efforts in SEE</vt:lpstr>
      <vt:lpstr>16 days of activism against violence against women</vt:lpstr>
      <vt:lpstr>Thank you for your attention!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Gaining momentum  An overview of recent developments related to gende and SALW</dc:title>
  <dc:creator>Dragan Bozanic</dc:creator>
  <cp:lastModifiedBy>PackardBELL</cp:lastModifiedBy>
  <cp:revision>58</cp:revision>
  <dcterms:created xsi:type="dcterms:W3CDTF">2018-11-17T10:04:25Z</dcterms:created>
  <dcterms:modified xsi:type="dcterms:W3CDTF">2018-11-27T14:12:03Z</dcterms:modified>
</cp:coreProperties>
</file>