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diagrams/layout1.xml" ContentType="application/vnd.openxmlformats-officedocument.drawingml.diagram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2" r:id="rId3"/>
    <p:sldId id="263" r:id="rId4"/>
    <p:sldId id="264" r:id="rId5"/>
    <p:sldId id="265" r:id="rId6"/>
    <p:sldId id="267"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0" autoAdjust="0"/>
    <p:restoredTop sz="94649" autoAdjust="0"/>
  </p:normalViewPr>
  <p:slideViewPr>
    <p:cSldViewPr>
      <p:cViewPr varScale="1">
        <p:scale>
          <a:sx n="65" d="100"/>
          <a:sy n="65" d="100"/>
        </p:scale>
        <p:origin x="-1440" y="-96"/>
      </p:cViewPr>
      <p:guideLst>
        <p:guide orient="horz" pos="2160"/>
        <p:guide pos="2880"/>
      </p:guideLst>
    </p:cSldViewPr>
  </p:slideViewPr>
  <p:outlineViewPr>
    <p:cViewPr>
      <p:scale>
        <a:sx n="33" d="100"/>
        <a:sy n="33" d="100"/>
      </p:scale>
      <p:origin x="42"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10"/>
  <c:chart>
    <c:autoTitleDeleted val="1"/>
    <c:view3D>
      <c:rAngAx val="1"/>
    </c:view3D>
    <c:plotArea>
      <c:layout>
        <c:manualLayout>
          <c:layoutTarget val="inner"/>
          <c:xMode val="edge"/>
          <c:yMode val="edge"/>
          <c:x val="5.7955547747844817E-2"/>
          <c:y val="1.8735798933078179E-2"/>
          <c:w val="0.94204441001150863"/>
          <c:h val="0.71525834109400477"/>
        </c:manualLayout>
      </c:layout>
      <c:bar3DChart>
        <c:barDir val="col"/>
        <c:grouping val="clustered"/>
        <c:ser>
          <c:idx val="0"/>
          <c:order val="0"/>
          <c:tx>
            <c:strRef>
              <c:f>Лист1!$B$1</c:f>
              <c:strCache>
                <c:ptCount val="1"/>
                <c:pt idx="0">
                  <c:v>Handgun</c:v>
                </c:pt>
              </c:strCache>
            </c:strRef>
          </c:tx>
          <c:cat>
            <c:strRef>
              <c:f>Лист1!$A$2:$A$4</c:f>
              <c:strCache>
                <c:ptCount val="3"/>
                <c:pt idx="0">
                  <c:v>Weapons held illegally - 338 units</c:v>
                </c:pt>
                <c:pt idx="1">
                  <c:v>Weapons handed over voluntarily- 127 units</c:v>
                </c:pt>
                <c:pt idx="2">
                  <c:v>Weapons dispatched to the State Commission for the Evaluation, Acquisition and Redemption of Weapons - 834 units</c:v>
                </c:pt>
              </c:strCache>
            </c:strRef>
          </c:cat>
          <c:val>
            <c:numRef>
              <c:f>Лист1!$B$2:$B$4</c:f>
              <c:numCache>
                <c:formatCode>General</c:formatCode>
                <c:ptCount val="3"/>
                <c:pt idx="0">
                  <c:v>18</c:v>
                </c:pt>
                <c:pt idx="1">
                  <c:v>9</c:v>
                </c:pt>
                <c:pt idx="2">
                  <c:v>28</c:v>
                </c:pt>
              </c:numCache>
            </c:numRef>
          </c:val>
        </c:ser>
        <c:ser>
          <c:idx val="1"/>
          <c:order val="1"/>
          <c:tx>
            <c:strRef>
              <c:f>Лист1!$C$1</c:f>
              <c:strCache>
                <c:ptCount val="1"/>
                <c:pt idx="0">
                  <c:v>With a long drawn pipe</c:v>
                </c:pt>
              </c:strCache>
            </c:strRef>
          </c:tx>
          <c:cat>
            <c:strRef>
              <c:f>Лист1!$A$2:$A$4</c:f>
              <c:strCache>
                <c:ptCount val="3"/>
                <c:pt idx="0">
                  <c:v>Weapons held illegally - 338 units</c:v>
                </c:pt>
                <c:pt idx="1">
                  <c:v>Weapons handed over voluntarily- 127 units</c:v>
                </c:pt>
                <c:pt idx="2">
                  <c:v>Weapons dispatched to the State Commission for the Evaluation, Acquisition and Redemption of Weapons - 834 units</c:v>
                </c:pt>
              </c:strCache>
            </c:strRef>
          </c:cat>
          <c:val>
            <c:numRef>
              <c:f>Лист1!$C$2:$C$4</c:f>
              <c:numCache>
                <c:formatCode>General</c:formatCode>
                <c:ptCount val="3"/>
                <c:pt idx="0">
                  <c:v>226</c:v>
                </c:pt>
                <c:pt idx="1">
                  <c:v>71</c:v>
                </c:pt>
                <c:pt idx="2">
                  <c:v>444</c:v>
                </c:pt>
              </c:numCache>
            </c:numRef>
          </c:val>
        </c:ser>
        <c:ser>
          <c:idx val="2"/>
          <c:order val="2"/>
          <c:tx>
            <c:strRef>
              <c:f>Лист1!$D$1</c:f>
              <c:strCache>
                <c:ptCount val="1"/>
                <c:pt idx="0">
                  <c:v>Long rifle</c:v>
                </c:pt>
              </c:strCache>
            </c:strRef>
          </c:tx>
          <c:cat>
            <c:strRef>
              <c:f>Лист1!$A$2:$A$4</c:f>
              <c:strCache>
                <c:ptCount val="3"/>
                <c:pt idx="0">
                  <c:v>Weapons held illegally - 338 units</c:v>
                </c:pt>
                <c:pt idx="1">
                  <c:v>Weapons handed over voluntarily- 127 units</c:v>
                </c:pt>
                <c:pt idx="2">
                  <c:v>Weapons dispatched to the State Commission for the Evaluation, Acquisition and Redemption of Weapons - 834 units</c:v>
                </c:pt>
              </c:strCache>
            </c:strRef>
          </c:cat>
          <c:val>
            <c:numRef>
              <c:f>Лист1!$D$2:$D$4</c:f>
              <c:numCache>
                <c:formatCode>General</c:formatCode>
                <c:ptCount val="3"/>
                <c:pt idx="0">
                  <c:v>15</c:v>
                </c:pt>
                <c:pt idx="1">
                  <c:v>0</c:v>
                </c:pt>
                <c:pt idx="2">
                  <c:v>6</c:v>
                </c:pt>
              </c:numCache>
            </c:numRef>
          </c:val>
        </c:ser>
        <c:ser>
          <c:idx val="3"/>
          <c:order val="3"/>
          <c:tx>
            <c:strRef>
              <c:f>Лист1!$E$1</c:f>
              <c:strCache>
                <c:ptCount val="1"/>
                <c:pt idx="0">
                  <c:v>Gas weapons</c:v>
                </c:pt>
              </c:strCache>
            </c:strRef>
          </c:tx>
          <c:cat>
            <c:strRef>
              <c:f>Лист1!$A$2:$A$4</c:f>
              <c:strCache>
                <c:ptCount val="3"/>
                <c:pt idx="0">
                  <c:v>Weapons held illegally - 338 units</c:v>
                </c:pt>
                <c:pt idx="1">
                  <c:v>Weapons handed over voluntarily- 127 units</c:v>
                </c:pt>
                <c:pt idx="2">
                  <c:v>Weapons dispatched to the State Commission for the Evaluation, Acquisition and Redemption of Weapons - 834 units</c:v>
                </c:pt>
              </c:strCache>
            </c:strRef>
          </c:cat>
          <c:val>
            <c:numRef>
              <c:f>Лист1!$E$2:$E$4</c:f>
              <c:numCache>
                <c:formatCode>General</c:formatCode>
                <c:ptCount val="3"/>
                <c:pt idx="0">
                  <c:v>5</c:v>
                </c:pt>
                <c:pt idx="1">
                  <c:v>2</c:v>
                </c:pt>
                <c:pt idx="2">
                  <c:v>191</c:v>
                </c:pt>
              </c:numCache>
            </c:numRef>
          </c:val>
        </c:ser>
        <c:ser>
          <c:idx val="4"/>
          <c:order val="4"/>
          <c:tx>
            <c:strRef>
              <c:f>Лист1!$F$1</c:f>
              <c:strCache>
                <c:ptCount val="1"/>
                <c:pt idx="0">
                  <c:v>With rubber balls</c:v>
                </c:pt>
              </c:strCache>
            </c:strRef>
          </c:tx>
          <c:cat>
            <c:strRef>
              <c:f>Лист1!$A$2:$A$4</c:f>
              <c:strCache>
                <c:ptCount val="3"/>
                <c:pt idx="0">
                  <c:v>Weapons held illegally - 338 units</c:v>
                </c:pt>
                <c:pt idx="1">
                  <c:v>Weapons handed over voluntarily- 127 units</c:v>
                </c:pt>
                <c:pt idx="2">
                  <c:v>Weapons dispatched to the State Commission for the Evaluation, Acquisition and Redemption of Weapons - 834 units</c:v>
                </c:pt>
              </c:strCache>
            </c:strRef>
          </c:cat>
          <c:val>
            <c:numRef>
              <c:f>Лист1!$F$2:$F$4</c:f>
              <c:numCache>
                <c:formatCode>General</c:formatCode>
                <c:ptCount val="3"/>
                <c:pt idx="0">
                  <c:v>2</c:v>
                </c:pt>
                <c:pt idx="1">
                  <c:v>5</c:v>
                </c:pt>
                <c:pt idx="2">
                  <c:v>75</c:v>
                </c:pt>
              </c:numCache>
            </c:numRef>
          </c:val>
        </c:ser>
        <c:ser>
          <c:idx val="5"/>
          <c:order val="5"/>
          <c:tx>
            <c:strRef>
              <c:f>Лист1!$G$1</c:f>
              <c:strCache>
                <c:ptCount val="1"/>
                <c:pt idx="0">
                  <c:v>Pneumatic weapon</c:v>
                </c:pt>
              </c:strCache>
            </c:strRef>
          </c:tx>
          <c:cat>
            <c:strRef>
              <c:f>Лист1!$A$2:$A$4</c:f>
              <c:strCache>
                <c:ptCount val="3"/>
                <c:pt idx="0">
                  <c:v>Weapons held illegally - 338 units</c:v>
                </c:pt>
                <c:pt idx="1">
                  <c:v>Weapons handed over voluntarily- 127 units</c:v>
                </c:pt>
                <c:pt idx="2">
                  <c:v>Weapons dispatched to the State Commission for the Evaluation, Acquisition and Redemption of Weapons - 834 units</c:v>
                </c:pt>
              </c:strCache>
            </c:strRef>
          </c:cat>
          <c:val>
            <c:numRef>
              <c:f>Лист1!$G$2:$G$4</c:f>
              <c:numCache>
                <c:formatCode>General</c:formatCode>
                <c:ptCount val="3"/>
                <c:pt idx="0">
                  <c:v>56</c:v>
                </c:pt>
                <c:pt idx="1">
                  <c:v>40</c:v>
                </c:pt>
                <c:pt idx="2">
                  <c:v>77</c:v>
                </c:pt>
              </c:numCache>
            </c:numRef>
          </c:val>
        </c:ser>
        <c:ser>
          <c:idx val="6"/>
          <c:order val="6"/>
          <c:tx>
            <c:strRef>
              <c:f>Лист1!$H$1</c:f>
              <c:strCache>
                <c:ptCount val="1"/>
                <c:pt idx="0">
                  <c:v>String weapon</c:v>
                </c:pt>
              </c:strCache>
            </c:strRef>
          </c:tx>
          <c:cat>
            <c:strRef>
              <c:f>Лист1!$A$2:$A$4</c:f>
              <c:strCache>
                <c:ptCount val="3"/>
                <c:pt idx="0">
                  <c:v>Weapons held illegally - 338 units</c:v>
                </c:pt>
                <c:pt idx="1">
                  <c:v>Weapons handed over voluntarily- 127 units</c:v>
                </c:pt>
                <c:pt idx="2">
                  <c:v>Weapons dispatched to the State Commission for the Evaluation, Acquisition and Redemption of Weapons - 834 units</c:v>
                </c:pt>
              </c:strCache>
            </c:strRef>
          </c:cat>
          <c:val>
            <c:numRef>
              <c:f>Лист1!$H$2:$H$4</c:f>
              <c:numCache>
                <c:formatCode>General</c:formatCode>
                <c:ptCount val="3"/>
                <c:pt idx="0">
                  <c:v>3</c:v>
                </c:pt>
                <c:pt idx="1">
                  <c:v>0</c:v>
                </c:pt>
                <c:pt idx="2">
                  <c:v>9</c:v>
                </c:pt>
              </c:numCache>
            </c:numRef>
          </c:val>
        </c:ser>
        <c:ser>
          <c:idx val="7"/>
          <c:order val="7"/>
          <c:tx>
            <c:strRef>
              <c:f>Лист1!$I$1</c:f>
              <c:strCache>
                <c:ptCount val="1"/>
                <c:pt idx="0">
                  <c:v>Reutilised weapon</c:v>
                </c:pt>
              </c:strCache>
            </c:strRef>
          </c:tx>
          <c:dLbls>
            <c:txPr>
              <a:bodyPr/>
              <a:lstStyle/>
              <a:p>
                <a:pPr>
                  <a:defRPr sz="1000"/>
                </a:pPr>
                <a:endParaRPr lang="en-US"/>
              </a:p>
            </c:txPr>
            <c:showVal val="1"/>
          </c:dLbls>
          <c:cat>
            <c:strRef>
              <c:f>Лист1!$A$2:$A$4</c:f>
              <c:strCache>
                <c:ptCount val="3"/>
                <c:pt idx="0">
                  <c:v>Weapons held illegally - 338 units</c:v>
                </c:pt>
                <c:pt idx="1">
                  <c:v>Weapons handed over voluntarily- 127 units</c:v>
                </c:pt>
                <c:pt idx="2">
                  <c:v>Weapons dispatched to the State Commission for the Evaluation, Acquisition and Redemption of Weapons - 834 units</c:v>
                </c:pt>
              </c:strCache>
            </c:strRef>
          </c:cat>
          <c:val>
            <c:numRef>
              <c:f>Лист1!$I$2:$I$4</c:f>
              <c:numCache>
                <c:formatCode>General</c:formatCode>
                <c:ptCount val="3"/>
                <c:pt idx="0">
                  <c:v>2</c:v>
                </c:pt>
                <c:pt idx="1">
                  <c:v>0</c:v>
                </c:pt>
                <c:pt idx="2">
                  <c:v>4</c:v>
                </c:pt>
              </c:numCache>
            </c:numRef>
          </c:val>
        </c:ser>
        <c:ser>
          <c:idx val="8"/>
          <c:order val="8"/>
          <c:tx>
            <c:strRef>
              <c:f>Лист1!$J$1</c:f>
              <c:strCache>
                <c:ptCount val="1"/>
                <c:pt idx="0">
                  <c:v>Homemade arms</c:v>
                </c:pt>
              </c:strCache>
            </c:strRef>
          </c:tx>
          <c:cat>
            <c:strRef>
              <c:f>Лист1!$A$2:$A$4</c:f>
              <c:strCache>
                <c:ptCount val="3"/>
                <c:pt idx="0">
                  <c:v>Weapons held illegally - 338 units</c:v>
                </c:pt>
                <c:pt idx="1">
                  <c:v>Weapons handed over voluntarily- 127 units</c:v>
                </c:pt>
                <c:pt idx="2">
                  <c:v>Weapons dispatched to the State Commission for the Evaluation, Acquisition and Redemption of Weapons - 834 units</c:v>
                </c:pt>
              </c:strCache>
            </c:strRef>
          </c:cat>
          <c:val>
            <c:numRef>
              <c:f>Лист1!$J$2:$J$4</c:f>
              <c:numCache>
                <c:formatCode>General</c:formatCode>
                <c:ptCount val="3"/>
                <c:pt idx="0">
                  <c:v>7</c:v>
                </c:pt>
                <c:pt idx="1">
                  <c:v>0</c:v>
                </c:pt>
                <c:pt idx="2">
                  <c:v>0</c:v>
                </c:pt>
              </c:numCache>
            </c:numRef>
          </c:val>
        </c:ser>
        <c:ser>
          <c:idx val="9"/>
          <c:order val="9"/>
          <c:tx>
            <c:strRef>
              <c:f>Лист1!$K$1</c:f>
              <c:strCache>
                <c:ptCount val="1"/>
                <c:pt idx="0">
                  <c:v>flare gun</c:v>
                </c:pt>
              </c:strCache>
            </c:strRef>
          </c:tx>
          <c:cat>
            <c:strRef>
              <c:f>Лист1!$A$2:$A$4</c:f>
              <c:strCache>
                <c:ptCount val="3"/>
                <c:pt idx="0">
                  <c:v>Weapons held illegally - 338 units</c:v>
                </c:pt>
                <c:pt idx="1">
                  <c:v>Weapons handed over voluntarily- 127 units</c:v>
                </c:pt>
                <c:pt idx="2">
                  <c:v>Weapons dispatched to the State Commission for the Evaluation, Acquisition and Redemption of Weapons - 834 units</c:v>
                </c:pt>
              </c:strCache>
            </c:strRef>
          </c:cat>
          <c:val>
            <c:numRef>
              <c:f>Лист1!$K$2:$K$4</c:f>
              <c:numCache>
                <c:formatCode>General</c:formatCode>
                <c:ptCount val="3"/>
                <c:pt idx="0">
                  <c:v>4</c:v>
                </c:pt>
                <c:pt idx="1">
                  <c:v>0</c:v>
                </c:pt>
                <c:pt idx="2">
                  <c:v>0</c:v>
                </c:pt>
              </c:numCache>
            </c:numRef>
          </c:val>
        </c:ser>
        <c:dLbls>
          <c:showVal val="1"/>
        </c:dLbls>
        <c:gapWidth val="75"/>
        <c:shape val="box"/>
        <c:axId val="151800832"/>
        <c:axId val="151911808"/>
        <c:axId val="0"/>
      </c:bar3DChart>
      <c:catAx>
        <c:axId val="151800832"/>
        <c:scaling>
          <c:orientation val="minMax"/>
        </c:scaling>
        <c:axPos val="b"/>
        <c:majorTickMark val="none"/>
        <c:tickLblPos val="nextTo"/>
        <c:txPr>
          <a:bodyPr/>
          <a:lstStyle/>
          <a:p>
            <a:pPr>
              <a:defRPr sz="1200" b="1">
                <a:latin typeface="Times New Roman" pitchFamily="18" charset="0"/>
                <a:cs typeface="Times New Roman" pitchFamily="18" charset="0"/>
              </a:defRPr>
            </a:pPr>
            <a:endParaRPr lang="en-US"/>
          </a:p>
        </c:txPr>
        <c:crossAx val="151911808"/>
        <c:crosses val="autoZero"/>
        <c:auto val="1"/>
        <c:lblAlgn val="ctr"/>
        <c:lblOffset val="100"/>
      </c:catAx>
      <c:valAx>
        <c:axId val="151911808"/>
        <c:scaling>
          <c:orientation val="minMax"/>
        </c:scaling>
        <c:axPos val="l"/>
        <c:numFmt formatCode="General" sourceLinked="1"/>
        <c:majorTickMark val="none"/>
        <c:tickLblPos val="nextTo"/>
        <c:crossAx val="151800832"/>
        <c:crosses val="autoZero"/>
        <c:crossBetween val="between"/>
      </c:valAx>
    </c:plotArea>
    <c:legend>
      <c:legendPos val="b"/>
      <c:layout>
        <c:manualLayout>
          <c:xMode val="edge"/>
          <c:yMode val="edge"/>
          <c:x val="8.9322546630470706E-2"/>
          <c:y val="0.90681876036032727"/>
          <c:w val="0.85965159344596309"/>
          <c:h val="9.318123963967273E-2"/>
        </c:manualLayout>
      </c:layout>
      <c:txPr>
        <a:bodyPr/>
        <a:lstStyle/>
        <a:p>
          <a:pPr>
            <a:defRPr sz="1400" b="0" i="0">
              <a:latin typeface="Times New Roman" pitchFamily="18" charset="0"/>
              <a:cs typeface="Times New Roman" pitchFamily="18" charset="0"/>
            </a:defRPr>
          </a:pPr>
          <a:endParaRPr lang="en-US"/>
        </a:p>
      </c:txPr>
    </c:legend>
    <c:plotVisOnly val="1"/>
    <c:dispBlanksAs val="gap"/>
  </c:chart>
  <c:externalData r:id="rId1"/>
</c:chartSpace>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3E282E-6153-49F6-B595-F41EFB4A88CB}" type="doc">
      <dgm:prSet loTypeId="urn:microsoft.com/office/officeart/2005/8/layout/cycle2" loCatId="cycle" qsTypeId="urn:microsoft.com/office/officeart/2005/8/quickstyle/3d1" qsCatId="3D" csTypeId="urn:microsoft.com/office/officeart/2005/8/colors/colorful2" csCatId="colorful" phldr="1"/>
      <dgm:spPr/>
      <dgm:t>
        <a:bodyPr/>
        <a:lstStyle/>
        <a:p>
          <a:endParaRPr lang="en-US"/>
        </a:p>
      </dgm:t>
    </dgm:pt>
    <dgm:pt modelId="{63F919FE-F9CE-43EA-8DAC-66864E6C9160}">
      <dgm:prSet phldrT="[Text]"/>
      <dgm:spPr/>
      <dgm:t>
        <a:bodyPr/>
        <a:lstStyle/>
        <a:p>
          <a:r>
            <a:rPr lang="en-US" smtClean="0"/>
            <a:t>Organizing and Deploying the National Campaign to Raise Civil Society on the Dangers of Illegally Owned Weapons "Now is the time to hand over the weapons!“</a:t>
          </a:r>
          <a:endParaRPr lang="en-US"/>
        </a:p>
      </dgm:t>
    </dgm:pt>
    <dgm:pt modelId="{CC7BDD89-94C3-4E6A-B3D4-A4EE9AEEA31D}" type="parTrans" cxnId="{482078B2-272F-400A-AB6B-C0E2541C181E}">
      <dgm:prSet/>
      <dgm:spPr/>
      <dgm:t>
        <a:bodyPr/>
        <a:lstStyle/>
        <a:p>
          <a:endParaRPr lang="en-US"/>
        </a:p>
      </dgm:t>
    </dgm:pt>
    <dgm:pt modelId="{C766996A-79FE-445A-8343-1C7422F6AB28}" type="sibTrans" cxnId="{482078B2-272F-400A-AB6B-C0E2541C181E}">
      <dgm:prSet/>
      <dgm:spPr/>
      <dgm:t>
        <a:bodyPr/>
        <a:lstStyle/>
        <a:p>
          <a:endParaRPr lang="en-US"/>
        </a:p>
      </dgm:t>
    </dgm:pt>
    <dgm:pt modelId="{1CCA3218-A842-4FA6-B0C2-A1976D316D6C}">
      <dgm:prSet phldrT="[Text]"/>
      <dgm:spPr/>
      <dgm:t>
        <a:bodyPr/>
        <a:lstStyle/>
        <a:p>
          <a:r>
            <a:rPr lang="en-US" dirty="0" smtClean="0"/>
            <a:t>Awareness programs with shooting clubs</a:t>
          </a:r>
          <a:endParaRPr lang="en-US" dirty="0"/>
        </a:p>
      </dgm:t>
    </dgm:pt>
    <dgm:pt modelId="{4986321D-8CE1-4A36-8FA9-AF928A36AB08}" type="parTrans" cxnId="{4EDF8B61-9817-4F15-A342-5D51201D4E5B}">
      <dgm:prSet/>
      <dgm:spPr/>
      <dgm:t>
        <a:bodyPr/>
        <a:lstStyle/>
        <a:p>
          <a:endParaRPr lang="en-US"/>
        </a:p>
      </dgm:t>
    </dgm:pt>
    <dgm:pt modelId="{B12FDAB2-F3E5-4593-B98A-DAE6DEAD3294}" type="sibTrans" cxnId="{4EDF8B61-9817-4F15-A342-5D51201D4E5B}">
      <dgm:prSet/>
      <dgm:spPr/>
      <dgm:t>
        <a:bodyPr/>
        <a:lstStyle/>
        <a:p>
          <a:endParaRPr lang="en-US"/>
        </a:p>
      </dgm:t>
    </dgm:pt>
    <dgm:pt modelId="{AC622CA3-E477-47A1-9026-1431FEA498C7}">
      <dgm:prSet phldrT="[Text]"/>
      <dgm:spPr/>
      <dgm:t>
        <a:bodyPr/>
        <a:lstStyle/>
        <a:p>
          <a:r>
            <a:rPr lang="en-US" dirty="0" smtClean="0"/>
            <a:t>Facilitation of the right culture in using arms and munitions</a:t>
          </a:r>
          <a:endParaRPr lang="en-US" dirty="0"/>
        </a:p>
      </dgm:t>
    </dgm:pt>
    <dgm:pt modelId="{EBA6FE5B-A4A6-44A0-9DFA-D4FED06F70F8}" type="parTrans" cxnId="{47789193-99D4-4C2F-9B58-BB12B78DA6DE}">
      <dgm:prSet/>
      <dgm:spPr/>
      <dgm:t>
        <a:bodyPr/>
        <a:lstStyle/>
        <a:p>
          <a:endParaRPr lang="en-US"/>
        </a:p>
      </dgm:t>
    </dgm:pt>
    <dgm:pt modelId="{21906AC4-5AE1-44A0-B66B-B8CC9EEC1BFF}" type="sibTrans" cxnId="{47789193-99D4-4C2F-9B58-BB12B78DA6DE}">
      <dgm:prSet/>
      <dgm:spPr/>
      <dgm:t>
        <a:bodyPr/>
        <a:lstStyle/>
        <a:p>
          <a:endParaRPr lang="en-US"/>
        </a:p>
      </dgm:t>
    </dgm:pt>
    <dgm:pt modelId="{196BBA49-2EB5-4BFC-947C-198E6B8962E4}" type="pres">
      <dgm:prSet presAssocID="{7A3E282E-6153-49F6-B595-F41EFB4A88CB}" presName="cycle" presStyleCnt="0">
        <dgm:presLayoutVars>
          <dgm:dir/>
          <dgm:resizeHandles val="exact"/>
        </dgm:presLayoutVars>
      </dgm:prSet>
      <dgm:spPr/>
    </dgm:pt>
    <dgm:pt modelId="{F4513B24-972B-42B1-8C9B-DD3341AB78FA}" type="pres">
      <dgm:prSet presAssocID="{63F919FE-F9CE-43EA-8DAC-66864E6C9160}" presName="node" presStyleLbl="node1" presStyleIdx="0" presStyleCnt="3">
        <dgm:presLayoutVars>
          <dgm:bulletEnabled val="1"/>
        </dgm:presLayoutVars>
      </dgm:prSet>
      <dgm:spPr/>
      <dgm:t>
        <a:bodyPr/>
        <a:lstStyle/>
        <a:p>
          <a:endParaRPr lang="en-US"/>
        </a:p>
      </dgm:t>
    </dgm:pt>
    <dgm:pt modelId="{2C3A70D9-986A-4A7C-8ECA-CE15BE597AB4}" type="pres">
      <dgm:prSet presAssocID="{C766996A-79FE-445A-8343-1C7422F6AB28}" presName="sibTrans" presStyleLbl="sibTrans2D1" presStyleIdx="0" presStyleCnt="3"/>
      <dgm:spPr/>
    </dgm:pt>
    <dgm:pt modelId="{CAA23419-EFA5-4E03-81BF-7B36D3A28733}" type="pres">
      <dgm:prSet presAssocID="{C766996A-79FE-445A-8343-1C7422F6AB28}" presName="connectorText" presStyleLbl="sibTrans2D1" presStyleIdx="0" presStyleCnt="3"/>
      <dgm:spPr/>
    </dgm:pt>
    <dgm:pt modelId="{00E605A9-9A05-4DD5-8F18-850EF438E7AF}" type="pres">
      <dgm:prSet presAssocID="{1CCA3218-A842-4FA6-B0C2-A1976D316D6C}" presName="node" presStyleLbl="node1" presStyleIdx="1" presStyleCnt="3">
        <dgm:presLayoutVars>
          <dgm:bulletEnabled val="1"/>
        </dgm:presLayoutVars>
      </dgm:prSet>
      <dgm:spPr/>
      <dgm:t>
        <a:bodyPr/>
        <a:lstStyle/>
        <a:p>
          <a:endParaRPr lang="en-US"/>
        </a:p>
      </dgm:t>
    </dgm:pt>
    <dgm:pt modelId="{428D662D-A08A-47BD-8A6E-3083350E8077}" type="pres">
      <dgm:prSet presAssocID="{B12FDAB2-F3E5-4593-B98A-DAE6DEAD3294}" presName="sibTrans" presStyleLbl="sibTrans2D1" presStyleIdx="1" presStyleCnt="3"/>
      <dgm:spPr/>
    </dgm:pt>
    <dgm:pt modelId="{D5190882-A19B-4AC1-BE39-EAA34A7729D8}" type="pres">
      <dgm:prSet presAssocID="{B12FDAB2-F3E5-4593-B98A-DAE6DEAD3294}" presName="connectorText" presStyleLbl="sibTrans2D1" presStyleIdx="1" presStyleCnt="3"/>
      <dgm:spPr/>
    </dgm:pt>
    <dgm:pt modelId="{365213FC-E6D6-4BEB-A2ED-FF1CB1AC7152}" type="pres">
      <dgm:prSet presAssocID="{AC622CA3-E477-47A1-9026-1431FEA498C7}" presName="node" presStyleLbl="node1" presStyleIdx="2" presStyleCnt="3">
        <dgm:presLayoutVars>
          <dgm:bulletEnabled val="1"/>
        </dgm:presLayoutVars>
      </dgm:prSet>
      <dgm:spPr/>
      <dgm:t>
        <a:bodyPr/>
        <a:lstStyle/>
        <a:p>
          <a:endParaRPr lang="en-US"/>
        </a:p>
      </dgm:t>
    </dgm:pt>
    <dgm:pt modelId="{ADACBC72-1E4D-43E9-B414-A182343596A7}" type="pres">
      <dgm:prSet presAssocID="{21906AC4-5AE1-44A0-B66B-B8CC9EEC1BFF}" presName="sibTrans" presStyleLbl="sibTrans2D1" presStyleIdx="2" presStyleCnt="3"/>
      <dgm:spPr/>
    </dgm:pt>
    <dgm:pt modelId="{0F73B33F-D8E5-47F0-958F-6322231F0A76}" type="pres">
      <dgm:prSet presAssocID="{21906AC4-5AE1-44A0-B66B-B8CC9EEC1BFF}" presName="connectorText" presStyleLbl="sibTrans2D1" presStyleIdx="2" presStyleCnt="3"/>
      <dgm:spPr/>
    </dgm:pt>
  </dgm:ptLst>
  <dgm:cxnLst>
    <dgm:cxn modelId="{8E46B727-AC0E-42A8-9A68-6B42A490432C}" type="presOf" srcId="{1CCA3218-A842-4FA6-B0C2-A1976D316D6C}" destId="{00E605A9-9A05-4DD5-8F18-850EF438E7AF}" srcOrd="0" destOrd="0" presId="urn:microsoft.com/office/officeart/2005/8/layout/cycle2"/>
    <dgm:cxn modelId="{2E1DB341-B393-4898-93A5-ECF50B7B530F}" type="presOf" srcId="{7A3E282E-6153-49F6-B595-F41EFB4A88CB}" destId="{196BBA49-2EB5-4BFC-947C-198E6B8962E4}" srcOrd="0" destOrd="0" presId="urn:microsoft.com/office/officeart/2005/8/layout/cycle2"/>
    <dgm:cxn modelId="{03741CE6-F704-4480-97E5-BA916CD5AECD}" type="presOf" srcId="{63F919FE-F9CE-43EA-8DAC-66864E6C9160}" destId="{F4513B24-972B-42B1-8C9B-DD3341AB78FA}" srcOrd="0" destOrd="0" presId="urn:microsoft.com/office/officeart/2005/8/layout/cycle2"/>
    <dgm:cxn modelId="{CCB66FFE-5B6A-4816-92AB-C241D8300365}" type="presOf" srcId="{21906AC4-5AE1-44A0-B66B-B8CC9EEC1BFF}" destId="{0F73B33F-D8E5-47F0-958F-6322231F0A76}" srcOrd="1" destOrd="0" presId="urn:microsoft.com/office/officeart/2005/8/layout/cycle2"/>
    <dgm:cxn modelId="{DE26FAC1-9D85-4AB9-A3D3-8187C69E5013}" type="presOf" srcId="{B12FDAB2-F3E5-4593-B98A-DAE6DEAD3294}" destId="{D5190882-A19B-4AC1-BE39-EAA34A7729D8}" srcOrd="1" destOrd="0" presId="urn:microsoft.com/office/officeart/2005/8/layout/cycle2"/>
    <dgm:cxn modelId="{4EDF8B61-9817-4F15-A342-5D51201D4E5B}" srcId="{7A3E282E-6153-49F6-B595-F41EFB4A88CB}" destId="{1CCA3218-A842-4FA6-B0C2-A1976D316D6C}" srcOrd="1" destOrd="0" parTransId="{4986321D-8CE1-4A36-8FA9-AF928A36AB08}" sibTransId="{B12FDAB2-F3E5-4593-B98A-DAE6DEAD3294}"/>
    <dgm:cxn modelId="{47789193-99D4-4C2F-9B58-BB12B78DA6DE}" srcId="{7A3E282E-6153-49F6-B595-F41EFB4A88CB}" destId="{AC622CA3-E477-47A1-9026-1431FEA498C7}" srcOrd="2" destOrd="0" parTransId="{EBA6FE5B-A4A6-44A0-9DFA-D4FED06F70F8}" sibTransId="{21906AC4-5AE1-44A0-B66B-B8CC9EEC1BFF}"/>
    <dgm:cxn modelId="{1E0F3CEE-C33B-4248-82B8-1D91668E80FA}" type="presOf" srcId="{21906AC4-5AE1-44A0-B66B-B8CC9EEC1BFF}" destId="{ADACBC72-1E4D-43E9-B414-A182343596A7}" srcOrd="0" destOrd="0" presId="urn:microsoft.com/office/officeart/2005/8/layout/cycle2"/>
    <dgm:cxn modelId="{D8B60877-DD9E-4063-A735-70E0B1B6C055}" type="presOf" srcId="{AC622CA3-E477-47A1-9026-1431FEA498C7}" destId="{365213FC-E6D6-4BEB-A2ED-FF1CB1AC7152}" srcOrd="0" destOrd="0" presId="urn:microsoft.com/office/officeart/2005/8/layout/cycle2"/>
    <dgm:cxn modelId="{1EDC9E2D-955E-4B5C-B889-8C9FDE13B8D2}" type="presOf" srcId="{C766996A-79FE-445A-8343-1C7422F6AB28}" destId="{2C3A70D9-986A-4A7C-8ECA-CE15BE597AB4}" srcOrd="0" destOrd="0" presId="urn:microsoft.com/office/officeart/2005/8/layout/cycle2"/>
    <dgm:cxn modelId="{482078B2-272F-400A-AB6B-C0E2541C181E}" srcId="{7A3E282E-6153-49F6-B595-F41EFB4A88CB}" destId="{63F919FE-F9CE-43EA-8DAC-66864E6C9160}" srcOrd="0" destOrd="0" parTransId="{CC7BDD89-94C3-4E6A-B3D4-A4EE9AEEA31D}" sibTransId="{C766996A-79FE-445A-8343-1C7422F6AB28}"/>
    <dgm:cxn modelId="{F86643D5-50D5-425E-ADB9-39C991FFE489}" type="presOf" srcId="{C766996A-79FE-445A-8343-1C7422F6AB28}" destId="{CAA23419-EFA5-4E03-81BF-7B36D3A28733}" srcOrd="1" destOrd="0" presId="urn:microsoft.com/office/officeart/2005/8/layout/cycle2"/>
    <dgm:cxn modelId="{E8FE3DF5-09FD-46C9-B0B6-33D19033ABF0}" type="presOf" srcId="{B12FDAB2-F3E5-4593-B98A-DAE6DEAD3294}" destId="{428D662D-A08A-47BD-8A6E-3083350E8077}" srcOrd="0" destOrd="0" presId="urn:microsoft.com/office/officeart/2005/8/layout/cycle2"/>
    <dgm:cxn modelId="{7A6452BB-ED1D-42D1-AF32-BC6A08714F67}" type="presParOf" srcId="{196BBA49-2EB5-4BFC-947C-198E6B8962E4}" destId="{F4513B24-972B-42B1-8C9B-DD3341AB78FA}" srcOrd="0" destOrd="0" presId="urn:microsoft.com/office/officeart/2005/8/layout/cycle2"/>
    <dgm:cxn modelId="{28B3369B-91D2-4622-9792-10ECFB56FF40}" type="presParOf" srcId="{196BBA49-2EB5-4BFC-947C-198E6B8962E4}" destId="{2C3A70D9-986A-4A7C-8ECA-CE15BE597AB4}" srcOrd="1" destOrd="0" presId="urn:microsoft.com/office/officeart/2005/8/layout/cycle2"/>
    <dgm:cxn modelId="{CF01238A-4F81-460D-87D8-4B376E8F8BD5}" type="presParOf" srcId="{2C3A70D9-986A-4A7C-8ECA-CE15BE597AB4}" destId="{CAA23419-EFA5-4E03-81BF-7B36D3A28733}" srcOrd="0" destOrd="0" presId="urn:microsoft.com/office/officeart/2005/8/layout/cycle2"/>
    <dgm:cxn modelId="{87341121-E1D1-4E9E-9CF9-4EAC97F4552C}" type="presParOf" srcId="{196BBA49-2EB5-4BFC-947C-198E6B8962E4}" destId="{00E605A9-9A05-4DD5-8F18-850EF438E7AF}" srcOrd="2" destOrd="0" presId="urn:microsoft.com/office/officeart/2005/8/layout/cycle2"/>
    <dgm:cxn modelId="{F32A4F02-3B90-4386-9C6B-DDA0BFAE6332}" type="presParOf" srcId="{196BBA49-2EB5-4BFC-947C-198E6B8962E4}" destId="{428D662D-A08A-47BD-8A6E-3083350E8077}" srcOrd="3" destOrd="0" presId="urn:microsoft.com/office/officeart/2005/8/layout/cycle2"/>
    <dgm:cxn modelId="{86211D11-04C6-46B1-8F2A-538A30665C87}" type="presParOf" srcId="{428D662D-A08A-47BD-8A6E-3083350E8077}" destId="{D5190882-A19B-4AC1-BE39-EAA34A7729D8}" srcOrd="0" destOrd="0" presId="urn:microsoft.com/office/officeart/2005/8/layout/cycle2"/>
    <dgm:cxn modelId="{7AF77CF6-D1F5-4370-88BA-B670C1DBF095}" type="presParOf" srcId="{196BBA49-2EB5-4BFC-947C-198E6B8962E4}" destId="{365213FC-E6D6-4BEB-A2ED-FF1CB1AC7152}" srcOrd="4" destOrd="0" presId="urn:microsoft.com/office/officeart/2005/8/layout/cycle2"/>
    <dgm:cxn modelId="{889E8572-E7DA-4B18-B53B-C22490D97AF5}" type="presParOf" srcId="{196BBA49-2EB5-4BFC-947C-198E6B8962E4}" destId="{ADACBC72-1E4D-43E9-B414-A182343596A7}" srcOrd="5" destOrd="0" presId="urn:microsoft.com/office/officeart/2005/8/layout/cycle2"/>
    <dgm:cxn modelId="{9150DA4A-23EA-4C02-AAEC-9AE9FFB10B81}" type="presParOf" srcId="{ADACBC72-1E4D-43E9-B414-A182343596A7}" destId="{0F73B33F-D8E5-47F0-958F-6322231F0A76}" srcOrd="0" destOrd="0" presId="urn:microsoft.com/office/officeart/2005/8/layout/cycle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4513B24-972B-42B1-8C9B-DD3341AB78FA}">
      <dsp:nvSpPr>
        <dsp:cNvPr id="0" name=""/>
        <dsp:cNvSpPr/>
      </dsp:nvSpPr>
      <dsp:spPr>
        <a:xfrm>
          <a:off x="3443818" y="396"/>
          <a:ext cx="1827766" cy="1827766"/>
        </a:xfrm>
        <a:prstGeom prst="ellipse">
          <a:avLst/>
        </a:prstGeom>
        <a:gradFill rotWithShape="0">
          <a:gsLst>
            <a:gs pos="0">
              <a:schemeClr val="accent2">
                <a:hueOff val="0"/>
                <a:satOff val="0"/>
                <a:lumOff val="0"/>
                <a:alphaOff val="0"/>
                <a:tint val="73000"/>
                <a:satMod val="150000"/>
              </a:schemeClr>
            </a:gs>
            <a:gs pos="25000">
              <a:schemeClr val="accent2">
                <a:hueOff val="0"/>
                <a:satOff val="0"/>
                <a:lumOff val="0"/>
                <a:alphaOff val="0"/>
                <a:tint val="96000"/>
                <a:shade val="80000"/>
                <a:satMod val="105000"/>
              </a:schemeClr>
            </a:gs>
            <a:gs pos="38000">
              <a:schemeClr val="accent2">
                <a:hueOff val="0"/>
                <a:satOff val="0"/>
                <a:lumOff val="0"/>
                <a:alphaOff val="0"/>
                <a:tint val="96000"/>
                <a:shade val="59000"/>
                <a:satMod val="120000"/>
              </a:schemeClr>
            </a:gs>
            <a:gs pos="55000">
              <a:schemeClr val="accent2">
                <a:hueOff val="0"/>
                <a:satOff val="0"/>
                <a:lumOff val="0"/>
                <a:alphaOff val="0"/>
                <a:shade val="57000"/>
                <a:satMod val="120000"/>
              </a:schemeClr>
            </a:gs>
            <a:gs pos="80000">
              <a:schemeClr val="accent2">
                <a:hueOff val="0"/>
                <a:satOff val="0"/>
                <a:lumOff val="0"/>
                <a:alphaOff val="0"/>
                <a:shade val="56000"/>
                <a:satMod val="145000"/>
              </a:schemeClr>
            </a:gs>
            <a:gs pos="88000">
              <a:schemeClr val="accent2">
                <a:hueOff val="0"/>
                <a:satOff val="0"/>
                <a:lumOff val="0"/>
                <a:alphaOff val="0"/>
                <a:shade val="63000"/>
                <a:satMod val="160000"/>
              </a:schemeClr>
            </a:gs>
            <a:gs pos="100000">
              <a:schemeClr val="accent2">
                <a:hueOff val="0"/>
                <a:satOff val="0"/>
                <a:lumOff val="0"/>
                <a:alphaOff val="0"/>
                <a:tint val="99555"/>
                <a:satMod val="155000"/>
              </a:schemeClr>
            </a:gs>
          </a:gsLst>
          <a:lin ang="5400000" scaled="1"/>
        </a:gradFill>
        <a:ln>
          <a:noFill/>
        </a:ln>
        <a:effectLst>
          <a:glow rad="70000">
            <a:schemeClr val="accent2">
              <a:hueOff val="0"/>
              <a:satOff val="0"/>
              <a:lumOff val="0"/>
              <a:alphaOff val="0"/>
              <a:tint val="30000"/>
              <a:shade val="95000"/>
              <a:satMod val="300000"/>
              <a:alpha val="50000"/>
            </a:schemeClr>
          </a:glo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smtClean="0"/>
            <a:t>Organizing and Deploying the National Campaign to Raise Civil Society on the Dangers of Illegally Owned Weapons "Now is the time to hand over the weapons!“</a:t>
          </a:r>
          <a:endParaRPr lang="en-US" sz="1000" kern="1200"/>
        </a:p>
      </dsp:txBody>
      <dsp:txXfrm>
        <a:off x="3443818" y="396"/>
        <a:ext cx="1827766" cy="1827766"/>
      </dsp:txXfrm>
    </dsp:sp>
    <dsp:sp modelId="{2C3A70D9-986A-4A7C-8ECA-CE15BE597AB4}">
      <dsp:nvSpPr>
        <dsp:cNvPr id="0" name=""/>
        <dsp:cNvSpPr/>
      </dsp:nvSpPr>
      <dsp:spPr>
        <a:xfrm rot="3600000">
          <a:off x="4793977" y="1783071"/>
          <a:ext cx="486792" cy="616871"/>
        </a:xfrm>
        <a:prstGeom prst="rightArrow">
          <a:avLst>
            <a:gd name="adj1" fmla="val 60000"/>
            <a:gd name="adj2" fmla="val 50000"/>
          </a:avLst>
        </a:prstGeom>
        <a:gradFill rotWithShape="0">
          <a:gsLst>
            <a:gs pos="0">
              <a:schemeClr val="accent2">
                <a:hueOff val="0"/>
                <a:satOff val="0"/>
                <a:lumOff val="0"/>
                <a:alphaOff val="0"/>
                <a:tint val="73000"/>
                <a:satMod val="150000"/>
              </a:schemeClr>
            </a:gs>
            <a:gs pos="25000">
              <a:schemeClr val="accent2">
                <a:hueOff val="0"/>
                <a:satOff val="0"/>
                <a:lumOff val="0"/>
                <a:alphaOff val="0"/>
                <a:tint val="96000"/>
                <a:shade val="80000"/>
                <a:satMod val="105000"/>
              </a:schemeClr>
            </a:gs>
            <a:gs pos="38000">
              <a:schemeClr val="accent2">
                <a:hueOff val="0"/>
                <a:satOff val="0"/>
                <a:lumOff val="0"/>
                <a:alphaOff val="0"/>
                <a:tint val="96000"/>
                <a:shade val="59000"/>
                <a:satMod val="120000"/>
              </a:schemeClr>
            </a:gs>
            <a:gs pos="55000">
              <a:schemeClr val="accent2">
                <a:hueOff val="0"/>
                <a:satOff val="0"/>
                <a:lumOff val="0"/>
                <a:alphaOff val="0"/>
                <a:shade val="57000"/>
                <a:satMod val="120000"/>
              </a:schemeClr>
            </a:gs>
            <a:gs pos="80000">
              <a:schemeClr val="accent2">
                <a:hueOff val="0"/>
                <a:satOff val="0"/>
                <a:lumOff val="0"/>
                <a:alphaOff val="0"/>
                <a:shade val="56000"/>
                <a:satMod val="145000"/>
              </a:schemeClr>
            </a:gs>
            <a:gs pos="88000">
              <a:schemeClr val="accent2">
                <a:hueOff val="0"/>
                <a:satOff val="0"/>
                <a:lumOff val="0"/>
                <a:alphaOff val="0"/>
                <a:shade val="63000"/>
                <a:satMod val="160000"/>
              </a:schemeClr>
            </a:gs>
            <a:gs pos="100000">
              <a:schemeClr val="accent2">
                <a:hueOff val="0"/>
                <a:satOff val="0"/>
                <a:lumOff val="0"/>
                <a:alphaOff val="0"/>
                <a:tint val="99555"/>
                <a:satMod val="155000"/>
              </a:schemeClr>
            </a:gs>
          </a:gsLst>
          <a:lin ang="5400000" scaled="1"/>
        </a:gradFill>
        <a:ln>
          <a:noFill/>
        </a:ln>
        <a:effectLst>
          <a:glow rad="70000">
            <a:schemeClr val="accent2">
              <a:hueOff val="0"/>
              <a:satOff val="0"/>
              <a:lumOff val="0"/>
              <a:alphaOff val="0"/>
              <a:tint val="30000"/>
              <a:shade val="95000"/>
              <a:satMod val="300000"/>
              <a:alpha val="50000"/>
            </a:schemeClr>
          </a:glo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3600000">
        <a:off x="4793977" y="1783071"/>
        <a:ext cx="486792" cy="616871"/>
      </dsp:txXfrm>
    </dsp:sp>
    <dsp:sp modelId="{00E605A9-9A05-4DD5-8F18-850EF438E7AF}">
      <dsp:nvSpPr>
        <dsp:cNvPr id="0" name=""/>
        <dsp:cNvSpPr/>
      </dsp:nvSpPr>
      <dsp:spPr>
        <a:xfrm>
          <a:off x="4816940" y="2378713"/>
          <a:ext cx="1827766" cy="1827766"/>
        </a:xfrm>
        <a:prstGeom prst="ellipse">
          <a:avLst/>
        </a:prstGeom>
        <a:gradFill rotWithShape="0">
          <a:gsLst>
            <a:gs pos="0">
              <a:schemeClr val="accent2">
                <a:hueOff val="3864684"/>
                <a:satOff val="-41326"/>
                <a:lumOff val="10784"/>
                <a:alphaOff val="0"/>
                <a:tint val="73000"/>
                <a:satMod val="150000"/>
              </a:schemeClr>
            </a:gs>
            <a:gs pos="25000">
              <a:schemeClr val="accent2">
                <a:hueOff val="3864684"/>
                <a:satOff val="-41326"/>
                <a:lumOff val="10784"/>
                <a:alphaOff val="0"/>
                <a:tint val="96000"/>
                <a:shade val="80000"/>
                <a:satMod val="105000"/>
              </a:schemeClr>
            </a:gs>
            <a:gs pos="38000">
              <a:schemeClr val="accent2">
                <a:hueOff val="3864684"/>
                <a:satOff val="-41326"/>
                <a:lumOff val="10784"/>
                <a:alphaOff val="0"/>
                <a:tint val="96000"/>
                <a:shade val="59000"/>
                <a:satMod val="120000"/>
              </a:schemeClr>
            </a:gs>
            <a:gs pos="55000">
              <a:schemeClr val="accent2">
                <a:hueOff val="3864684"/>
                <a:satOff val="-41326"/>
                <a:lumOff val="10784"/>
                <a:alphaOff val="0"/>
                <a:shade val="57000"/>
                <a:satMod val="120000"/>
              </a:schemeClr>
            </a:gs>
            <a:gs pos="80000">
              <a:schemeClr val="accent2">
                <a:hueOff val="3864684"/>
                <a:satOff val="-41326"/>
                <a:lumOff val="10784"/>
                <a:alphaOff val="0"/>
                <a:shade val="56000"/>
                <a:satMod val="145000"/>
              </a:schemeClr>
            </a:gs>
            <a:gs pos="88000">
              <a:schemeClr val="accent2">
                <a:hueOff val="3864684"/>
                <a:satOff val="-41326"/>
                <a:lumOff val="10784"/>
                <a:alphaOff val="0"/>
                <a:shade val="63000"/>
                <a:satMod val="160000"/>
              </a:schemeClr>
            </a:gs>
            <a:gs pos="100000">
              <a:schemeClr val="accent2">
                <a:hueOff val="3864684"/>
                <a:satOff val="-41326"/>
                <a:lumOff val="10784"/>
                <a:alphaOff val="0"/>
                <a:tint val="99555"/>
                <a:satMod val="155000"/>
              </a:schemeClr>
            </a:gs>
          </a:gsLst>
          <a:lin ang="5400000" scaled="1"/>
        </a:gradFill>
        <a:ln>
          <a:noFill/>
        </a:ln>
        <a:effectLst>
          <a:glow rad="70000">
            <a:schemeClr val="accent2">
              <a:hueOff val="3864684"/>
              <a:satOff val="-41326"/>
              <a:lumOff val="10784"/>
              <a:alphaOff val="0"/>
              <a:tint val="30000"/>
              <a:shade val="95000"/>
              <a:satMod val="300000"/>
              <a:alpha val="50000"/>
            </a:schemeClr>
          </a:glo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smtClean="0"/>
            <a:t>Awareness programs with shooting clubs</a:t>
          </a:r>
          <a:endParaRPr lang="en-US" sz="1000" kern="1200" dirty="0"/>
        </a:p>
      </dsp:txBody>
      <dsp:txXfrm>
        <a:off x="4816940" y="2378713"/>
        <a:ext cx="1827766" cy="1827766"/>
      </dsp:txXfrm>
    </dsp:sp>
    <dsp:sp modelId="{428D662D-A08A-47BD-8A6E-3083350E8077}">
      <dsp:nvSpPr>
        <dsp:cNvPr id="0" name=""/>
        <dsp:cNvSpPr/>
      </dsp:nvSpPr>
      <dsp:spPr>
        <a:xfrm rot="10800000">
          <a:off x="4128082" y="2984160"/>
          <a:ext cx="486792" cy="616871"/>
        </a:xfrm>
        <a:prstGeom prst="rightArrow">
          <a:avLst>
            <a:gd name="adj1" fmla="val 60000"/>
            <a:gd name="adj2" fmla="val 50000"/>
          </a:avLst>
        </a:prstGeom>
        <a:gradFill rotWithShape="0">
          <a:gsLst>
            <a:gs pos="0">
              <a:schemeClr val="accent2">
                <a:hueOff val="3864684"/>
                <a:satOff val="-41326"/>
                <a:lumOff val="10784"/>
                <a:alphaOff val="0"/>
                <a:tint val="73000"/>
                <a:satMod val="150000"/>
              </a:schemeClr>
            </a:gs>
            <a:gs pos="25000">
              <a:schemeClr val="accent2">
                <a:hueOff val="3864684"/>
                <a:satOff val="-41326"/>
                <a:lumOff val="10784"/>
                <a:alphaOff val="0"/>
                <a:tint val="96000"/>
                <a:shade val="80000"/>
                <a:satMod val="105000"/>
              </a:schemeClr>
            </a:gs>
            <a:gs pos="38000">
              <a:schemeClr val="accent2">
                <a:hueOff val="3864684"/>
                <a:satOff val="-41326"/>
                <a:lumOff val="10784"/>
                <a:alphaOff val="0"/>
                <a:tint val="96000"/>
                <a:shade val="59000"/>
                <a:satMod val="120000"/>
              </a:schemeClr>
            </a:gs>
            <a:gs pos="55000">
              <a:schemeClr val="accent2">
                <a:hueOff val="3864684"/>
                <a:satOff val="-41326"/>
                <a:lumOff val="10784"/>
                <a:alphaOff val="0"/>
                <a:shade val="57000"/>
                <a:satMod val="120000"/>
              </a:schemeClr>
            </a:gs>
            <a:gs pos="80000">
              <a:schemeClr val="accent2">
                <a:hueOff val="3864684"/>
                <a:satOff val="-41326"/>
                <a:lumOff val="10784"/>
                <a:alphaOff val="0"/>
                <a:shade val="56000"/>
                <a:satMod val="145000"/>
              </a:schemeClr>
            </a:gs>
            <a:gs pos="88000">
              <a:schemeClr val="accent2">
                <a:hueOff val="3864684"/>
                <a:satOff val="-41326"/>
                <a:lumOff val="10784"/>
                <a:alphaOff val="0"/>
                <a:shade val="63000"/>
                <a:satMod val="160000"/>
              </a:schemeClr>
            </a:gs>
            <a:gs pos="100000">
              <a:schemeClr val="accent2">
                <a:hueOff val="3864684"/>
                <a:satOff val="-41326"/>
                <a:lumOff val="10784"/>
                <a:alphaOff val="0"/>
                <a:tint val="99555"/>
                <a:satMod val="155000"/>
              </a:schemeClr>
            </a:gs>
          </a:gsLst>
          <a:lin ang="5400000" scaled="1"/>
        </a:gradFill>
        <a:ln>
          <a:noFill/>
        </a:ln>
        <a:effectLst>
          <a:glow rad="70000">
            <a:schemeClr val="accent2">
              <a:hueOff val="3864684"/>
              <a:satOff val="-41326"/>
              <a:lumOff val="10784"/>
              <a:alphaOff val="0"/>
              <a:tint val="30000"/>
              <a:shade val="95000"/>
              <a:satMod val="300000"/>
              <a:alpha val="50000"/>
            </a:schemeClr>
          </a:glo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10800000">
        <a:off x="4128082" y="2984160"/>
        <a:ext cx="486792" cy="616871"/>
      </dsp:txXfrm>
    </dsp:sp>
    <dsp:sp modelId="{365213FC-E6D6-4BEB-A2ED-FF1CB1AC7152}">
      <dsp:nvSpPr>
        <dsp:cNvPr id="0" name=""/>
        <dsp:cNvSpPr/>
      </dsp:nvSpPr>
      <dsp:spPr>
        <a:xfrm>
          <a:off x="2070696" y="2378713"/>
          <a:ext cx="1827766" cy="1827766"/>
        </a:xfrm>
        <a:prstGeom prst="ellipse">
          <a:avLst/>
        </a:prstGeom>
        <a:gradFill rotWithShape="0">
          <a:gsLst>
            <a:gs pos="0">
              <a:schemeClr val="accent2">
                <a:hueOff val="7729367"/>
                <a:satOff val="-82653"/>
                <a:lumOff val="21569"/>
                <a:alphaOff val="0"/>
                <a:tint val="73000"/>
                <a:satMod val="150000"/>
              </a:schemeClr>
            </a:gs>
            <a:gs pos="25000">
              <a:schemeClr val="accent2">
                <a:hueOff val="7729367"/>
                <a:satOff val="-82653"/>
                <a:lumOff val="21569"/>
                <a:alphaOff val="0"/>
                <a:tint val="96000"/>
                <a:shade val="80000"/>
                <a:satMod val="105000"/>
              </a:schemeClr>
            </a:gs>
            <a:gs pos="38000">
              <a:schemeClr val="accent2">
                <a:hueOff val="7729367"/>
                <a:satOff val="-82653"/>
                <a:lumOff val="21569"/>
                <a:alphaOff val="0"/>
                <a:tint val="96000"/>
                <a:shade val="59000"/>
                <a:satMod val="120000"/>
              </a:schemeClr>
            </a:gs>
            <a:gs pos="55000">
              <a:schemeClr val="accent2">
                <a:hueOff val="7729367"/>
                <a:satOff val="-82653"/>
                <a:lumOff val="21569"/>
                <a:alphaOff val="0"/>
                <a:shade val="57000"/>
                <a:satMod val="120000"/>
              </a:schemeClr>
            </a:gs>
            <a:gs pos="80000">
              <a:schemeClr val="accent2">
                <a:hueOff val="7729367"/>
                <a:satOff val="-82653"/>
                <a:lumOff val="21569"/>
                <a:alphaOff val="0"/>
                <a:shade val="56000"/>
                <a:satMod val="145000"/>
              </a:schemeClr>
            </a:gs>
            <a:gs pos="88000">
              <a:schemeClr val="accent2">
                <a:hueOff val="7729367"/>
                <a:satOff val="-82653"/>
                <a:lumOff val="21569"/>
                <a:alphaOff val="0"/>
                <a:shade val="63000"/>
                <a:satMod val="160000"/>
              </a:schemeClr>
            </a:gs>
            <a:gs pos="100000">
              <a:schemeClr val="accent2">
                <a:hueOff val="7729367"/>
                <a:satOff val="-82653"/>
                <a:lumOff val="21569"/>
                <a:alphaOff val="0"/>
                <a:tint val="99555"/>
                <a:satMod val="155000"/>
              </a:schemeClr>
            </a:gs>
          </a:gsLst>
          <a:lin ang="5400000" scaled="1"/>
        </a:gradFill>
        <a:ln>
          <a:noFill/>
        </a:ln>
        <a:effectLst>
          <a:glow rad="70000">
            <a:schemeClr val="accent2">
              <a:hueOff val="7729367"/>
              <a:satOff val="-82653"/>
              <a:lumOff val="21569"/>
              <a:alphaOff val="0"/>
              <a:tint val="30000"/>
              <a:shade val="95000"/>
              <a:satMod val="300000"/>
              <a:alpha val="50000"/>
            </a:schemeClr>
          </a:glo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smtClean="0"/>
            <a:t>Facilitation of the right culture in using arms and munitions</a:t>
          </a:r>
          <a:endParaRPr lang="en-US" sz="1000" kern="1200" dirty="0"/>
        </a:p>
      </dsp:txBody>
      <dsp:txXfrm>
        <a:off x="2070696" y="2378713"/>
        <a:ext cx="1827766" cy="1827766"/>
      </dsp:txXfrm>
    </dsp:sp>
    <dsp:sp modelId="{ADACBC72-1E4D-43E9-B414-A182343596A7}">
      <dsp:nvSpPr>
        <dsp:cNvPr id="0" name=""/>
        <dsp:cNvSpPr/>
      </dsp:nvSpPr>
      <dsp:spPr>
        <a:xfrm rot="18000000">
          <a:off x="3420855" y="1806933"/>
          <a:ext cx="486792" cy="616871"/>
        </a:xfrm>
        <a:prstGeom prst="rightArrow">
          <a:avLst>
            <a:gd name="adj1" fmla="val 60000"/>
            <a:gd name="adj2" fmla="val 50000"/>
          </a:avLst>
        </a:prstGeom>
        <a:gradFill rotWithShape="0">
          <a:gsLst>
            <a:gs pos="0">
              <a:schemeClr val="accent2">
                <a:hueOff val="7729367"/>
                <a:satOff val="-82653"/>
                <a:lumOff val="21569"/>
                <a:alphaOff val="0"/>
                <a:tint val="73000"/>
                <a:satMod val="150000"/>
              </a:schemeClr>
            </a:gs>
            <a:gs pos="25000">
              <a:schemeClr val="accent2">
                <a:hueOff val="7729367"/>
                <a:satOff val="-82653"/>
                <a:lumOff val="21569"/>
                <a:alphaOff val="0"/>
                <a:tint val="96000"/>
                <a:shade val="80000"/>
                <a:satMod val="105000"/>
              </a:schemeClr>
            </a:gs>
            <a:gs pos="38000">
              <a:schemeClr val="accent2">
                <a:hueOff val="7729367"/>
                <a:satOff val="-82653"/>
                <a:lumOff val="21569"/>
                <a:alphaOff val="0"/>
                <a:tint val="96000"/>
                <a:shade val="59000"/>
                <a:satMod val="120000"/>
              </a:schemeClr>
            </a:gs>
            <a:gs pos="55000">
              <a:schemeClr val="accent2">
                <a:hueOff val="7729367"/>
                <a:satOff val="-82653"/>
                <a:lumOff val="21569"/>
                <a:alphaOff val="0"/>
                <a:shade val="57000"/>
                <a:satMod val="120000"/>
              </a:schemeClr>
            </a:gs>
            <a:gs pos="80000">
              <a:schemeClr val="accent2">
                <a:hueOff val="7729367"/>
                <a:satOff val="-82653"/>
                <a:lumOff val="21569"/>
                <a:alphaOff val="0"/>
                <a:shade val="56000"/>
                <a:satMod val="145000"/>
              </a:schemeClr>
            </a:gs>
            <a:gs pos="88000">
              <a:schemeClr val="accent2">
                <a:hueOff val="7729367"/>
                <a:satOff val="-82653"/>
                <a:lumOff val="21569"/>
                <a:alphaOff val="0"/>
                <a:shade val="63000"/>
                <a:satMod val="160000"/>
              </a:schemeClr>
            </a:gs>
            <a:gs pos="100000">
              <a:schemeClr val="accent2">
                <a:hueOff val="7729367"/>
                <a:satOff val="-82653"/>
                <a:lumOff val="21569"/>
                <a:alphaOff val="0"/>
                <a:tint val="99555"/>
                <a:satMod val="155000"/>
              </a:schemeClr>
            </a:gs>
          </a:gsLst>
          <a:lin ang="5400000" scaled="1"/>
        </a:gradFill>
        <a:ln>
          <a:noFill/>
        </a:ln>
        <a:effectLst>
          <a:glow rad="70000">
            <a:schemeClr val="accent2">
              <a:hueOff val="7729367"/>
              <a:satOff val="-82653"/>
              <a:lumOff val="21569"/>
              <a:alphaOff val="0"/>
              <a:tint val="30000"/>
              <a:shade val="95000"/>
              <a:satMod val="300000"/>
              <a:alpha val="50000"/>
            </a:schemeClr>
          </a:glo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18000000">
        <a:off x="3420855" y="1806933"/>
        <a:ext cx="486792" cy="616871"/>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5CD1FBC-3B1F-48CA-81BB-3DB28EAC01E6}" type="datetimeFigureOut">
              <a:rPr lang="en-US" smtClean="0"/>
              <a:pPr/>
              <a:t>11/26/2018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35D83B0-18E8-4579-B363-8B579A103E51}"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5CD1FBC-3B1F-48CA-81BB-3DB28EAC01E6}" type="datetimeFigureOut">
              <a:rPr lang="en-US" smtClean="0"/>
              <a:pPr/>
              <a:t>11/26/2018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5D83B0-18E8-4579-B363-8B579A103E5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A35D83B0-18E8-4579-B363-8B579A103E51}"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5CD1FBC-3B1F-48CA-81BB-3DB28EAC01E6}" type="datetimeFigureOut">
              <a:rPr lang="en-US" smtClean="0"/>
              <a:pPr/>
              <a:t>11/26/2018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5CD1FBC-3B1F-48CA-81BB-3DB28EAC01E6}" type="datetimeFigureOut">
              <a:rPr lang="en-US" smtClean="0"/>
              <a:pPr/>
              <a:t>11/26/2018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A35D83B0-18E8-4579-B363-8B579A103E51}"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45CD1FBC-3B1F-48CA-81BB-3DB28EAC01E6}" type="datetimeFigureOut">
              <a:rPr lang="en-US" smtClean="0"/>
              <a:pPr/>
              <a:t>11/26/2018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35D83B0-18E8-4579-B363-8B579A103E51}"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45CD1FBC-3B1F-48CA-81BB-3DB28EAC01E6}" type="datetimeFigureOut">
              <a:rPr lang="en-US" smtClean="0"/>
              <a:pPr/>
              <a:t>11/26/2018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5D83B0-18E8-4579-B363-8B579A103E51}"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5CD1FBC-3B1F-48CA-81BB-3DB28EAC01E6}" type="datetimeFigureOut">
              <a:rPr lang="en-US" smtClean="0"/>
              <a:pPr/>
              <a:t>11/26/2018</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A35D83B0-18E8-4579-B363-8B579A103E51}"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5CD1FBC-3B1F-48CA-81BB-3DB28EAC01E6}" type="datetimeFigureOut">
              <a:rPr lang="en-US" smtClean="0"/>
              <a:pPr/>
              <a:t>11/26/2018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A35D83B0-18E8-4579-B363-8B579A103E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45CD1FBC-3B1F-48CA-81BB-3DB28EAC01E6}" type="datetimeFigureOut">
              <a:rPr lang="en-US" smtClean="0"/>
              <a:pPr/>
              <a:t>11/26/2018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A35D83B0-18E8-4579-B363-8B579A103E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A35D83B0-18E8-4579-B363-8B579A103E51}"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45CD1FBC-3B1F-48CA-81BB-3DB28EAC01E6}" type="datetimeFigureOut">
              <a:rPr lang="en-US" smtClean="0"/>
              <a:pPr/>
              <a:t>11/26/2018</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A35D83B0-18E8-4579-B363-8B579A103E51}"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45CD1FBC-3B1F-48CA-81BB-3DB28EAC01E6}" type="datetimeFigureOut">
              <a:rPr lang="en-US" smtClean="0"/>
              <a:pPr/>
              <a:t>11/26/2018</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5CD1FBC-3B1F-48CA-81BB-3DB28EAC01E6}" type="datetimeFigureOut">
              <a:rPr lang="en-US" smtClean="0"/>
              <a:pPr/>
              <a:t>11/26/2018</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A35D83B0-18E8-4579-B363-8B579A103E51}"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14348" y="2819400"/>
            <a:ext cx="7058052" cy="1752600"/>
          </a:xfrm>
        </p:spPr>
        <p:txBody>
          <a:bodyPr>
            <a:normAutofit/>
          </a:bodyPr>
          <a:lstStyle/>
          <a:p>
            <a:r>
              <a:rPr lang="en-US" sz="3200" cap="none" dirty="0" smtClean="0">
                <a:solidFill>
                  <a:srgbClr val="002060"/>
                </a:solidFill>
                <a:latin typeface="+mj-lt"/>
              </a:rPr>
              <a:t>1o</a:t>
            </a:r>
            <a:r>
              <a:rPr lang="en-US" sz="3200" cap="none" baseline="30000" dirty="0" smtClean="0">
                <a:solidFill>
                  <a:srgbClr val="002060"/>
                </a:solidFill>
                <a:latin typeface="+mj-lt"/>
              </a:rPr>
              <a:t>th</a:t>
            </a:r>
            <a:r>
              <a:rPr lang="en-US" sz="3200" cap="none" dirty="0" smtClean="0">
                <a:solidFill>
                  <a:srgbClr val="002060"/>
                </a:solidFill>
                <a:latin typeface="+mj-lt"/>
              </a:rPr>
              <a:t> Regional Meeting Of </a:t>
            </a:r>
            <a:r>
              <a:rPr lang="en-US" sz="3200" cap="none" dirty="0" err="1" smtClean="0">
                <a:solidFill>
                  <a:srgbClr val="002060"/>
                </a:solidFill>
                <a:latin typeface="+mj-lt"/>
              </a:rPr>
              <a:t>Salw</a:t>
            </a:r>
            <a:r>
              <a:rPr lang="en-US" sz="3200" cap="none" dirty="0" smtClean="0">
                <a:solidFill>
                  <a:srgbClr val="002060"/>
                </a:solidFill>
                <a:latin typeface="+mj-lt"/>
              </a:rPr>
              <a:t> Commissions</a:t>
            </a:r>
            <a:endParaRPr lang="en-US" sz="3200" cap="none" dirty="0">
              <a:solidFill>
                <a:srgbClr val="002060"/>
              </a:solidFill>
              <a:latin typeface="+mj-lt"/>
            </a:endParaRPr>
          </a:p>
        </p:txBody>
      </p:sp>
      <p:sp>
        <p:nvSpPr>
          <p:cNvPr id="2" name="Title 1"/>
          <p:cNvSpPr>
            <a:spLocks noGrp="1"/>
          </p:cNvSpPr>
          <p:nvPr>
            <p:ph type="ctrTitle"/>
          </p:nvPr>
        </p:nvSpPr>
        <p:spPr>
          <a:xfrm>
            <a:off x="1371600" y="214290"/>
            <a:ext cx="7772400" cy="1262050"/>
          </a:xfrm>
        </p:spPr>
        <p:txBody>
          <a:bodyPr>
            <a:normAutofit/>
          </a:bodyPr>
          <a:lstStyle/>
          <a:p>
            <a:r>
              <a:rPr lang="en-US" sz="4800" b="1" dirty="0" smtClean="0"/>
              <a:t>SALW Commission</a:t>
            </a:r>
            <a:endParaRPr lang="en-US" sz="4800" b="1" dirty="0"/>
          </a:p>
        </p:txBody>
      </p:sp>
      <p:pic>
        <p:nvPicPr>
          <p:cNvPr id="4" name="Picture Placeholder 4"/>
          <p:cNvPicPr>
            <a:picLocks noChangeAspect="1"/>
          </p:cNvPicPr>
          <p:nvPr/>
        </p:nvPicPr>
        <p:blipFill>
          <a:blip r:embed="rId2" cstate="print"/>
          <a:stretch>
            <a:fillRect/>
          </a:stretch>
        </p:blipFill>
        <p:spPr>
          <a:xfrm>
            <a:off x="4714876" y="3139883"/>
            <a:ext cx="4210660" cy="3218075"/>
          </a:xfrm>
          <a:prstGeom prst="triangle">
            <a:avLst>
              <a:gd name="adj" fmla="val 100000"/>
            </a:avLst>
          </a:prstGeom>
        </p:spPr>
      </p:pic>
      <p:pic>
        <p:nvPicPr>
          <p:cNvPr id="1026" name="Picture 2"/>
          <p:cNvPicPr>
            <a:picLocks noChangeAspect="1" noChangeArrowheads="1"/>
          </p:cNvPicPr>
          <p:nvPr/>
        </p:nvPicPr>
        <p:blipFill>
          <a:blip r:embed="rId3" cstate="print"/>
          <a:srcRect l="5655" t="5541"/>
          <a:stretch>
            <a:fillRect/>
          </a:stretch>
        </p:blipFill>
        <p:spPr bwMode="auto">
          <a:xfrm>
            <a:off x="214282" y="214290"/>
            <a:ext cx="1785950" cy="178351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MO" dirty="0" smtClean="0">
                <a:solidFill>
                  <a:schemeClr val="tx1"/>
                </a:solidFill>
              </a:rPr>
              <a:t>Arms control legal framework</a:t>
            </a:r>
            <a:endParaRPr lang="en-US" dirty="0">
              <a:solidFill>
                <a:schemeClr val="tx1"/>
              </a:solidFill>
            </a:endParaRPr>
          </a:p>
        </p:txBody>
      </p:sp>
      <p:sp>
        <p:nvSpPr>
          <p:cNvPr id="3" name="Content Placeholder 2"/>
          <p:cNvSpPr>
            <a:spLocks noGrp="1"/>
          </p:cNvSpPr>
          <p:nvPr>
            <p:ph sz="quarter" idx="1"/>
          </p:nvPr>
        </p:nvSpPr>
        <p:spPr/>
        <p:txBody>
          <a:bodyPr/>
          <a:lstStyle/>
          <a:p>
            <a:endParaRPr lang="en-US" dirty="0" smtClean="0"/>
          </a:p>
          <a:p>
            <a:r>
              <a:rPr lang="en-US" dirty="0" smtClean="0"/>
              <a:t>Establishment of the expert group in the field of examination and harmonization of national legislation (Law 130 from 2012);</a:t>
            </a:r>
          </a:p>
          <a:p>
            <a:endParaRPr lang="en-US" dirty="0" smtClean="0"/>
          </a:p>
          <a:p>
            <a:r>
              <a:rPr lang="en-US" dirty="0" smtClean="0"/>
              <a:t>Harmonization with the EU regulatory and standards.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Arms control policies</a:t>
            </a:r>
            <a:endParaRPr lang="en-US" dirty="0">
              <a:solidFill>
                <a:schemeClr val="tx1"/>
              </a:solidFill>
            </a:endParaRPr>
          </a:p>
        </p:txBody>
      </p:sp>
      <p:sp>
        <p:nvSpPr>
          <p:cNvPr id="3" name="Content Placeholder 2"/>
          <p:cNvSpPr>
            <a:spLocks noGrp="1"/>
          </p:cNvSpPr>
          <p:nvPr>
            <p:ph sz="quarter" idx="1"/>
          </p:nvPr>
        </p:nvSpPr>
        <p:spPr/>
        <p:txBody>
          <a:bodyPr/>
          <a:lstStyle/>
          <a:p>
            <a:r>
              <a:rPr lang="en-US" dirty="0" smtClean="0"/>
              <a:t>Governmental Decision number 609 – The concept of the informational system “National register of arms”;</a:t>
            </a:r>
          </a:p>
          <a:p>
            <a:r>
              <a:rPr lang="en-US" dirty="0" smtClean="0"/>
              <a:t>Decision of the SALW national commission from September 3, 2018  - group of experts for drafting the future SALW Strategy</a:t>
            </a:r>
          </a:p>
          <a:p>
            <a:r>
              <a:rPr lang="en-US" dirty="0" smtClean="0"/>
              <a:t>Working on the needs assessment report </a:t>
            </a:r>
            <a:r>
              <a:rPr lang="en-US" i="1" dirty="0" smtClean="0"/>
              <a:t>(deadline 4</a:t>
            </a:r>
            <a:r>
              <a:rPr lang="en-US" i="1" baseline="30000" dirty="0" smtClean="0"/>
              <a:t>th</a:t>
            </a:r>
            <a:r>
              <a:rPr lang="en-US" i="1" dirty="0" smtClean="0"/>
              <a:t> December) </a:t>
            </a:r>
            <a:r>
              <a:rPr lang="en-US" dirty="0" smtClean="0"/>
              <a:t> on the acquisition of the software and specialized platforms;</a:t>
            </a:r>
          </a:p>
          <a:p>
            <a:r>
              <a:rPr lang="en-US" dirty="0" smtClean="0"/>
              <a:t>Focal Point establishing with SEESAC support.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ustomShape 2"/>
          <p:cNvSpPr/>
          <p:nvPr/>
        </p:nvSpPr>
        <p:spPr>
          <a:xfrm>
            <a:off x="1220211" y="115755"/>
            <a:ext cx="6461125" cy="1112153"/>
          </a:xfrm>
          <a:prstGeom prst="rect">
            <a:avLst/>
          </a:prstGeom>
          <a:noFill/>
          <a:ln>
            <a:noFill/>
          </a:ln>
        </p:spPr>
        <p:style>
          <a:lnRef idx="0">
            <a:scrgbClr r="0" g="0" b="0"/>
          </a:lnRef>
          <a:fillRef idx="0">
            <a:scrgbClr r="0" g="0" b="0"/>
          </a:fillRef>
          <a:effectRef idx="0">
            <a:scrgbClr r="0" g="0" b="0"/>
          </a:effectRef>
          <a:fontRef idx="minor"/>
        </p:style>
        <p:txBody>
          <a:bodyPr lIns="90000" tIns="46800" rIns="90000" bIns="46800"/>
          <a:lstStyle/>
          <a:p>
            <a:pPr algn="ctr">
              <a:defRPr/>
            </a:pPr>
            <a:endParaRPr lang="ro-MO" dirty="0">
              <a:solidFill>
                <a:schemeClr val="tx2"/>
              </a:solidFill>
              <a:latin typeface="Calibri"/>
              <a:ea typeface="ＭＳ Ｐゴシック" charset="0"/>
              <a:cs typeface="Calibri"/>
            </a:endParaRPr>
          </a:p>
          <a:p>
            <a:pPr algn="ctr" eaLnBrk="1" hangingPunct="1">
              <a:defRPr/>
            </a:pPr>
            <a:endParaRPr lang="ro-MO" dirty="0">
              <a:solidFill>
                <a:schemeClr val="tx2"/>
              </a:solidFill>
              <a:latin typeface="Calibri"/>
              <a:ea typeface="ＭＳ Ｐゴシック" charset="0"/>
              <a:cs typeface="Calibri"/>
            </a:endParaRPr>
          </a:p>
          <a:p>
            <a:pPr algn="ctr" eaLnBrk="1" hangingPunct="1">
              <a:defRPr/>
            </a:pPr>
            <a:endParaRPr lang="ro-MO" dirty="0">
              <a:solidFill>
                <a:schemeClr val="tx2"/>
              </a:solidFill>
              <a:latin typeface="Calibri"/>
              <a:ea typeface="ＭＳ Ｐゴシック" charset="0"/>
              <a:cs typeface="Calibri"/>
            </a:endParaRPr>
          </a:p>
          <a:p>
            <a:pPr algn="ctr" eaLnBrk="1" hangingPunct="1">
              <a:defRPr/>
            </a:pPr>
            <a:endParaRPr lang="ro-RO" dirty="0">
              <a:solidFill>
                <a:schemeClr val="tx2"/>
              </a:solidFill>
              <a:latin typeface="Calibri"/>
              <a:ea typeface="ＭＳ Ｐゴシック" charset="0"/>
              <a:cs typeface="Calibri"/>
            </a:endParaRPr>
          </a:p>
          <a:p>
            <a:pPr algn="ctr" eaLnBrk="1" hangingPunct="1">
              <a:defRPr/>
            </a:pPr>
            <a:endParaRPr lang="ro-RO" dirty="0">
              <a:solidFill>
                <a:schemeClr val="tx2"/>
              </a:solidFill>
              <a:latin typeface="Calibri"/>
              <a:ea typeface="ＭＳ Ｐゴシック" charset="0"/>
              <a:cs typeface="Calibri"/>
            </a:endParaRPr>
          </a:p>
          <a:p>
            <a:pPr algn="ctr" eaLnBrk="1" hangingPunct="1">
              <a:defRPr/>
            </a:pPr>
            <a:endParaRPr lang="ro-RO" dirty="0">
              <a:solidFill>
                <a:schemeClr val="tx2"/>
              </a:solidFill>
              <a:latin typeface="Calibri"/>
              <a:ea typeface="ＭＳ Ｐゴシック" charset="0"/>
              <a:cs typeface="Calibri"/>
            </a:endParaRPr>
          </a:p>
          <a:p>
            <a:pPr algn="ctr" eaLnBrk="1" hangingPunct="1">
              <a:defRPr/>
            </a:pPr>
            <a:endParaRPr lang="ru-RU" dirty="0">
              <a:solidFill>
                <a:schemeClr val="tx2"/>
              </a:solidFill>
              <a:latin typeface="Calibri"/>
              <a:ea typeface="ＭＳ Ｐゴシック" charset="0"/>
              <a:cs typeface="Calibri"/>
            </a:endParaRPr>
          </a:p>
          <a:p>
            <a:pPr algn="ctr" eaLnBrk="1" hangingPunct="1">
              <a:defRPr/>
            </a:pPr>
            <a:endParaRPr lang="ro-RO" sz="1600" b="1" dirty="0">
              <a:solidFill>
                <a:schemeClr val="tx2"/>
              </a:solidFill>
              <a:latin typeface="Calibri"/>
              <a:ea typeface="ＭＳ Ｐゴシック" charset="0"/>
              <a:cs typeface="Calibri"/>
            </a:endParaRPr>
          </a:p>
          <a:p>
            <a:pPr algn="ctr" eaLnBrk="1" hangingPunct="1">
              <a:defRPr/>
            </a:pPr>
            <a:endParaRPr lang="ro-RO" sz="1600" b="1" dirty="0">
              <a:solidFill>
                <a:schemeClr val="tx2"/>
              </a:solidFill>
              <a:latin typeface="Calibri"/>
              <a:ea typeface="ＭＳ Ｐゴシック" charset="0"/>
              <a:cs typeface="Calibri"/>
            </a:endParaRPr>
          </a:p>
          <a:p>
            <a:pPr algn="ctr" eaLnBrk="1" hangingPunct="1">
              <a:defRPr/>
            </a:pPr>
            <a:endParaRPr lang="ro-RO" sz="1600" b="1" dirty="0">
              <a:solidFill>
                <a:schemeClr val="tx2"/>
              </a:solidFill>
              <a:latin typeface="Calibri"/>
              <a:ea typeface="ＭＳ Ｐゴシック" charset="0"/>
              <a:cs typeface="Calibri"/>
            </a:endParaRPr>
          </a:p>
          <a:p>
            <a:pPr algn="ctr" eaLnBrk="1" hangingPunct="1">
              <a:defRPr/>
            </a:pPr>
            <a:endParaRPr lang="ro-RO" sz="1600" b="1" dirty="0">
              <a:solidFill>
                <a:schemeClr val="tx2"/>
              </a:solidFill>
              <a:latin typeface="Calibri"/>
              <a:ea typeface="ＭＳ Ｐゴシック" charset="0"/>
              <a:cs typeface="Calibri"/>
            </a:endParaRPr>
          </a:p>
          <a:p>
            <a:pPr algn="ctr" eaLnBrk="1" hangingPunct="1">
              <a:defRPr/>
            </a:pPr>
            <a:endParaRPr lang="ro-RO" sz="1600" b="1" dirty="0">
              <a:solidFill>
                <a:schemeClr val="tx2"/>
              </a:solidFill>
              <a:latin typeface="Calibri"/>
              <a:ea typeface="ＭＳ Ｐゴシック" charset="0"/>
              <a:cs typeface="Calibri"/>
            </a:endParaRPr>
          </a:p>
          <a:p>
            <a:pPr algn="ctr" eaLnBrk="1" hangingPunct="1">
              <a:defRPr/>
            </a:pPr>
            <a:endParaRPr lang="ro-RO" sz="1600" b="1" dirty="0">
              <a:solidFill>
                <a:schemeClr val="tx2"/>
              </a:solidFill>
              <a:latin typeface="Calibri"/>
              <a:ea typeface="ＭＳ Ｐゴシック" charset="0"/>
              <a:cs typeface="Calibri"/>
            </a:endParaRPr>
          </a:p>
          <a:p>
            <a:pPr algn="ctr" eaLnBrk="1" hangingPunct="1">
              <a:defRPr/>
            </a:pPr>
            <a:endParaRPr lang="ro-RO" sz="1600" b="1" dirty="0">
              <a:solidFill>
                <a:schemeClr val="tx2"/>
              </a:solidFill>
              <a:latin typeface="Calibri"/>
              <a:ea typeface="ＭＳ Ｐゴシック" charset="0"/>
              <a:cs typeface="Calibri"/>
            </a:endParaRPr>
          </a:p>
          <a:p>
            <a:pPr algn="ctr" eaLnBrk="1" hangingPunct="1">
              <a:defRPr/>
            </a:pPr>
            <a:endParaRPr lang="ro-RO" sz="1600" b="1" dirty="0">
              <a:solidFill>
                <a:schemeClr val="tx2"/>
              </a:solidFill>
              <a:latin typeface="Calibri"/>
              <a:ea typeface="ＭＳ Ｐゴシック" charset="0"/>
              <a:cs typeface="Calibri"/>
            </a:endParaRPr>
          </a:p>
        </p:txBody>
      </p:sp>
      <p:graphicFrame>
        <p:nvGraphicFramePr>
          <p:cNvPr id="9" name="Диаграмма 1"/>
          <p:cNvGraphicFramePr/>
          <p:nvPr>
            <p:extLst>
              <p:ext uri="{D42A27DB-BD31-4B8C-83A1-F6EECF244321}">
                <p14:modId xmlns:p14="http://schemas.microsoft.com/office/powerpoint/2010/main" xmlns="" val="3316124879"/>
              </p:ext>
            </p:extLst>
          </p:nvPr>
        </p:nvGraphicFramePr>
        <p:xfrm>
          <a:off x="0" y="2490650"/>
          <a:ext cx="9039497" cy="4136573"/>
        </p:xfrm>
        <a:graphic>
          <a:graphicData uri="http://schemas.openxmlformats.org/drawingml/2006/chart">
            <c:chart xmlns:c="http://schemas.openxmlformats.org/drawingml/2006/chart" xmlns:r="http://schemas.openxmlformats.org/officeDocument/2006/relationships" r:id="rId2"/>
          </a:graphicData>
        </a:graphic>
      </p:graphicFrame>
      <p:sp>
        <p:nvSpPr>
          <p:cNvPr id="13" name="Titlu 1"/>
          <p:cNvSpPr txBox="1">
            <a:spLocks/>
          </p:cNvSpPr>
          <p:nvPr/>
        </p:nvSpPr>
        <p:spPr>
          <a:xfrm>
            <a:off x="465908" y="1003924"/>
            <a:ext cx="8229600" cy="853440"/>
          </a:xfrm>
          <a:prstGeom prst="rect">
            <a:avLst/>
          </a:prstGeom>
        </p:spPr>
        <p:txBody>
          <a:bodyPr vert="horz" lIns="91440" tIns="45720" rIns="91440" bIns="45720" rtlCol="0" anchor="b">
            <a:noAutofit/>
          </a:bodyPr>
          <a:lstStyle/>
          <a:p>
            <a:pPr lvl="0" algn="ctr" defTabSz="685800">
              <a:lnSpc>
                <a:spcPct val="90000"/>
              </a:lnSpc>
              <a:spcBef>
                <a:spcPct val="0"/>
              </a:spcBef>
              <a:defRPr/>
            </a:pPr>
            <a:r>
              <a:rPr lang="en-US" sz="2800" b="1" dirty="0"/>
              <a:t>Weapons captured or voluntarily surrendered from illegal possession during the period 2017 - 2018</a:t>
            </a:r>
            <a:endParaRPr kumimoji="0" lang="ro-RO" sz="2800" b="1" i="0"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p14="http://schemas.microsoft.com/office/powerpoint/2010/main" xmlns="" val="41492893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22313" y="533400"/>
            <a:ext cx="7772400" cy="1038212"/>
          </a:xfrm>
        </p:spPr>
        <p:txBody>
          <a:bodyPr/>
          <a:lstStyle/>
          <a:p>
            <a:r>
              <a:rPr lang="en-US" dirty="0" smtClean="0"/>
              <a:t>Activities towards prevention</a:t>
            </a:r>
            <a:endParaRPr lang="en-US" dirty="0"/>
          </a:p>
        </p:txBody>
      </p:sp>
      <p:graphicFrame>
        <p:nvGraphicFramePr>
          <p:cNvPr id="4" name="Diagram 3"/>
          <p:cNvGraphicFramePr/>
          <p:nvPr/>
        </p:nvGraphicFramePr>
        <p:xfrm>
          <a:off x="281116" y="2143116"/>
          <a:ext cx="8715404" cy="4206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u 1"/>
          <p:cNvSpPr txBox="1">
            <a:spLocks/>
          </p:cNvSpPr>
          <p:nvPr/>
        </p:nvSpPr>
        <p:spPr>
          <a:xfrm>
            <a:off x="357158" y="58992"/>
            <a:ext cx="8429716" cy="928694"/>
          </a:xfrm>
          <a:prstGeom prst="rect">
            <a:avLst/>
          </a:prstGeom>
        </p:spPr>
        <p:txBody>
          <a:bodyPr vert="horz" lIns="91440" tIns="45720" rIns="91440" bIns="45720" rtlCol="0" anchor="b">
            <a:noAutofit/>
          </a:bodyPr>
          <a:lstStyle/>
          <a:p>
            <a:pPr marL="0" marR="0" lvl="0" indent="0" algn="ctr" defTabSz="685800" rtl="0" eaLnBrk="1" fontAlgn="auto" latinLnBrk="0" hangingPunct="1">
              <a:lnSpc>
                <a:spcPct val="90000"/>
              </a:lnSpc>
              <a:spcBef>
                <a:spcPct val="0"/>
              </a:spcBef>
              <a:spcAft>
                <a:spcPts val="0"/>
              </a:spcAft>
              <a:buClrTx/>
              <a:buSzTx/>
              <a:buFontTx/>
              <a:buNone/>
              <a:tabLst/>
              <a:defRPr/>
            </a:pPr>
            <a:endParaRPr kumimoji="0" lang="ro-RO" sz="2800" b="1" i="0" u="none" strike="noStrike" kern="1200" cap="none" spc="0" normalizeH="0" baseline="0" noProof="0" dirty="0" smtClean="0">
              <a:ln>
                <a:noFill/>
              </a:ln>
              <a:effectLst/>
              <a:uLnTx/>
              <a:uFillTx/>
              <a:latin typeface="Calibri" pitchFamily="34" charset="0"/>
              <a:ea typeface="+mj-ea"/>
              <a:cs typeface="Calibri" pitchFamily="34" charset="0"/>
            </a:endParaRPr>
          </a:p>
          <a:p>
            <a:pPr marL="0" marR="0" lvl="0" indent="0" algn="ctr" defTabSz="685800" rtl="0" eaLnBrk="1" fontAlgn="auto" latinLnBrk="0" hangingPunct="1">
              <a:lnSpc>
                <a:spcPct val="90000"/>
              </a:lnSpc>
              <a:spcBef>
                <a:spcPct val="0"/>
              </a:spcBef>
              <a:spcAft>
                <a:spcPts val="0"/>
              </a:spcAft>
              <a:buClrTx/>
              <a:buSzTx/>
              <a:buFontTx/>
              <a:buNone/>
              <a:tabLst/>
              <a:defRPr/>
            </a:pPr>
            <a:endParaRPr kumimoji="0" lang="ro-RO" sz="2800" b="1" i="0" u="none" strike="noStrike" kern="1200" cap="none" spc="0" normalizeH="0" baseline="0" noProof="0" dirty="0" smtClean="0">
              <a:ln>
                <a:noFill/>
              </a:ln>
              <a:effectLst/>
              <a:uLnTx/>
              <a:uFillTx/>
              <a:latin typeface="Calibri" pitchFamily="34" charset="0"/>
              <a:ea typeface="+mj-ea"/>
              <a:cs typeface="Calibri" pitchFamily="34" charset="0"/>
            </a:endParaRPr>
          </a:p>
          <a:p>
            <a:pPr marL="0" marR="0" lvl="0" indent="0" algn="ctr" defTabSz="685800" rtl="0" eaLnBrk="1" fontAlgn="auto" latinLnBrk="0" hangingPunct="1">
              <a:lnSpc>
                <a:spcPct val="90000"/>
              </a:lnSpc>
              <a:spcBef>
                <a:spcPct val="0"/>
              </a:spcBef>
              <a:spcAft>
                <a:spcPts val="0"/>
              </a:spcAft>
              <a:buClrTx/>
              <a:buSzTx/>
              <a:buFontTx/>
              <a:buNone/>
              <a:tabLst/>
              <a:defRPr/>
            </a:pPr>
            <a:endParaRPr kumimoji="0" lang="ro-RO" sz="2800" b="1" i="0" u="none" strike="noStrike" kern="1200" cap="none" spc="0" normalizeH="0" baseline="0" noProof="0" dirty="0" smtClean="0">
              <a:ln>
                <a:noFill/>
              </a:ln>
              <a:effectLst/>
              <a:uLnTx/>
              <a:uFillTx/>
              <a:latin typeface="Calibri" pitchFamily="34" charset="0"/>
              <a:ea typeface="+mj-ea"/>
              <a:cs typeface="Calibri" pitchFamily="34" charset="0"/>
            </a:endParaRPr>
          </a:p>
          <a:p>
            <a:pPr lvl="0" algn="ctr" defTabSz="685800">
              <a:lnSpc>
                <a:spcPct val="90000"/>
              </a:lnSpc>
              <a:spcBef>
                <a:spcPct val="0"/>
              </a:spcBef>
              <a:defRPr/>
            </a:pPr>
            <a:r>
              <a:rPr lang="en-US" sz="2800" b="1" dirty="0" smtClean="0"/>
              <a:t>Upgrading the infrastructure of the arms depot </a:t>
            </a:r>
            <a:r>
              <a:rPr lang="en-US" sz="2800" b="1" dirty="0" smtClean="0"/>
              <a:t>of </a:t>
            </a:r>
            <a:r>
              <a:rPr lang="en-US" sz="2800" b="1" dirty="0"/>
              <a:t>the Police </a:t>
            </a:r>
            <a:endParaRPr kumimoji="0" lang="ro-RO" sz="2800" b="1" i="0" u="none" strike="noStrike" kern="1200" cap="none" spc="0" normalizeH="0" baseline="0" noProof="0" dirty="0">
              <a:ln>
                <a:noFill/>
              </a:ln>
              <a:effectLst/>
              <a:uLnTx/>
              <a:uFillTx/>
              <a:latin typeface="Calibri" pitchFamily="34" charset="0"/>
              <a:ea typeface="+mj-ea"/>
              <a:cs typeface="Calibri" pitchFamily="34" charset="0"/>
            </a:endParaRPr>
          </a:p>
        </p:txBody>
      </p:sp>
      <p:sp>
        <p:nvSpPr>
          <p:cNvPr id="4" name="TextBox 3"/>
          <p:cNvSpPr txBox="1"/>
          <p:nvPr/>
        </p:nvSpPr>
        <p:spPr>
          <a:xfrm>
            <a:off x="214282" y="1618158"/>
            <a:ext cx="8501122" cy="4253472"/>
          </a:xfrm>
          <a:prstGeom prst="rect">
            <a:avLst/>
          </a:prstGeom>
          <a:noFill/>
        </p:spPr>
        <p:txBody>
          <a:bodyPr wrap="square" rtlCol="0">
            <a:spAutoFit/>
          </a:bodyPr>
          <a:lstStyle/>
          <a:p>
            <a:pPr marL="360363" indent="360363" algn="just">
              <a:lnSpc>
                <a:spcPct val="150000"/>
              </a:lnSpc>
              <a:buFont typeface="Wingdings" pitchFamily="2" charset="2"/>
              <a:buChar char="q"/>
            </a:pPr>
            <a:r>
              <a:rPr lang="en-US" b="1" dirty="0" smtClean="0"/>
              <a:t>At the moment, the Police's Arms Depot stores weapons from police equipment, delinquent weapons and confiscated weapons. It is becoming more and more difficult to keep them because the warehouse is located in the city center and is in a deplorable condition</a:t>
            </a:r>
            <a:r>
              <a:rPr lang="en-US" b="1" dirty="0" smtClean="0"/>
              <a:t>.</a:t>
            </a:r>
          </a:p>
          <a:p>
            <a:pPr marL="360363" indent="360363" algn="just">
              <a:lnSpc>
                <a:spcPct val="150000"/>
              </a:lnSpc>
            </a:pPr>
            <a:endParaRPr lang="ro-RO" b="1" dirty="0" smtClean="0">
              <a:cs typeface="Calibri" pitchFamily="34" charset="0"/>
            </a:endParaRPr>
          </a:p>
          <a:p>
            <a:pPr marL="360363" indent="360363" algn="just"/>
            <a:endParaRPr lang="ro-RO" sz="400" b="1" dirty="0" smtClean="0">
              <a:latin typeface="Calibri "/>
              <a:cs typeface="Calibri" pitchFamily="34" charset="0"/>
            </a:endParaRPr>
          </a:p>
          <a:p>
            <a:pPr marL="360363" indent="360363" algn="just">
              <a:lnSpc>
                <a:spcPct val="160000"/>
              </a:lnSpc>
              <a:buFont typeface="Wingdings" pitchFamily="2" charset="2"/>
              <a:buChar char="q"/>
            </a:pPr>
            <a:r>
              <a:rPr lang="en-US" b="1" dirty="0" smtClean="0"/>
              <a:t>With </a:t>
            </a:r>
            <a:r>
              <a:rPr lang="en-US" b="1" dirty="0" smtClean="0"/>
              <a:t>the support of SEESAC, the procedure of identifying a company for the modernization of storage facilities for temporary storage and storage of weapons from police custody</a:t>
            </a:r>
            <a:endParaRPr lang="ro-RO" b="1" dirty="0" smtClean="0">
              <a:cs typeface="Calibri" pitchFamily="34" charset="0"/>
            </a:endParaRP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5655" t="5541"/>
          <a:stretch>
            <a:fillRect/>
          </a:stretch>
        </p:blipFill>
        <p:spPr bwMode="auto">
          <a:xfrm>
            <a:off x="3643306" y="571480"/>
            <a:ext cx="1785950" cy="1783517"/>
          </a:xfrm>
          <a:prstGeom prst="rect">
            <a:avLst/>
          </a:prstGeom>
          <a:noFill/>
          <a:ln w="9525">
            <a:noFill/>
            <a:miter lim="800000"/>
            <a:headEnd/>
            <a:tailEnd/>
          </a:ln>
        </p:spPr>
      </p:pic>
      <p:sp>
        <p:nvSpPr>
          <p:cNvPr id="3" name="TextBox 2"/>
          <p:cNvSpPr txBox="1"/>
          <p:nvPr/>
        </p:nvSpPr>
        <p:spPr>
          <a:xfrm>
            <a:off x="1071538" y="2571744"/>
            <a:ext cx="7358114" cy="1323439"/>
          </a:xfrm>
          <a:prstGeom prst="rect">
            <a:avLst/>
          </a:prstGeom>
          <a:noFill/>
        </p:spPr>
        <p:txBody>
          <a:bodyPr wrap="square" rtlCol="0">
            <a:spAutoFit/>
          </a:bodyPr>
          <a:lstStyle/>
          <a:p>
            <a:pPr algn="ctr"/>
            <a:r>
              <a:rPr lang="en-US" sz="4000" b="1" dirty="0" smtClean="0">
                <a:solidFill>
                  <a:srgbClr val="002060"/>
                </a:solidFill>
              </a:rPr>
              <a:t>Thank you for your attention</a:t>
            </a:r>
            <a:endParaRPr lang="en-US" sz="4000" b="1" dirty="0">
              <a:solidFill>
                <a:srgbClr val="00206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251</TotalTime>
  <Words>259</Words>
  <Application>Microsoft Office PowerPoint</Application>
  <PresentationFormat>On-screen Show (4:3)</PresentationFormat>
  <Paragraphs>39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Civic</vt:lpstr>
      <vt:lpstr>SALW Commission</vt:lpstr>
      <vt:lpstr>Arms control legal framework</vt:lpstr>
      <vt:lpstr>Arms control policies</vt:lpstr>
      <vt:lpstr>Slide 4</vt:lpstr>
      <vt:lpstr>Activities towards prevention</vt:lpstr>
      <vt:lpstr>Slide 6</vt:lpstr>
      <vt:lpstr>Slide 7</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Medierea riscului</dc:title>
  <dc:creator>Vlad</dc:creator>
  <cp:lastModifiedBy>Vlad</cp:lastModifiedBy>
  <cp:revision>5</cp:revision>
  <dcterms:created xsi:type="dcterms:W3CDTF">2018-03-08T14:50:38Z</dcterms:created>
  <dcterms:modified xsi:type="dcterms:W3CDTF">2018-11-26T08:06:19Z</dcterms:modified>
</cp:coreProperties>
</file>