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57" r:id="rId3"/>
    <p:sldId id="259" r:id="rId4"/>
    <p:sldId id="306" r:id="rId5"/>
    <p:sldId id="307" r:id="rId6"/>
    <p:sldId id="282" r:id="rId7"/>
    <p:sldId id="300" r:id="rId8"/>
    <p:sldId id="313" r:id="rId9"/>
    <p:sldId id="316" r:id="rId10"/>
    <p:sldId id="320" r:id="rId11"/>
    <p:sldId id="321" r:id="rId12"/>
    <p:sldId id="322" r:id="rId13"/>
    <p:sldId id="323" r:id="rId14"/>
    <p:sldId id="324" r:id="rId15"/>
    <p:sldId id="325" r:id="rId16"/>
    <p:sldId id="326" r:id="rId17"/>
    <p:sldId id="327" r:id="rId18"/>
    <p:sldId id="328" r:id="rId19"/>
    <p:sldId id="329" r:id="rId20"/>
    <p:sldId id="331" r:id="rId21"/>
    <p:sldId id="330"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54" autoAdjust="0"/>
    <p:restoredTop sz="82936" autoAdjust="0"/>
  </p:normalViewPr>
  <p:slideViewPr>
    <p:cSldViewPr>
      <p:cViewPr varScale="1">
        <p:scale>
          <a:sx n="74" d="100"/>
          <a:sy n="74" d="100"/>
        </p:scale>
        <p:origin x="13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217A55-1E63-418D-9FE1-97E14FACD913}"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6757C-7051-4D1A-8509-DC95572781B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17A55-1E63-418D-9FE1-97E14FACD913}"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6757C-7051-4D1A-8509-DC95572781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17A55-1E63-418D-9FE1-97E14FACD913}"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6757C-7051-4D1A-8509-DC95572781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17A55-1E63-418D-9FE1-97E14FACD913}"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6757C-7051-4D1A-8509-DC95572781B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217A55-1E63-418D-9FE1-97E14FACD913}"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6757C-7051-4D1A-8509-DC95572781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217A55-1E63-418D-9FE1-97E14FACD913}" type="datetimeFigureOut">
              <a:rPr lang="en-US" smtClean="0"/>
              <a:pPr/>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6757C-7051-4D1A-8509-DC95572781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217A55-1E63-418D-9FE1-97E14FACD913}" type="datetimeFigureOut">
              <a:rPr lang="en-US" smtClean="0"/>
              <a:pPr/>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16757C-7051-4D1A-8509-DC95572781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217A55-1E63-418D-9FE1-97E14FACD913}" type="datetimeFigureOut">
              <a:rPr lang="en-US" smtClean="0"/>
              <a:pPr/>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16757C-7051-4D1A-8509-DC95572781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17A55-1E63-418D-9FE1-97E14FACD913}" type="datetimeFigureOut">
              <a:rPr lang="en-US" smtClean="0"/>
              <a:pPr/>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16757C-7051-4D1A-8509-DC95572781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217A55-1E63-418D-9FE1-97E14FACD913}" type="datetimeFigureOut">
              <a:rPr lang="en-US" smtClean="0"/>
              <a:pPr/>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6757C-7051-4D1A-8509-DC95572781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217A55-1E63-418D-9FE1-97E14FACD913}" type="datetimeFigureOut">
              <a:rPr lang="en-US" smtClean="0"/>
              <a:pPr/>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6757C-7051-4D1A-8509-DC95572781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17A55-1E63-418D-9FE1-97E14FACD913}" type="datetimeFigureOut">
              <a:rPr lang="en-US" smtClean="0"/>
              <a:pPr/>
              <a:t>11/26/2018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6757C-7051-4D1A-8509-DC95572781B8}" type="slidenum">
              <a:rPr lang="en-US" smtClean="0"/>
              <a:pPr/>
              <a:t>‹#›</a:t>
            </a:fld>
            <a:endParaRPr lang="en-US"/>
          </a:p>
        </p:txBody>
      </p:sp>
      <p:pic>
        <p:nvPicPr>
          <p:cNvPr id="9" name="Picture 8"/>
          <p:cNvPicPr>
            <a:picLocks noChangeAspect="1"/>
          </p:cNvPicPr>
          <p:nvPr userDrawn="1"/>
        </p:nvPicPr>
        <p:blipFill rotWithShape="1">
          <a:blip r:embed="rId13" cstate="print">
            <a:extLst>
              <a:ext uri="{28A0092B-C50C-407E-A947-70E740481C1C}">
                <a14:useLocalDpi xmlns:a14="http://schemas.microsoft.com/office/drawing/2010/main" val="0"/>
              </a:ext>
            </a:extLst>
          </a:blip>
          <a:srcRect l="12552" r="12753" b="3605"/>
          <a:stretch/>
        </p:blipFill>
        <p:spPr>
          <a:xfrm>
            <a:off x="219600" y="151200"/>
            <a:ext cx="627195" cy="120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304800" y="381000"/>
            <a:ext cx="8610600" cy="6172200"/>
          </a:xfrm>
          <a:prstGeom prst="rect">
            <a:avLst/>
          </a:prstGeom>
          <a:noFill/>
          <a:ln w="9525">
            <a:noFill/>
            <a:miter lim="800000"/>
            <a:headEnd/>
            <a:tailEnd/>
          </a:ln>
        </p:spPr>
        <p:txBody>
          <a:bodyPr anchor="ctr"/>
          <a:lstStyle/>
          <a:p>
            <a:pPr algn="ctr"/>
            <a:r>
              <a:rPr lang="en-GB" sz="3200" b="1" dirty="0" smtClean="0">
                <a:latin typeface="Calibri" pitchFamily="34" charset="0"/>
                <a:cs typeface="Times New Roman" pitchFamily="18" charset="0"/>
              </a:rPr>
              <a:t>Republic </a:t>
            </a:r>
            <a:r>
              <a:rPr lang="en-GB" sz="3200" b="1" dirty="0">
                <a:latin typeface="Calibri" pitchFamily="34" charset="0"/>
                <a:cs typeface="Times New Roman" pitchFamily="18" charset="0"/>
              </a:rPr>
              <a:t>of Serbia</a:t>
            </a:r>
            <a:r>
              <a:rPr lang="en-GB" sz="2200" dirty="0">
                <a:latin typeface="Calibri" pitchFamily="34" charset="0"/>
                <a:cs typeface="Times New Roman" pitchFamily="18" charset="0"/>
              </a:rPr>
              <a:t/>
            </a:r>
            <a:br>
              <a:rPr lang="en-GB" sz="2200" dirty="0">
                <a:latin typeface="Calibri" pitchFamily="34" charset="0"/>
                <a:cs typeface="Times New Roman" pitchFamily="18" charset="0"/>
              </a:rPr>
            </a:br>
            <a:r>
              <a:rPr lang="en-GB" sz="2200" b="1" dirty="0">
                <a:latin typeface="Times New Roman" pitchFamily="18" charset="0"/>
                <a:cs typeface="Times New Roman" pitchFamily="18" charset="0"/>
              </a:rPr>
              <a:t/>
            </a:r>
            <a:br>
              <a:rPr lang="en-GB" sz="2200" b="1" dirty="0">
                <a:latin typeface="Times New Roman" pitchFamily="18" charset="0"/>
                <a:cs typeface="Times New Roman" pitchFamily="18" charset="0"/>
              </a:rPr>
            </a:br>
            <a:endParaRPr lang="en-GB" sz="2200" b="1" dirty="0" smtClean="0">
              <a:latin typeface="Times New Roman" pitchFamily="18" charset="0"/>
              <a:cs typeface="Times New Roman" pitchFamily="18" charset="0"/>
            </a:endParaRPr>
          </a:p>
          <a:p>
            <a:pPr algn="ctr"/>
            <a:endParaRPr lang="sr-Latn-CS" sz="2200" b="1" dirty="0">
              <a:latin typeface="Calibri" pitchFamily="34" charset="0"/>
            </a:endParaRPr>
          </a:p>
          <a:p>
            <a:pPr algn="ctr"/>
            <a:r>
              <a:rPr lang="sr-Latn-RS" sz="4000" b="1" dirty="0" smtClean="0"/>
              <a:t>NATIONAL AND </a:t>
            </a:r>
            <a:r>
              <a:rPr lang="en-US" sz="4000" b="1" dirty="0" smtClean="0"/>
              <a:t>INTERNATIONAL </a:t>
            </a:r>
            <a:r>
              <a:rPr lang="sr-Latn-RS" sz="4000" b="1" dirty="0" smtClean="0"/>
              <a:t>REPORT</a:t>
            </a:r>
            <a:r>
              <a:rPr lang="en-US" sz="4000" b="1" dirty="0" smtClean="0"/>
              <a:t>ING ON ARMS EXPORTS</a:t>
            </a:r>
            <a:r>
              <a:rPr lang="en-GB" sz="3200" dirty="0" smtClean="0">
                <a:latin typeface="Calibri" pitchFamily="34" charset="0"/>
                <a:cs typeface="Times New Roman" pitchFamily="18" charset="0"/>
              </a:rPr>
              <a:t/>
            </a:r>
            <a:br>
              <a:rPr lang="en-GB" sz="3200" dirty="0" smtClean="0">
                <a:latin typeface="Calibri" pitchFamily="34" charset="0"/>
                <a:cs typeface="Times New Roman" pitchFamily="18" charset="0"/>
              </a:rPr>
            </a:br>
            <a:endParaRPr lang="en-GB" b="1" dirty="0" smtClean="0"/>
          </a:p>
          <a:p>
            <a:pPr algn="ctr">
              <a:buNone/>
            </a:pPr>
            <a:endParaRPr lang="en-GB" b="1" dirty="0" smtClean="0"/>
          </a:p>
          <a:p>
            <a:pPr algn="ctr">
              <a:buNone/>
            </a:pPr>
            <a:endParaRPr lang="en-GB" b="1" dirty="0" smtClean="0"/>
          </a:p>
          <a:p>
            <a:pPr algn="ctr">
              <a:buNone/>
            </a:pPr>
            <a:endParaRPr lang="en-GB" b="1" dirty="0" smtClean="0"/>
          </a:p>
          <a:p>
            <a:pPr algn="ctr">
              <a:buNone/>
            </a:pPr>
            <a:r>
              <a:rPr lang="en-GB" b="1" dirty="0" smtClean="0"/>
              <a:t>Jasmina Roskic</a:t>
            </a:r>
            <a:r>
              <a:rPr lang="en-GB" dirty="0" smtClean="0"/>
              <a:t>, Head od Department, </a:t>
            </a:r>
          </a:p>
          <a:p>
            <a:pPr algn="ctr">
              <a:buNone/>
            </a:pPr>
            <a:r>
              <a:rPr lang="en-GB" dirty="0" smtClean="0"/>
              <a:t>Ministry of Trade, Tourism and Telecommunications</a:t>
            </a:r>
          </a:p>
          <a:p>
            <a:pPr algn="ctr"/>
            <a:endParaRPr lang="en-GB" b="1" dirty="0" smtClean="0">
              <a:solidFill>
                <a:srgbClr val="000000"/>
              </a:solidFill>
              <a:latin typeface="Calibri" pitchFamily="34" charset="0"/>
              <a:cs typeface="Times New Roman" pitchFamily="18" charset="0"/>
            </a:endParaRPr>
          </a:p>
          <a:p>
            <a:pPr algn="ctr"/>
            <a:r>
              <a:rPr lang="en-GB" b="1" dirty="0" smtClean="0">
                <a:solidFill>
                  <a:srgbClr val="000000"/>
                </a:solidFill>
                <a:latin typeface="Calibri" pitchFamily="34" charset="0"/>
                <a:cs typeface="Times New Roman" pitchFamily="18" charset="0"/>
              </a:rPr>
              <a:t>B</a:t>
            </a:r>
            <a:r>
              <a:rPr lang="en-US" b="1" dirty="0" err="1" smtClean="0">
                <a:solidFill>
                  <a:srgbClr val="000000"/>
                </a:solidFill>
                <a:latin typeface="Calibri" pitchFamily="34" charset="0"/>
                <a:cs typeface="Times New Roman" pitchFamily="18" charset="0"/>
              </a:rPr>
              <a:t>udva</a:t>
            </a:r>
            <a:r>
              <a:rPr lang="en-US" b="1" dirty="0" smtClean="0">
                <a:solidFill>
                  <a:srgbClr val="000000"/>
                </a:solidFill>
                <a:latin typeface="Calibri" pitchFamily="34" charset="0"/>
                <a:cs typeface="Times New Roman" pitchFamily="18" charset="0"/>
              </a:rPr>
              <a:t>, November </a:t>
            </a:r>
            <a:r>
              <a:rPr lang="sr-Latn-RS" b="1" dirty="0" smtClean="0">
                <a:solidFill>
                  <a:srgbClr val="000000"/>
                </a:solidFill>
                <a:latin typeface="Calibri" pitchFamily="34" charset="0"/>
                <a:cs typeface="Times New Roman" pitchFamily="18" charset="0"/>
              </a:rPr>
              <a:t>201</a:t>
            </a:r>
            <a:r>
              <a:rPr lang="en-US" b="1" dirty="0" smtClean="0">
                <a:solidFill>
                  <a:srgbClr val="000000"/>
                </a:solidFill>
                <a:latin typeface="Calibri" pitchFamily="34" charset="0"/>
                <a:cs typeface="Times New Roman" pitchFamily="18" charset="0"/>
              </a:rPr>
              <a:t>8</a:t>
            </a:r>
            <a:endParaRPr lang="en-GB" dirty="0" smtClean="0">
              <a:solidFill>
                <a:srgbClr val="000000"/>
              </a:solidFill>
              <a:latin typeface="Calibri" pitchFamily="34" charset="0"/>
              <a:cs typeface="Times New Roman" pitchFamily="18" charset="0"/>
            </a:endParaRPr>
          </a:p>
          <a:p>
            <a:pPr algn="ctr">
              <a:buNone/>
            </a:pPr>
            <a:r>
              <a:rPr lang="en-GB" dirty="0" smtClean="0"/>
              <a:t> </a:t>
            </a:r>
            <a:r>
              <a:rPr lang="en-GB" dirty="0">
                <a:latin typeface="Calibri" pitchFamily="34" charset="0"/>
              </a:rPr>
              <a:t/>
            </a:r>
            <a:br>
              <a:rPr lang="en-GB" dirty="0">
                <a:latin typeface="Calibri" pitchFamily="34" charset="0"/>
              </a:rPr>
            </a:br>
            <a:endParaRPr lang="en-US" dirty="0">
              <a:latin typeface="Calibri"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90235" y="1600200"/>
            <a:ext cx="3163529" cy="4525963"/>
          </a:xfrm>
        </p:spPr>
      </p:pic>
    </p:spTree>
    <p:extLst>
      <p:ext uri="{BB962C8B-B14F-4D97-AF65-F5344CB8AC3E}">
        <p14:creationId xmlns:p14="http://schemas.microsoft.com/office/powerpoint/2010/main" val="4102612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3754" y="1600200"/>
            <a:ext cx="3496491" cy="4525963"/>
          </a:xfrm>
        </p:spPr>
      </p:pic>
    </p:spTree>
    <p:extLst>
      <p:ext uri="{BB962C8B-B14F-4D97-AF65-F5344CB8AC3E}">
        <p14:creationId xmlns:p14="http://schemas.microsoft.com/office/powerpoint/2010/main" val="4199840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8391" y="1600200"/>
            <a:ext cx="3487217" cy="4525963"/>
          </a:xfrm>
        </p:spPr>
      </p:pic>
    </p:spTree>
    <p:extLst>
      <p:ext uri="{BB962C8B-B14F-4D97-AF65-F5344CB8AC3E}">
        <p14:creationId xmlns:p14="http://schemas.microsoft.com/office/powerpoint/2010/main" val="4189719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0267" y="1600200"/>
            <a:ext cx="3463465" cy="4525963"/>
          </a:xfrm>
        </p:spPr>
      </p:pic>
    </p:spTree>
    <p:extLst>
      <p:ext uri="{BB962C8B-B14F-4D97-AF65-F5344CB8AC3E}">
        <p14:creationId xmlns:p14="http://schemas.microsoft.com/office/powerpoint/2010/main" val="3976629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ARMS TRADE TREATY</a:t>
            </a:r>
            <a:endParaRPr lang="en-US" dirty="0"/>
          </a:p>
        </p:txBody>
      </p:sp>
      <p:sp>
        <p:nvSpPr>
          <p:cNvPr id="3" name="Content Placeholder 2"/>
          <p:cNvSpPr>
            <a:spLocks noGrp="1"/>
          </p:cNvSpPr>
          <p:nvPr>
            <p:ph idx="1"/>
          </p:nvPr>
        </p:nvSpPr>
        <p:spPr/>
        <p:txBody>
          <a:bodyPr/>
          <a:lstStyle/>
          <a:p>
            <a:pPr marL="0" indent="0" algn="just">
              <a:buNone/>
            </a:pPr>
            <a:r>
              <a:rPr lang="en-US" dirty="0"/>
              <a:t>ATT e</a:t>
            </a:r>
            <a:r>
              <a:rPr lang="sr-Latn-RS" dirty="0"/>
              <a:t>ntered into force on December 24, 2014,</a:t>
            </a:r>
            <a:r>
              <a:rPr lang="en-US" dirty="0"/>
              <a:t> </a:t>
            </a:r>
            <a:r>
              <a:rPr lang="sr-Latn-RS" dirty="0"/>
              <a:t>in accordance with </a:t>
            </a:r>
            <a:r>
              <a:rPr lang="en-US" dirty="0"/>
              <a:t>its </a:t>
            </a:r>
            <a:r>
              <a:rPr lang="sr-Latn-RS" dirty="0"/>
              <a:t>Article 22 (ninety days following the date of the deposit of the fiftieth instrument of ratification)</a:t>
            </a:r>
            <a:r>
              <a:rPr lang="en-US" dirty="0"/>
              <a:t>.</a:t>
            </a:r>
            <a:endParaRPr lang="sr-Latn-RS" dirty="0"/>
          </a:p>
          <a:p>
            <a:pPr marL="0" indent="0" algn="just">
              <a:buNone/>
            </a:pPr>
            <a:r>
              <a:rPr lang="sr-Latn-RS" dirty="0"/>
              <a:t>The Republic of Serbia ratified ATT</a:t>
            </a:r>
            <a:r>
              <a:rPr lang="en-US" dirty="0"/>
              <a:t> </a:t>
            </a:r>
            <a:r>
              <a:rPr lang="sr-Latn-RS" dirty="0"/>
              <a:t>in October 2014, before its entering into force</a:t>
            </a:r>
            <a:r>
              <a:rPr lang="sr-Latn-RS" dirty="0">
                <a:cs typeface="Times New Roman" pitchFamily="18" charset="0"/>
              </a:rPr>
              <a:t> („Official Gazette of RoS - International Agreements“, no.</a:t>
            </a:r>
            <a:r>
              <a:rPr lang="sr-Cyrl-RS" dirty="0"/>
              <a:t>14/14)</a:t>
            </a:r>
            <a:endParaRPr lang="sr-Latn-RS" dirty="0"/>
          </a:p>
          <a:p>
            <a:endParaRPr lang="en-US" dirty="0"/>
          </a:p>
        </p:txBody>
      </p:sp>
    </p:spTree>
    <p:extLst>
      <p:ext uri="{BB962C8B-B14F-4D97-AF65-F5344CB8AC3E}">
        <p14:creationId xmlns:p14="http://schemas.microsoft.com/office/powerpoint/2010/main" val="3310568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Obligations: record keeping</a:t>
            </a:r>
            <a:endParaRPr lang="en-US" dirty="0"/>
          </a:p>
        </p:txBody>
      </p:sp>
      <p:sp>
        <p:nvSpPr>
          <p:cNvPr id="3" name="Content Placeholder 2"/>
          <p:cNvSpPr>
            <a:spLocks noGrp="1"/>
          </p:cNvSpPr>
          <p:nvPr>
            <p:ph idx="1"/>
          </p:nvPr>
        </p:nvSpPr>
        <p:spPr/>
        <p:txBody>
          <a:bodyPr>
            <a:normAutofit fontScale="55000" lnSpcReduction="20000"/>
          </a:bodyPr>
          <a:lstStyle/>
          <a:p>
            <a:endParaRPr lang="sr-Latn-RS" dirty="0"/>
          </a:p>
          <a:p>
            <a:pPr marL="0" indent="0">
              <a:buNone/>
            </a:pPr>
            <a:r>
              <a:rPr lang="sr-Latn-RS" i="1" dirty="0"/>
              <a:t> </a:t>
            </a:r>
            <a:endParaRPr lang="sr-Latn-RS" dirty="0"/>
          </a:p>
          <a:p>
            <a:pPr marL="0" indent="0" algn="just">
              <a:buNone/>
            </a:pPr>
            <a:r>
              <a:rPr lang="en-US" dirty="0"/>
              <a:t>Maintain national records on </a:t>
            </a:r>
            <a:r>
              <a:rPr lang="en-US" b="1" dirty="0"/>
              <a:t>export </a:t>
            </a:r>
            <a:r>
              <a:rPr lang="en-US" dirty="0"/>
              <a:t>authorizations or actual exports of conventional arms for 10 years, pursuant to national laws and regulations </a:t>
            </a:r>
          </a:p>
          <a:p>
            <a:pPr algn="just"/>
            <a:endParaRPr lang="sr-Latn-RS" dirty="0"/>
          </a:p>
          <a:p>
            <a:pPr marL="0" indent="0" algn="just">
              <a:buNone/>
            </a:pPr>
            <a:r>
              <a:rPr lang="sr-Latn-RS" b="1" i="1" dirty="0"/>
              <a:t>Optional provisions </a:t>
            </a:r>
            <a:endParaRPr lang="en-US" b="1" i="1" dirty="0"/>
          </a:p>
          <a:p>
            <a:pPr marL="0" indent="0" algn="just">
              <a:buNone/>
            </a:pPr>
            <a:endParaRPr lang="sr-Latn-RS" b="1" dirty="0"/>
          </a:p>
          <a:p>
            <a:pPr marL="0" indent="0" algn="just">
              <a:buNone/>
            </a:pPr>
            <a:r>
              <a:rPr lang="en-US" dirty="0"/>
              <a:t>Maintain records of </a:t>
            </a:r>
            <a:r>
              <a:rPr lang="en-US" b="1" dirty="0"/>
              <a:t>imports </a:t>
            </a:r>
            <a:r>
              <a:rPr lang="en-US" dirty="0"/>
              <a:t>of conventional arms for 10 years </a:t>
            </a:r>
          </a:p>
          <a:p>
            <a:pPr marL="0" indent="0">
              <a:buNone/>
            </a:pPr>
            <a:r>
              <a:rPr lang="en-US" dirty="0"/>
              <a:t> </a:t>
            </a:r>
          </a:p>
          <a:p>
            <a:pPr marL="0" indent="0" algn="just">
              <a:buNone/>
            </a:pPr>
            <a:r>
              <a:rPr lang="en-US" dirty="0"/>
              <a:t>Maintain records of authorizations for </a:t>
            </a:r>
            <a:r>
              <a:rPr lang="en-US" b="1" dirty="0"/>
              <a:t>transit or trans-shipment </a:t>
            </a:r>
            <a:r>
              <a:rPr lang="en-US" dirty="0"/>
              <a:t>of conventional arms covered in Article 2 (1) for 10 years</a:t>
            </a:r>
          </a:p>
          <a:p>
            <a:pPr marL="0" indent="0" algn="just">
              <a:buNone/>
            </a:pPr>
            <a:r>
              <a:rPr lang="en-US" dirty="0"/>
              <a:t> </a:t>
            </a:r>
          </a:p>
          <a:p>
            <a:pPr marL="0" indent="0" algn="just">
              <a:buNone/>
            </a:pPr>
            <a:r>
              <a:rPr lang="en-US" dirty="0"/>
              <a:t>Records should contain the following information: quantity, value, model/type, exporting State, importing State, transit and trans-shipment State(s) and end-users as appropriate for authorized transfers and actual transfers </a:t>
            </a:r>
          </a:p>
          <a:p>
            <a:endParaRPr lang="sr-Latn-RS" dirty="0"/>
          </a:p>
          <a:p>
            <a:endParaRPr lang="en-US" dirty="0"/>
          </a:p>
        </p:txBody>
      </p:sp>
    </p:spTree>
    <p:extLst>
      <p:ext uri="{BB962C8B-B14F-4D97-AF65-F5344CB8AC3E}">
        <p14:creationId xmlns:p14="http://schemas.microsoft.com/office/powerpoint/2010/main" val="2576281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3" name="Content Placeholder 2"/>
          <p:cNvSpPr>
            <a:spLocks noGrp="1"/>
          </p:cNvSpPr>
          <p:nvPr>
            <p:ph idx="1"/>
          </p:nvPr>
        </p:nvSpPr>
        <p:spPr/>
        <p:txBody>
          <a:bodyPr>
            <a:normAutofit fontScale="55000" lnSpcReduction="20000"/>
          </a:bodyPr>
          <a:lstStyle/>
          <a:p>
            <a:endParaRPr lang="sr-Latn-RS" dirty="0"/>
          </a:p>
          <a:p>
            <a:pPr marL="0" indent="0">
              <a:buNone/>
            </a:pPr>
            <a:r>
              <a:rPr lang="sr-Latn-RS" b="1" i="1" dirty="0"/>
              <a:t>Obligations</a:t>
            </a:r>
            <a:r>
              <a:rPr lang="sr-Latn-RS" i="1" dirty="0"/>
              <a:t> </a:t>
            </a:r>
            <a:endParaRPr lang="sr-Latn-RS" dirty="0"/>
          </a:p>
          <a:p>
            <a:pPr marL="0" indent="0" algn="just">
              <a:buNone/>
            </a:pPr>
            <a:r>
              <a:rPr lang="en-US" b="1" dirty="0"/>
              <a:t>Initial report </a:t>
            </a:r>
            <a:r>
              <a:rPr lang="en-US" dirty="0"/>
              <a:t>to the Secretariat on measures undertaken to implement the ATT, including national laws, national control lists and other regulations and administrative measures, to be submitted within the first year after </a:t>
            </a:r>
            <a:r>
              <a:rPr lang="en-US" dirty="0" smtClean="0"/>
              <a:t>its entry into force.</a:t>
            </a:r>
            <a:endParaRPr lang="en-US" dirty="0"/>
          </a:p>
          <a:p>
            <a:pPr marL="0" indent="0" algn="just">
              <a:buNone/>
            </a:pPr>
            <a:r>
              <a:rPr lang="en-US" b="1" dirty="0"/>
              <a:t>Additionally: </a:t>
            </a:r>
            <a:r>
              <a:rPr lang="en-US" dirty="0"/>
              <a:t>Report to the Secretariat on any new measures undertaken </a:t>
            </a:r>
          </a:p>
          <a:p>
            <a:pPr marL="0" indent="0" algn="just">
              <a:buNone/>
            </a:pPr>
            <a:r>
              <a:rPr lang="en-US" b="1" dirty="0"/>
              <a:t>Annual report </a:t>
            </a:r>
            <a:r>
              <a:rPr lang="en-US" dirty="0"/>
              <a:t>to the Secretariat by 31 May </a:t>
            </a:r>
            <a:r>
              <a:rPr lang="en-US" dirty="0" smtClean="0"/>
              <a:t>- a </a:t>
            </a:r>
            <a:r>
              <a:rPr lang="en-US" dirty="0"/>
              <a:t>report for the preceding calendar year concerning authorized or actual exports and imports of conventional arms </a:t>
            </a:r>
            <a:r>
              <a:rPr lang="en-US" dirty="0" smtClean="0"/>
              <a:t> </a:t>
            </a:r>
            <a:endParaRPr lang="en-US" dirty="0"/>
          </a:p>
          <a:p>
            <a:endParaRPr lang="sr-Latn-RS" dirty="0"/>
          </a:p>
          <a:p>
            <a:pPr marL="0" indent="0">
              <a:buNone/>
            </a:pPr>
            <a:r>
              <a:rPr lang="sr-Latn-RS" b="1" i="1" dirty="0"/>
              <a:t>Optional provisions</a:t>
            </a:r>
            <a:endParaRPr lang="en-US" b="1" i="1" dirty="0"/>
          </a:p>
          <a:p>
            <a:pPr marL="0" indent="0">
              <a:buNone/>
            </a:pPr>
            <a:r>
              <a:rPr lang="sr-Latn-RS" i="1" dirty="0"/>
              <a:t> </a:t>
            </a:r>
            <a:endParaRPr lang="sr-Latn-RS" dirty="0"/>
          </a:p>
          <a:p>
            <a:pPr marL="0" indent="0" algn="just">
              <a:buNone/>
            </a:pPr>
            <a:r>
              <a:rPr lang="en-US" dirty="0"/>
              <a:t>Report to other States Parties, through the Secretariat, information on effective measures in addressing </a:t>
            </a:r>
            <a:r>
              <a:rPr lang="en-US" b="1" dirty="0"/>
              <a:t>diversion </a:t>
            </a:r>
            <a:r>
              <a:rPr lang="en-US" dirty="0"/>
              <a:t>of transferred conventional arms </a:t>
            </a:r>
            <a:endParaRPr lang="sr-Latn-RS" dirty="0"/>
          </a:p>
          <a:p>
            <a:endParaRPr lang="sr-Latn-RS" dirty="0"/>
          </a:p>
          <a:p>
            <a:pPr marL="0" indent="0">
              <a:buNone/>
            </a:pPr>
            <a:r>
              <a:rPr lang="en-US" dirty="0"/>
              <a:t> </a:t>
            </a:r>
          </a:p>
          <a:p>
            <a:endParaRPr lang="sr-Latn-RS" dirty="0"/>
          </a:p>
          <a:p>
            <a:endParaRPr lang="en-US" dirty="0"/>
          </a:p>
        </p:txBody>
      </p:sp>
    </p:spTree>
    <p:extLst>
      <p:ext uri="{BB962C8B-B14F-4D97-AF65-F5344CB8AC3E}">
        <p14:creationId xmlns:p14="http://schemas.microsoft.com/office/powerpoint/2010/main" val="3906565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 AND DATA TO BE KEPT</a:t>
            </a:r>
            <a:endParaRPr lang="en-US" dirty="0"/>
          </a:p>
        </p:txBody>
      </p:sp>
      <p:sp>
        <p:nvSpPr>
          <p:cNvPr id="3" name="Content Placeholder 2"/>
          <p:cNvSpPr>
            <a:spLocks noGrp="1"/>
          </p:cNvSpPr>
          <p:nvPr>
            <p:ph idx="1"/>
          </p:nvPr>
        </p:nvSpPr>
        <p:spPr/>
        <p:txBody>
          <a:bodyPr>
            <a:normAutofit fontScale="77500" lnSpcReduction="20000"/>
          </a:bodyPr>
          <a:lstStyle/>
          <a:p>
            <a:endParaRPr lang="sr-Latn-RS" dirty="0"/>
          </a:p>
          <a:p>
            <a:pPr marL="0" indent="0">
              <a:buNone/>
            </a:pPr>
            <a:r>
              <a:rPr lang="sr-Latn-RS" b="1" dirty="0"/>
              <a:t>Recommended</a:t>
            </a:r>
            <a:r>
              <a:rPr lang="sr-Latn-RS" dirty="0"/>
              <a:t> by Treaty: </a:t>
            </a:r>
          </a:p>
          <a:p>
            <a:pPr marL="0" indent="0" algn="just">
              <a:buNone/>
            </a:pPr>
            <a:r>
              <a:rPr lang="en-US" dirty="0"/>
              <a:t>quantity, value, model/type, exporting State, importing State, transit and trans-shipment State(s) and end-users </a:t>
            </a:r>
          </a:p>
          <a:p>
            <a:pPr marL="0" indent="0" algn="just">
              <a:buNone/>
            </a:pPr>
            <a:r>
              <a:rPr lang="sr-Latn-RS" dirty="0"/>
              <a:t>Others? </a:t>
            </a:r>
            <a:r>
              <a:rPr lang="en-US" dirty="0"/>
              <a:t>E.g. parts in the transaction, brokers…</a:t>
            </a:r>
          </a:p>
          <a:p>
            <a:pPr marL="0" indent="0" algn="just">
              <a:buNone/>
            </a:pPr>
            <a:r>
              <a:rPr lang="en-US" dirty="0"/>
              <a:t>Use?</a:t>
            </a:r>
            <a:endParaRPr lang="sr-Latn-RS" dirty="0"/>
          </a:p>
          <a:p>
            <a:pPr marL="0" indent="0" algn="just">
              <a:buNone/>
            </a:pPr>
            <a:r>
              <a:rPr lang="en-US" dirty="0"/>
              <a:t>Reporting template-possibilities for different interpretation</a:t>
            </a:r>
          </a:p>
          <a:p>
            <a:pPr marL="0" indent="0" algn="just">
              <a:buNone/>
            </a:pPr>
            <a:r>
              <a:rPr lang="en-US" dirty="0"/>
              <a:t>Initial report-based on the ATT Baseline Assessment Product</a:t>
            </a:r>
          </a:p>
          <a:p>
            <a:pPr marL="0" indent="0" algn="just">
              <a:buNone/>
            </a:pPr>
            <a:r>
              <a:rPr lang="en-US" dirty="0"/>
              <a:t>Annual report: based on the UN Register of Conventional Arms (UNROCA)</a:t>
            </a:r>
          </a:p>
          <a:p>
            <a:endParaRPr lang="sr-Latn-RS" dirty="0"/>
          </a:p>
          <a:p>
            <a:endParaRPr lang="en-US" dirty="0"/>
          </a:p>
        </p:txBody>
      </p:sp>
    </p:spTree>
    <p:extLst>
      <p:ext uri="{BB962C8B-B14F-4D97-AF65-F5344CB8AC3E}">
        <p14:creationId xmlns:p14="http://schemas.microsoft.com/office/powerpoint/2010/main" val="1745907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(cont.)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Options for the State Parties to report on:</a:t>
            </a:r>
          </a:p>
          <a:p>
            <a:pPr marL="0" indent="0">
              <a:buNone/>
            </a:pPr>
            <a:endParaRPr lang="en-US" dirty="0"/>
          </a:p>
          <a:p>
            <a:pPr marL="0" indent="0">
              <a:buNone/>
            </a:pPr>
            <a:r>
              <a:rPr lang="en-US" dirty="0"/>
              <a:t>- authorized or actual export and import</a:t>
            </a:r>
          </a:p>
          <a:p>
            <a:pPr marL="0" indent="0" algn="just">
              <a:buNone/>
            </a:pPr>
            <a:r>
              <a:rPr lang="en-US" dirty="0"/>
              <a:t>- number of items or financial value</a:t>
            </a:r>
          </a:p>
          <a:p>
            <a:pPr marL="0" indent="0" algn="just">
              <a:buNone/>
            </a:pPr>
            <a:r>
              <a:rPr lang="en-US" dirty="0"/>
              <a:t>-  voluntary national categories of conventional arms</a:t>
            </a:r>
          </a:p>
          <a:p>
            <a:pPr marL="0" indent="0" algn="just">
              <a:buNone/>
            </a:pPr>
            <a:r>
              <a:rPr lang="en-US" dirty="0"/>
              <a:t>- additional data (e.g</a:t>
            </a:r>
            <a:r>
              <a:rPr lang="en-US" dirty="0" smtClean="0"/>
              <a:t>. type </a:t>
            </a:r>
            <a:r>
              <a:rPr lang="en-US" dirty="0"/>
              <a:t>of end users) and additional categories (ammunition and parts/components)</a:t>
            </a:r>
          </a:p>
          <a:p>
            <a:pPr marL="0" indent="0" algn="just">
              <a:buNone/>
            </a:pPr>
            <a:r>
              <a:rPr lang="en-US" dirty="0"/>
              <a:t>- exclusion of commercially sensitive or national security information</a:t>
            </a:r>
          </a:p>
          <a:p>
            <a:pPr marL="0" indent="0" algn="just">
              <a:buNone/>
            </a:pPr>
            <a:r>
              <a:rPr lang="en-US" dirty="0"/>
              <a:t>Reporting on ATT is </a:t>
            </a:r>
            <a:r>
              <a:rPr lang="en-US" b="1" dirty="0"/>
              <a:t>obligatory</a:t>
            </a:r>
          </a:p>
          <a:p>
            <a:endParaRPr lang="en-US" dirty="0"/>
          </a:p>
          <a:p>
            <a:endParaRPr lang="en-US" dirty="0"/>
          </a:p>
          <a:p>
            <a:endParaRPr lang="en-US" dirty="0"/>
          </a:p>
        </p:txBody>
      </p:sp>
    </p:spTree>
    <p:extLst>
      <p:ext uri="{BB962C8B-B14F-4D97-AF65-F5344CB8AC3E}">
        <p14:creationId xmlns:p14="http://schemas.microsoft.com/office/powerpoint/2010/main" val="1663037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(cont.)</a:t>
            </a:r>
            <a:endParaRPr lang="en-US" dirty="0"/>
          </a:p>
        </p:txBody>
      </p:sp>
      <p:sp>
        <p:nvSpPr>
          <p:cNvPr id="3" name="Content Placeholder 2"/>
          <p:cNvSpPr>
            <a:spLocks noGrp="1"/>
          </p:cNvSpPr>
          <p:nvPr>
            <p:ph idx="1"/>
          </p:nvPr>
        </p:nvSpPr>
        <p:spPr/>
        <p:txBody>
          <a:bodyPr>
            <a:normAutofit/>
          </a:bodyPr>
          <a:lstStyle/>
          <a:p>
            <a:r>
              <a:rPr lang="en-US" dirty="0" smtClean="0"/>
              <a:t>UN Register on Conventional Arms</a:t>
            </a:r>
          </a:p>
          <a:p>
            <a:r>
              <a:rPr lang="en-US" dirty="0" smtClean="0"/>
              <a:t>UN Register on Small Arms and Light Weapons</a:t>
            </a:r>
          </a:p>
          <a:p>
            <a:r>
              <a:rPr lang="en-US" dirty="0" smtClean="0"/>
              <a:t>OSCE reports on conventional arms</a:t>
            </a:r>
          </a:p>
          <a:p>
            <a:r>
              <a:rPr lang="en-US" dirty="0" smtClean="0"/>
              <a:t>OSCE reports on small arms and light weapons</a:t>
            </a:r>
          </a:p>
          <a:p>
            <a:pPr marL="0" indent="0">
              <a:buNone/>
            </a:pPr>
            <a:r>
              <a:rPr lang="en-US" dirty="0" smtClean="0"/>
              <a:t>            </a:t>
            </a:r>
            <a:r>
              <a:rPr lang="en-US" dirty="0" smtClean="0"/>
              <a:t>Voluntary </a:t>
            </a:r>
            <a:r>
              <a:rPr lang="en-US" dirty="0" smtClean="0"/>
              <a:t>based</a:t>
            </a:r>
          </a:p>
          <a:p>
            <a:pPr marL="0" indent="0">
              <a:buNone/>
            </a:pPr>
            <a:r>
              <a:rPr lang="en-US" dirty="0" smtClean="0"/>
              <a:t>The importance of database</a:t>
            </a:r>
          </a:p>
          <a:p>
            <a:pPr marL="0" indent="0">
              <a:buNone/>
            </a:pPr>
            <a:r>
              <a:rPr lang="en-US" dirty="0" smtClean="0"/>
              <a:t>SEESAC</a:t>
            </a:r>
          </a:p>
        </p:txBody>
      </p:sp>
    </p:spTree>
    <p:extLst>
      <p:ext uri="{BB962C8B-B14F-4D97-AF65-F5344CB8AC3E}">
        <p14:creationId xmlns:p14="http://schemas.microsoft.com/office/powerpoint/2010/main" val="221733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t/>
            </a:r>
            <a:br>
              <a:rPr lang="sr-Latn-RS" b="1" dirty="0"/>
            </a:br>
            <a:r>
              <a:rPr lang="en-US" b="1" dirty="0" smtClean="0"/>
              <a:t> </a:t>
            </a:r>
            <a:r>
              <a:rPr lang="sr-Latn-RS" b="1" dirty="0" smtClean="0"/>
              <a:t>REPORTS</a:t>
            </a:r>
            <a:r>
              <a:rPr lang="en-US" b="1" dirty="0" smtClean="0"/>
              <a:t/>
            </a:r>
            <a:br>
              <a:rPr lang="en-US" b="1" dirty="0" smtClean="0"/>
            </a:br>
            <a:endParaRPr lang="en-US" b="1" dirty="0"/>
          </a:p>
        </p:txBody>
      </p:sp>
      <p:sp>
        <p:nvSpPr>
          <p:cNvPr id="3" name="Content Placeholder 2"/>
          <p:cNvSpPr>
            <a:spLocks noGrp="1"/>
          </p:cNvSpPr>
          <p:nvPr>
            <p:ph idx="1"/>
          </p:nvPr>
        </p:nvSpPr>
        <p:spPr/>
        <p:txBody>
          <a:bodyPr/>
          <a:lstStyle/>
          <a:p>
            <a:pPr>
              <a:buNone/>
            </a:pPr>
            <a:endParaRPr lang="sr-Latn-RS" dirty="0" smtClean="0"/>
          </a:p>
          <a:p>
            <a:pPr>
              <a:buNone/>
            </a:pPr>
            <a:r>
              <a:rPr lang="sr-Latn-RS" dirty="0" smtClean="0"/>
              <a:t>1. National  </a:t>
            </a:r>
          </a:p>
          <a:p>
            <a:pPr>
              <a:buNone/>
            </a:pPr>
            <a:r>
              <a:rPr lang="sr-Latn-RS" dirty="0" smtClean="0"/>
              <a:t>2. Regional</a:t>
            </a:r>
            <a:endParaRPr lang="en-US" dirty="0" smtClean="0"/>
          </a:p>
          <a:p>
            <a:pPr>
              <a:buNone/>
            </a:pPr>
            <a:r>
              <a:rPr lang="en-US" dirty="0" smtClean="0"/>
              <a:t>3. ATT</a:t>
            </a:r>
          </a:p>
          <a:p>
            <a:pPr>
              <a:buNone/>
            </a:pPr>
            <a:r>
              <a:rPr lang="en-US" dirty="0" smtClean="0"/>
              <a:t>4. UN Register</a:t>
            </a:r>
          </a:p>
          <a:p>
            <a:pPr>
              <a:buNone/>
            </a:pPr>
            <a:r>
              <a:rPr lang="en-US" dirty="0" smtClean="0"/>
              <a:t>5. </a:t>
            </a:r>
            <a:r>
              <a:rPr lang="en-US" smtClean="0"/>
              <a:t>OSCE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	</a:t>
            </a:r>
          </a:p>
          <a:p>
            <a:pPr marL="0" indent="0">
              <a:buNone/>
            </a:pPr>
            <a:r>
              <a:rPr lang="en-US" dirty="0"/>
              <a:t>	</a:t>
            </a:r>
            <a:r>
              <a:rPr lang="en-US" dirty="0" smtClean="0"/>
              <a:t>Importance of database</a:t>
            </a:r>
          </a:p>
          <a:p>
            <a:pPr marL="0" indent="0">
              <a:buNone/>
            </a:pPr>
            <a:r>
              <a:rPr lang="en-US" dirty="0" smtClean="0"/>
              <a:t>	Software improved by SEESAC support</a:t>
            </a:r>
          </a:p>
          <a:p>
            <a:endParaRPr lang="en-US" dirty="0" smtClean="0"/>
          </a:p>
          <a:p>
            <a:endParaRPr lang="en-US" dirty="0" smtClean="0"/>
          </a:p>
          <a:p>
            <a:endParaRPr lang="en-US" dirty="0"/>
          </a:p>
        </p:txBody>
      </p:sp>
    </p:spTree>
    <p:extLst>
      <p:ext uri="{BB962C8B-B14F-4D97-AF65-F5344CB8AC3E}">
        <p14:creationId xmlns:p14="http://schemas.microsoft.com/office/powerpoint/2010/main" val="1025165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ACTIVITIES</a:t>
            </a:r>
            <a:endParaRPr lang="en-US" dirty="0"/>
          </a:p>
        </p:txBody>
      </p:sp>
      <p:sp>
        <p:nvSpPr>
          <p:cNvPr id="3" name="Content Placeholder 2"/>
          <p:cNvSpPr>
            <a:spLocks noGrp="1"/>
          </p:cNvSpPr>
          <p:nvPr>
            <p:ph idx="1"/>
          </p:nvPr>
        </p:nvSpPr>
        <p:spPr/>
        <p:txBody>
          <a:bodyPr/>
          <a:lstStyle/>
          <a:p>
            <a:endParaRPr lang="en-US" dirty="0" smtClean="0"/>
          </a:p>
          <a:p>
            <a:r>
              <a:rPr lang="en-US" dirty="0" smtClean="0"/>
              <a:t>EU Strategy Against Illicit Firearms, Small Arms &amp;Light Weapons and their Ammunitions</a:t>
            </a:r>
          </a:p>
          <a:p>
            <a:r>
              <a:rPr lang="en-US" dirty="0" smtClean="0"/>
              <a:t>Transparency, information sharing, cooperation</a:t>
            </a:r>
          </a:p>
          <a:p>
            <a:endParaRPr lang="en-US" dirty="0"/>
          </a:p>
          <a:p>
            <a:r>
              <a:rPr lang="en-US" dirty="0" smtClean="0"/>
              <a:t>SMALL ARMS SURVEY</a:t>
            </a:r>
            <a:endParaRPr lang="en-US" dirty="0"/>
          </a:p>
        </p:txBody>
      </p:sp>
    </p:spTree>
    <p:extLst>
      <p:ext uri="{BB962C8B-B14F-4D97-AF65-F5344CB8AC3E}">
        <p14:creationId xmlns:p14="http://schemas.microsoft.com/office/powerpoint/2010/main" val="854327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normAutofit lnSpcReduction="10000"/>
          </a:bodyPr>
          <a:lstStyle/>
          <a:p>
            <a:pPr>
              <a:lnSpc>
                <a:spcPct val="80000"/>
              </a:lnSpc>
              <a:buNone/>
            </a:pPr>
            <a:r>
              <a:rPr lang="sr-Latn-CS" dirty="0" smtClean="0">
                <a:latin typeface="Times New Roman" pitchFamily="18" charset="0"/>
              </a:rPr>
              <a:t>	</a:t>
            </a:r>
            <a:endParaRPr lang="sr-Latn-CS" sz="2800" dirty="0" smtClean="0">
              <a:latin typeface="Times New Roman" pitchFamily="18" charset="0"/>
            </a:endParaRPr>
          </a:p>
          <a:p>
            <a:pPr>
              <a:lnSpc>
                <a:spcPct val="80000"/>
              </a:lnSpc>
              <a:buNone/>
            </a:pPr>
            <a:r>
              <a:rPr lang="sr-Latn-CS" sz="2800" dirty="0" smtClean="0">
                <a:latin typeface="Times New Roman" pitchFamily="18" charset="0"/>
              </a:rPr>
              <a:t>	</a:t>
            </a:r>
            <a:endParaRPr lang="en-US" sz="2800" dirty="0" smtClean="0">
              <a:latin typeface="Times New Roman" pitchFamily="18" charset="0"/>
            </a:endParaRPr>
          </a:p>
          <a:p>
            <a:pPr algn="ctr">
              <a:lnSpc>
                <a:spcPct val="80000"/>
              </a:lnSpc>
              <a:buFont typeface="Wingdings 2" pitchFamily="18" charset="2"/>
              <a:buNone/>
            </a:pPr>
            <a:r>
              <a:rPr lang="en-US" sz="2800" b="1" i="1" dirty="0" smtClean="0"/>
              <a:t>www.m</a:t>
            </a:r>
            <a:r>
              <a:rPr lang="sr-Latn-CS" sz="2800" b="1" i="1" dirty="0" smtClean="0"/>
              <a:t>tt</a:t>
            </a:r>
            <a:r>
              <a:rPr lang="en-US" sz="2800" b="1" i="1" dirty="0" smtClean="0"/>
              <a:t>.</a:t>
            </a:r>
            <a:r>
              <a:rPr lang="en-US" sz="2800" b="1" i="1" dirty="0" err="1" smtClean="0"/>
              <a:t>gov.rs</a:t>
            </a:r>
            <a:endParaRPr lang="en-US" sz="2800" b="1" i="1" dirty="0" smtClean="0"/>
          </a:p>
          <a:p>
            <a:pPr>
              <a:buNone/>
            </a:pPr>
            <a:r>
              <a:rPr lang="sr-Latn-CS" sz="2800" b="1" dirty="0" smtClean="0">
                <a:cs typeface="Times New Roman" pitchFamily="18" charset="0"/>
              </a:rPr>
              <a:t>	</a:t>
            </a:r>
          </a:p>
          <a:p>
            <a:pPr algn="ctr">
              <a:buNone/>
            </a:pPr>
            <a:r>
              <a:rPr lang="sr-Latn-CS" sz="2800" b="1" dirty="0" smtClean="0">
                <a:cs typeface="Times New Roman" pitchFamily="18" charset="0"/>
              </a:rPr>
              <a:t>	</a:t>
            </a:r>
            <a:r>
              <a:rPr lang="en-GB" sz="2800" b="1" dirty="0" smtClean="0">
                <a:cs typeface="Times New Roman" pitchFamily="18" charset="0"/>
              </a:rPr>
              <a:t> </a:t>
            </a:r>
            <a:r>
              <a:rPr lang="sr-Latn-CS" sz="2800" b="1" dirty="0" smtClean="0">
                <a:cs typeface="Times New Roman" pitchFamily="18" charset="0"/>
              </a:rPr>
              <a:t>THANK YOU FOR YOUR ATTENTION</a:t>
            </a:r>
            <a:r>
              <a:rPr lang="sr-Cyrl-CS" sz="2800" b="1" i="1" dirty="0" smtClean="0">
                <a:cs typeface="Times New Roman" pitchFamily="18" charset="0"/>
              </a:rPr>
              <a:t> </a:t>
            </a:r>
            <a:r>
              <a:rPr lang="sr-Latn-CS" sz="2800" b="1" i="1" dirty="0" smtClean="0">
                <a:cs typeface="Times New Roman" pitchFamily="18" charset="0"/>
              </a:rPr>
              <a:t> </a:t>
            </a:r>
          </a:p>
          <a:p>
            <a:pPr>
              <a:buNone/>
            </a:pPr>
            <a:endParaRPr lang="sr-Latn-CS" sz="2800" b="1" i="1" dirty="0" smtClean="0">
              <a:cs typeface="Times New Roman" pitchFamily="18" charset="0"/>
            </a:endParaRPr>
          </a:p>
          <a:p>
            <a:pPr>
              <a:buNone/>
            </a:pPr>
            <a:r>
              <a:rPr lang="sr-Latn-CS" sz="2800" b="1" i="1" dirty="0" smtClean="0">
                <a:cs typeface="Times New Roman" pitchFamily="18" charset="0"/>
              </a:rPr>
              <a:t>						</a:t>
            </a:r>
            <a:r>
              <a:rPr lang="en-US" sz="2800" b="1" i="1" dirty="0" smtClean="0">
                <a:cs typeface="Times New Roman" pitchFamily="18" charset="0"/>
              </a:rPr>
              <a:t>izvozna.kontrola@mtt.gov.rs</a:t>
            </a:r>
            <a:endParaRPr lang="en-GB" sz="2800" b="1" i="1" dirty="0" smtClean="0">
              <a:cs typeface="Times New Roman" pitchFamily="18" charset="0"/>
            </a:endParaRPr>
          </a:p>
          <a:p>
            <a:pPr>
              <a:buNone/>
            </a:pPr>
            <a:endParaRPr lang="en-GB" sz="2400" b="1" i="1" dirty="0" smtClean="0">
              <a:cs typeface="Times New Roman" pitchFamily="18" charset="0"/>
            </a:endParaRPr>
          </a:p>
          <a:p>
            <a:pPr algn="r">
              <a:buNone/>
            </a:pPr>
            <a:r>
              <a:rPr lang="en-GB" sz="2400" b="1" i="1" dirty="0" err="1" smtClean="0">
                <a:cs typeface="Times New Roman" pitchFamily="18" charset="0"/>
              </a:rPr>
              <a:t>jasmina.roskic@m</a:t>
            </a:r>
            <a:r>
              <a:rPr lang="sr-Latn-CS" sz="2400" b="1" i="1" dirty="0" smtClean="0">
                <a:cs typeface="Times New Roman" pitchFamily="18" charset="0"/>
              </a:rPr>
              <a:t>tt</a:t>
            </a:r>
            <a:r>
              <a:rPr lang="en-GB" sz="2400" b="1" i="1" dirty="0" smtClean="0">
                <a:cs typeface="Times New Roman" pitchFamily="18" charset="0"/>
              </a:rPr>
              <a:t>.</a:t>
            </a:r>
            <a:r>
              <a:rPr lang="en-GB" sz="2400" b="1" i="1" dirty="0" err="1" smtClean="0">
                <a:cs typeface="Times New Roman" pitchFamily="18" charset="0"/>
              </a:rPr>
              <a:t>gov.rs</a:t>
            </a:r>
            <a:endParaRPr lang="en-GB" sz="2400" b="1" i="1" dirty="0" smtClean="0">
              <a:cs typeface="Times New Roman" pitchFamily="18" charset="0"/>
            </a:endParaRP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NATIONAL REPORTS</a:t>
            </a:r>
            <a:r>
              <a:rPr lang="sr-Latn-CS" sz="4000" b="1" dirty="0" smtClean="0">
                <a:latin typeface="+mn-lt"/>
              </a:rPr>
              <a:t> </a:t>
            </a:r>
            <a:endParaRPr lang="en-GB" sz="4000" b="1" dirty="0">
              <a:latin typeface="+mn-lt"/>
            </a:endParaRPr>
          </a:p>
        </p:txBody>
      </p:sp>
      <p:sp>
        <p:nvSpPr>
          <p:cNvPr id="3" name="Content Placeholder 2"/>
          <p:cNvSpPr>
            <a:spLocks noGrp="1"/>
          </p:cNvSpPr>
          <p:nvPr>
            <p:ph idx="1"/>
          </p:nvPr>
        </p:nvSpPr>
        <p:spPr>
          <a:xfrm>
            <a:off x="304800" y="1600200"/>
            <a:ext cx="8382000" cy="4876800"/>
          </a:xfrm>
        </p:spPr>
        <p:txBody>
          <a:bodyPr>
            <a:normAutofit fontScale="32500" lnSpcReduction="20000"/>
          </a:bodyPr>
          <a:lstStyle/>
          <a:p>
            <a:pPr algn="just">
              <a:buNone/>
            </a:pPr>
            <a:r>
              <a:rPr lang="sr-Latn-CS" sz="4000" b="1" dirty="0" smtClean="0">
                <a:latin typeface="+mj-lt"/>
                <a:cs typeface="Times New Roman" pitchFamily="18" charset="0"/>
              </a:rPr>
              <a:t>	</a:t>
            </a:r>
            <a:endParaRPr lang="sr-Latn-CS" sz="8600" b="1" dirty="0"/>
          </a:p>
          <a:p>
            <a:pPr algn="just">
              <a:buNone/>
            </a:pPr>
            <a:r>
              <a:rPr lang="sr-Latn-CS" sz="8600" dirty="0"/>
              <a:t>	Law on export and import of Arms and </a:t>
            </a:r>
            <a:r>
              <a:rPr lang="en-US" sz="8600" dirty="0" smtClean="0"/>
              <a:t>M</a:t>
            </a:r>
            <a:r>
              <a:rPr lang="sr-Latn-CS" sz="8600" dirty="0" smtClean="0"/>
              <a:t>ilitary </a:t>
            </a:r>
            <a:r>
              <a:rPr lang="sr-Latn-CS" sz="8600" dirty="0"/>
              <a:t>Equipment („Official Gazette of RS“, no 107/14)Article </a:t>
            </a:r>
            <a:r>
              <a:rPr lang="sr-Latn-CS" sz="8600" dirty="0" smtClean="0"/>
              <a:t>2</a:t>
            </a:r>
            <a:r>
              <a:rPr lang="en-US" sz="8600" dirty="0" smtClean="0"/>
              <a:t>8</a:t>
            </a:r>
            <a:endParaRPr lang="sr-Latn-CS" sz="8600" dirty="0"/>
          </a:p>
          <a:p>
            <a:pPr marL="0" indent="0">
              <a:buNone/>
            </a:pPr>
            <a:endParaRPr lang="sr-Latn-CS" sz="5600" dirty="0" smtClean="0"/>
          </a:p>
          <a:p>
            <a:pPr marL="0" indent="0">
              <a:buNone/>
            </a:pPr>
            <a:r>
              <a:rPr lang="sr-Latn-CS" sz="5600" dirty="0"/>
              <a:t> </a:t>
            </a:r>
            <a:r>
              <a:rPr lang="sr-Latn-CS" sz="5600" dirty="0" smtClean="0"/>
              <a:t>      </a:t>
            </a:r>
            <a:r>
              <a:rPr lang="sr-Latn-CS" sz="9000" dirty="0" smtClean="0"/>
              <a:t>Artical 28, paragraph 4 and 5</a:t>
            </a:r>
          </a:p>
          <a:p>
            <a:pPr marL="0" indent="0">
              <a:buNone/>
            </a:pPr>
            <a:endParaRPr lang="en-US" sz="9000" dirty="0" smtClean="0"/>
          </a:p>
          <a:p>
            <a:pPr marL="0" indent="0">
              <a:buNone/>
            </a:pPr>
            <a:r>
              <a:rPr lang="sr-Latn-CS" sz="9000" dirty="0" smtClean="0"/>
              <a:t>    The first National report was adopted in 2006</a:t>
            </a:r>
          </a:p>
          <a:p>
            <a:pPr marL="0" indent="0">
              <a:buNone/>
            </a:pPr>
            <a:r>
              <a:rPr lang="sr-Latn-CS" sz="9000" dirty="0"/>
              <a:t> </a:t>
            </a:r>
            <a:r>
              <a:rPr lang="sr-Latn-CS" sz="9000" dirty="0" smtClean="0"/>
              <a:t>   Last one in 2018</a:t>
            </a:r>
            <a:endParaRPr lang="sr-Latn-CS" sz="9000" dirty="0"/>
          </a:p>
          <a:p>
            <a:endParaRPr lang="sr-Latn-RS" sz="4800" dirty="0"/>
          </a:p>
          <a:p>
            <a:pPr algn="just">
              <a:buNone/>
            </a:pPr>
            <a:endParaRPr lang="en-GB" sz="5600" dirty="0" smtClean="0"/>
          </a:p>
          <a:p>
            <a:pPr algn="just">
              <a:buNone/>
            </a:pPr>
            <a:endParaRPr lang="sr-Latn-CS" sz="5600" b="1" dirty="0" smtClean="0">
              <a:cs typeface="Times New Roman" pitchFamily="18" charset="0"/>
            </a:endParaRPr>
          </a:p>
          <a:p>
            <a:pPr algn="just">
              <a:buNone/>
            </a:pPr>
            <a:r>
              <a:rPr lang="sr-Latn-CS" sz="5600" b="1" dirty="0" smtClean="0">
                <a:cs typeface="Times New Roman" pitchFamily="18" charset="0"/>
              </a:rPr>
              <a:t>	</a:t>
            </a:r>
            <a:endParaRPr lang="en-GB" sz="4500" dirty="0" smtClean="0"/>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1700" y="1665022"/>
            <a:ext cx="5532179" cy="5148000"/>
          </a:xfrm>
        </p:spPr>
      </p:pic>
    </p:spTree>
    <p:extLst>
      <p:ext uri="{BB962C8B-B14F-4D97-AF65-F5344CB8AC3E}">
        <p14:creationId xmlns:p14="http://schemas.microsoft.com/office/powerpoint/2010/main" val="2619845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Latn-R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4172" y="1600200"/>
            <a:ext cx="5400000" cy="5485207"/>
          </a:xfrm>
        </p:spPr>
      </p:pic>
    </p:spTree>
    <p:extLst>
      <p:ext uri="{BB962C8B-B14F-4D97-AF65-F5344CB8AC3E}">
        <p14:creationId xmlns:p14="http://schemas.microsoft.com/office/powerpoint/2010/main" val="2349677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4000" b="1" dirty="0" smtClean="0"/>
              <a:t>CONTENT</a:t>
            </a:r>
            <a:endParaRPr lang="en-GB" sz="4000" b="1" dirty="0"/>
          </a:p>
        </p:txBody>
      </p:sp>
      <p:sp>
        <p:nvSpPr>
          <p:cNvPr id="3" name="Content Placeholder 2"/>
          <p:cNvSpPr>
            <a:spLocks noGrp="1"/>
          </p:cNvSpPr>
          <p:nvPr>
            <p:ph idx="1"/>
          </p:nvPr>
        </p:nvSpPr>
        <p:spPr>
          <a:xfrm>
            <a:off x="228600" y="1371600"/>
            <a:ext cx="8458200" cy="5105400"/>
          </a:xfrm>
        </p:spPr>
        <p:txBody>
          <a:bodyPr>
            <a:normAutofit fontScale="92500" lnSpcReduction="20000"/>
          </a:bodyPr>
          <a:lstStyle/>
          <a:p>
            <a:pPr marL="0" indent="0">
              <a:buNone/>
            </a:pPr>
            <a:endParaRPr lang="sr-Latn-RS" dirty="0"/>
          </a:p>
          <a:p>
            <a:pPr marL="0" indent="0">
              <a:buNone/>
            </a:pPr>
            <a:r>
              <a:rPr lang="sr-Latn-RS" dirty="0"/>
              <a:t> </a:t>
            </a:r>
            <a:r>
              <a:rPr lang="sr-Latn-RS" dirty="0" smtClean="0"/>
              <a:t>         Chapters</a:t>
            </a:r>
            <a:r>
              <a:rPr lang="sr-Latn-RS" dirty="0"/>
              <a:t>:</a:t>
            </a:r>
          </a:p>
          <a:p>
            <a:pPr marL="0" indent="0">
              <a:buNone/>
            </a:pPr>
            <a:r>
              <a:rPr lang="sr-Latn-RS" dirty="0" smtClean="0"/>
              <a:t>	I-introduction</a:t>
            </a:r>
            <a:endParaRPr lang="sr-Latn-RS" dirty="0"/>
          </a:p>
          <a:p>
            <a:pPr marL="0" indent="0">
              <a:buNone/>
            </a:pPr>
            <a:r>
              <a:rPr lang="sr-Latn-RS" dirty="0" smtClean="0"/>
              <a:t>	II- </a:t>
            </a:r>
            <a:r>
              <a:rPr lang="sr-Latn-RS" dirty="0"/>
              <a:t>national </a:t>
            </a:r>
            <a:r>
              <a:rPr lang="sr-Latn-RS" dirty="0" smtClean="0"/>
              <a:t>legislation (</a:t>
            </a:r>
            <a:r>
              <a:rPr lang="sr-Latn-RS" dirty="0"/>
              <a:t>Laws, bylaws, national control lists, international conventions and other regulations)</a:t>
            </a:r>
          </a:p>
          <a:p>
            <a:pPr marL="0" indent="0">
              <a:buNone/>
            </a:pPr>
            <a:r>
              <a:rPr lang="sr-Latn-RS" dirty="0" smtClean="0"/>
              <a:t>	III-the </a:t>
            </a:r>
            <a:r>
              <a:rPr lang="sr-Latn-RS" dirty="0"/>
              <a:t>basis of the import </a:t>
            </a:r>
            <a:r>
              <a:rPr lang="en-US" dirty="0" smtClean="0"/>
              <a:t>and </a:t>
            </a:r>
            <a:r>
              <a:rPr lang="sr-Latn-RS" dirty="0" smtClean="0"/>
              <a:t>export </a:t>
            </a:r>
            <a:r>
              <a:rPr lang="sr-Latn-RS" dirty="0"/>
              <a:t>control system (registration, licensing, </a:t>
            </a:r>
            <a:r>
              <a:rPr lang="sr-Latn-RS" dirty="0" smtClean="0"/>
              <a:t>licensing </a:t>
            </a:r>
            <a:r>
              <a:rPr lang="sr-Latn-RS" dirty="0"/>
              <a:t>criteria, relevant institutions in the licensing process, oversight and control)</a:t>
            </a:r>
          </a:p>
          <a:p>
            <a:pPr marL="0" indent="0">
              <a:buNone/>
            </a:pPr>
            <a:r>
              <a:rPr lang="sr-Latn-RS" dirty="0" smtClean="0"/>
              <a:t>	IV- </a:t>
            </a:r>
            <a:r>
              <a:rPr lang="sr-Latn-RS" dirty="0"/>
              <a:t>statistical overview</a:t>
            </a:r>
          </a:p>
          <a:p>
            <a:pPr marL="0" indent="0">
              <a:buNone/>
            </a:pPr>
            <a:r>
              <a:rPr lang="sr-Latn-RS" dirty="0" smtClean="0"/>
              <a:t>	V-appendicies</a:t>
            </a:r>
            <a:endParaRPr lang="sr-Latn-RS" dirty="0"/>
          </a:p>
          <a:p>
            <a:pPr lvl="0" algn="just">
              <a:buNone/>
            </a:pP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6030" y="1600189"/>
            <a:ext cx="4500000" cy="548684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Example</a:t>
            </a:r>
            <a:endParaRPr lang="sr-Latn-R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4736" y="1600200"/>
            <a:ext cx="7454527" cy="4525963"/>
          </a:xfrm>
        </p:spPr>
      </p:pic>
    </p:spTree>
    <p:extLst>
      <p:ext uri="{BB962C8B-B14F-4D97-AF65-F5344CB8AC3E}">
        <p14:creationId xmlns:p14="http://schemas.microsoft.com/office/powerpoint/2010/main" val="2988790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REGIONAL REPORTS</a:t>
            </a:r>
            <a:endParaRPr lang="sr-Latn-R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sr-Latn-RS" dirty="0" smtClean="0"/>
              <a:t>Started </a:t>
            </a:r>
            <a:r>
              <a:rPr lang="sr-Latn-RS" dirty="0" smtClean="0"/>
              <a:t>in 2009, at the the regional conference in July where representatives from Albania, BiH, The FYR Macedonia, Montenegro and Serbia agreed on the format of the Regional report. The regional report will follow closely the format of the EU annual report on arms exports.</a:t>
            </a:r>
            <a:endParaRPr lang="sr-Latn-RS" dirty="0"/>
          </a:p>
        </p:txBody>
      </p:sp>
    </p:spTree>
    <p:extLst>
      <p:ext uri="{BB962C8B-B14F-4D97-AF65-F5344CB8AC3E}">
        <p14:creationId xmlns:p14="http://schemas.microsoft.com/office/powerpoint/2010/main" val="1201367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TotalTime>
  <Words>544</Words>
  <Application>Microsoft Office PowerPoint</Application>
  <PresentationFormat>On-screen Show (4:3)</PresentationFormat>
  <Paragraphs>118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 2</vt:lpstr>
      <vt:lpstr>Office Theme</vt:lpstr>
      <vt:lpstr>PowerPoint Presentation</vt:lpstr>
      <vt:lpstr>  REPORTS </vt:lpstr>
      <vt:lpstr>NATIONAL REPORTS </vt:lpstr>
      <vt:lpstr>PowerPoint Presentation</vt:lpstr>
      <vt:lpstr>PowerPoint Presentation</vt:lpstr>
      <vt:lpstr>CONTENT</vt:lpstr>
      <vt:lpstr>PowerPoint Presentation</vt:lpstr>
      <vt:lpstr>Example</vt:lpstr>
      <vt:lpstr>REGIONAL REPORTS</vt:lpstr>
      <vt:lpstr>PowerPoint Presentation</vt:lpstr>
      <vt:lpstr>PowerPoint Presentation</vt:lpstr>
      <vt:lpstr>PowerPoint Presentation</vt:lpstr>
      <vt:lpstr>PowerPoint Presentation</vt:lpstr>
      <vt:lpstr>ARMS TRADE TREATY</vt:lpstr>
      <vt:lpstr>Obligations: record keeping</vt:lpstr>
      <vt:lpstr>REPORTING</vt:lpstr>
      <vt:lpstr>RECORDS AND DATA TO BE KEPT</vt:lpstr>
      <vt:lpstr>Reporting (cont.)</vt:lpstr>
      <vt:lpstr>Reporting (cont.)</vt:lpstr>
      <vt:lpstr>DATABASE</vt:lpstr>
      <vt:lpstr>FURTHER ACTIVITIES</vt:lpstr>
      <vt:lpstr>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smajstorovic</dc:creator>
  <cp:lastModifiedBy>РСт</cp:lastModifiedBy>
  <cp:revision>173</cp:revision>
  <dcterms:created xsi:type="dcterms:W3CDTF">2013-10-07T14:35:25Z</dcterms:created>
  <dcterms:modified xsi:type="dcterms:W3CDTF">2018-11-26T22:37:58Z</dcterms:modified>
</cp:coreProperties>
</file>