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300" r:id="rId3"/>
    <p:sldId id="321" r:id="rId4"/>
    <p:sldId id="346" r:id="rId5"/>
    <p:sldId id="328" r:id="rId6"/>
    <p:sldId id="347" r:id="rId7"/>
    <p:sldId id="302" r:id="rId8"/>
    <p:sldId id="323" r:id="rId9"/>
    <p:sldId id="336" r:id="rId10"/>
    <p:sldId id="337" r:id="rId11"/>
    <p:sldId id="314" r:id="rId12"/>
    <p:sldId id="349" r:id="rId13"/>
    <p:sldId id="348" r:id="rId14"/>
    <p:sldId id="342" r:id="rId1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50"/>
    <a:srgbClr val="FEE4FE"/>
    <a:srgbClr val="DF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9" d="100"/>
          <a:sy n="69" d="100"/>
        </p:scale>
        <p:origin x="488" y="52"/>
      </p:cViewPr>
      <p:guideLst/>
    </p:cSldViewPr>
  </p:slideViewPr>
  <p:notesTextViewPr>
    <p:cViewPr>
      <p:scale>
        <a:sx n="1" d="1"/>
        <a:sy n="1" d="1"/>
      </p:scale>
      <p:origin x="0" y="0"/>
    </p:cViewPr>
  </p:notesTextViewPr>
  <p:notesViewPr>
    <p:cSldViewPr snapToGrid="0">
      <p:cViewPr>
        <p:scale>
          <a:sx n="90" d="100"/>
          <a:sy n="90" d="100"/>
        </p:scale>
        <p:origin x="1872" y="-12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606F-4617-8839-D7E263CA9826}"/>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606F-4617-8839-D7E263CA9826}"/>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606F-4617-8839-D7E263CA9826}"/>
              </c:ext>
            </c:extLst>
          </c:dPt>
          <c:dLbls>
            <c:dLbl>
              <c:idx val="0"/>
              <c:layout>
                <c:manualLayout>
                  <c:x val="-0.22861461513739353"/>
                  <c:y val="-1.5086395450568722E-2"/>
                </c:manualLayout>
              </c:layou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606F-4617-8839-D7E263CA9826}"/>
                </c:ext>
              </c:extLst>
            </c:dLbl>
            <c:dLbl>
              <c:idx val="1"/>
              <c:layout>
                <c:manualLayout>
                  <c:x val="0.14638638920134983"/>
                  <c:y val="-0.19695720326625837"/>
                </c:manualLayout>
              </c:layou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606F-4617-8839-D7E263CA9826}"/>
                </c:ext>
              </c:extLst>
            </c:dLbl>
            <c:dLbl>
              <c:idx val="2"/>
              <c:layout>
                <c:manualLayout>
                  <c:x val="0.21229511489635225"/>
                  <c:y val="0.14872776319626713"/>
                </c:manualLayout>
              </c:layou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606F-4617-8839-D7E263CA982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'Participation stats (global)'!$O$4:$Q$4</c:f>
              <c:strCache>
                <c:ptCount val="3"/>
                <c:pt idx="0">
                  <c:v>States Parties</c:v>
                </c:pt>
                <c:pt idx="1">
                  <c:v>Signatories</c:v>
                </c:pt>
                <c:pt idx="2">
                  <c:v>Not yet joined</c:v>
                </c:pt>
              </c:strCache>
            </c:strRef>
          </c:cat>
          <c:val>
            <c:numRef>
              <c:f>'Participation stats (global)'!$O$5:$Q$5</c:f>
              <c:numCache>
                <c:formatCode>0</c:formatCode>
                <c:ptCount val="3"/>
                <c:pt idx="0">
                  <c:v>99</c:v>
                </c:pt>
                <c:pt idx="1">
                  <c:v>36</c:v>
                </c:pt>
                <c:pt idx="2">
                  <c:v>59</c:v>
                </c:pt>
              </c:numCache>
            </c:numRef>
          </c:val>
          <c:extLst>
            <c:ext xmlns:c16="http://schemas.microsoft.com/office/drawing/2014/chart" uri="{C3380CC4-5D6E-409C-BE32-E72D297353CC}">
              <c16:uniqueId val="{00000006-606F-4617-8839-D7E263CA982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'IR statistics (Global)'!$B$41</c:f>
              <c:strCache>
                <c:ptCount val="1"/>
                <c:pt idx="0">
                  <c:v>No. Initial Reports received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'IR statistics (Global)'!$A$42:$A$46</c:f>
              <c:strCache>
                <c:ptCount val="5"/>
                <c:pt idx="0">
                  <c:v>Oceania</c:v>
                </c:pt>
                <c:pt idx="1">
                  <c:v>Europe</c:v>
                </c:pt>
                <c:pt idx="2">
                  <c:v>Asia</c:v>
                </c:pt>
                <c:pt idx="3">
                  <c:v>Americas</c:v>
                </c:pt>
                <c:pt idx="4">
                  <c:v>Africa</c:v>
                </c:pt>
              </c:strCache>
            </c:strRef>
          </c:cat>
          <c:val>
            <c:numRef>
              <c:f>'IR statistics (Global)'!$B$42:$B$46</c:f>
              <c:numCache>
                <c:formatCode>General</c:formatCode>
                <c:ptCount val="5"/>
                <c:pt idx="0">
                  <c:v>3</c:v>
                </c:pt>
                <c:pt idx="1">
                  <c:v>37</c:v>
                </c:pt>
                <c:pt idx="2">
                  <c:v>4</c:v>
                </c:pt>
                <c:pt idx="3">
                  <c:v>12</c:v>
                </c:pt>
                <c:pt idx="4">
                  <c:v>11</c:v>
                </c:pt>
              </c:numCache>
            </c:numRef>
          </c:val>
          <c:extLst>
            <c:ext xmlns:c16="http://schemas.microsoft.com/office/drawing/2014/chart" uri="{C3380CC4-5D6E-409C-BE32-E72D297353CC}">
              <c16:uniqueId val="{00000000-A116-46E5-90FA-DB8F53A7AD6B}"/>
            </c:ext>
          </c:extLst>
        </c:ser>
        <c:ser>
          <c:idx val="1"/>
          <c:order val="1"/>
          <c:tx>
            <c:strRef>
              <c:f>'IR statistics (Global)'!$C$41</c:f>
              <c:strCache>
                <c:ptCount val="1"/>
                <c:pt idx="0">
                  <c:v>No. Initial Reports due but not received</c:v>
                </c:pt>
              </c:strCache>
            </c:strRef>
          </c:tx>
          <c:spPr>
            <a:solidFill>
              <a:srgbClr val="FF0000"/>
            </a:solidFill>
            <a:ln>
              <a:noFill/>
            </a:ln>
            <a:effectLst/>
          </c:spPr>
          <c:invertIfNegative val="0"/>
          <c:dLbls>
            <c:dLbl>
              <c:idx val="2"/>
              <c:delete val="1"/>
              <c:extLst>
                <c:ext xmlns:c15="http://schemas.microsoft.com/office/drawing/2012/chart" uri="{CE6537A1-D6FC-4f65-9D91-7224C49458BB}">
                  <c15:layout/>
                </c:ext>
                <c:ext xmlns:c16="http://schemas.microsoft.com/office/drawing/2014/chart" uri="{C3380CC4-5D6E-409C-BE32-E72D297353CC}">
                  <c16:uniqueId val="{00000002-A116-46E5-90FA-DB8F53A7AD6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'IR statistics (Global)'!$A$42:$A$46</c:f>
              <c:strCache>
                <c:ptCount val="5"/>
                <c:pt idx="0">
                  <c:v>Oceania</c:v>
                </c:pt>
                <c:pt idx="1">
                  <c:v>Europe</c:v>
                </c:pt>
                <c:pt idx="2">
                  <c:v>Asia</c:v>
                </c:pt>
                <c:pt idx="3">
                  <c:v>Americas</c:v>
                </c:pt>
                <c:pt idx="4">
                  <c:v>Africa</c:v>
                </c:pt>
              </c:strCache>
            </c:strRef>
          </c:cat>
          <c:val>
            <c:numRef>
              <c:f>'IR statistics (Global)'!$C$42:$C$46</c:f>
              <c:numCache>
                <c:formatCode>General</c:formatCode>
                <c:ptCount val="5"/>
                <c:pt idx="0">
                  <c:v>1</c:v>
                </c:pt>
                <c:pt idx="1">
                  <c:v>2</c:v>
                </c:pt>
                <c:pt idx="2">
                  <c:v>0</c:v>
                </c:pt>
                <c:pt idx="3">
                  <c:v>11</c:v>
                </c:pt>
                <c:pt idx="4">
                  <c:v>11</c:v>
                </c:pt>
              </c:numCache>
            </c:numRef>
          </c:val>
          <c:extLst>
            <c:ext xmlns:c16="http://schemas.microsoft.com/office/drawing/2014/chart" uri="{C3380CC4-5D6E-409C-BE32-E72D297353CC}">
              <c16:uniqueId val="{00000001-A116-46E5-90FA-DB8F53A7AD6B}"/>
            </c:ext>
          </c:extLst>
        </c:ser>
        <c:dLbls>
          <c:showLegendKey val="0"/>
          <c:showVal val="0"/>
          <c:showCatName val="0"/>
          <c:showSerName val="0"/>
          <c:showPercent val="0"/>
          <c:showBubbleSize val="0"/>
        </c:dLbls>
        <c:gapWidth val="150"/>
        <c:overlap val="100"/>
        <c:axId val="343593392"/>
        <c:axId val="343596304"/>
      </c:barChart>
      <c:catAx>
        <c:axId val="343593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43596304"/>
        <c:crosses val="autoZero"/>
        <c:auto val="1"/>
        <c:lblAlgn val="ctr"/>
        <c:lblOffset val="100"/>
        <c:noMultiLvlLbl val="0"/>
      </c:catAx>
      <c:valAx>
        <c:axId val="3435963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3593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0000"/>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9AC4-4655-B710-98EB1C5066EC}"/>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9AC4-4655-B710-98EB1C5066EC}"/>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showLegendKey val="0"/>
              <c:showVal val="1"/>
              <c:showCatName val="0"/>
              <c:showSerName val="0"/>
              <c:showPercent val="1"/>
              <c:showBubbleSize val="0"/>
              <c:extLst>
                <c:ext xmlns:c16="http://schemas.microsoft.com/office/drawing/2014/chart" uri="{C3380CC4-5D6E-409C-BE32-E72D297353CC}">
                  <c16:uniqueId val="{00000001-9AC4-4655-B710-98EB1C5066E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'IR statistics (Global)'!$Q$7:$R$7</c:f>
              <c:strCache>
                <c:ptCount val="2"/>
                <c:pt idx="0">
                  <c:v>States Parties that should have submitted an IR and DID</c:v>
                </c:pt>
                <c:pt idx="1">
                  <c:v>States Parties that should have submitted an IR and DID NOT</c:v>
                </c:pt>
              </c:strCache>
            </c:strRef>
          </c:cat>
          <c:val>
            <c:numRef>
              <c:f>'IR statistics (Global)'!$Q$8:$R$8</c:f>
              <c:numCache>
                <c:formatCode>0</c:formatCode>
                <c:ptCount val="2"/>
                <c:pt idx="0">
                  <c:v>67</c:v>
                </c:pt>
                <c:pt idx="1">
                  <c:v>25</c:v>
                </c:pt>
              </c:numCache>
            </c:numRef>
          </c:val>
          <c:extLst>
            <c:ext xmlns:c16="http://schemas.microsoft.com/office/drawing/2014/chart" uri="{C3380CC4-5D6E-409C-BE32-E72D297353CC}">
              <c16:uniqueId val="{00000004-9AC4-4655-B710-98EB1C5066E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H"/>
              <a:t>Overview of Annual Report submissions (by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percentStacked"/>
        <c:varyColors val="0"/>
        <c:ser>
          <c:idx val="0"/>
          <c:order val="0"/>
          <c:tx>
            <c:strRef>
              <c:f>'Comparison (Global)'!$B$27</c:f>
              <c:strCache>
                <c:ptCount val="1"/>
                <c:pt idx="0">
                  <c:v>Annual Reports received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'Comparison (Global)'!$C$26:$E$26</c:f>
              <c:strCache>
                <c:ptCount val="3"/>
                <c:pt idx="0">
                  <c:v>Y2015</c:v>
                </c:pt>
                <c:pt idx="1">
                  <c:v>Y2016</c:v>
                </c:pt>
                <c:pt idx="2">
                  <c:v>Y2017</c:v>
                </c:pt>
              </c:strCache>
            </c:strRef>
          </c:cat>
          <c:val>
            <c:numRef>
              <c:f>'Comparison (Global)'!$C$27:$E$27</c:f>
              <c:numCache>
                <c:formatCode>General</c:formatCode>
                <c:ptCount val="3"/>
                <c:pt idx="0">
                  <c:v>79</c:v>
                </c:pt>
                <c:pt idx="1">
                  <c:v>67</c:v>
                </c:pt>
                <c:pt idx="2" formatCode="0">
                  <c:v>56</c:v>
                </c:pt>
              </c:numCache>
            </c:numRef>
          </c:val>
          <c:extLst>
            <c:ext xmlns:c16="http://schemas.microsoft.com/office/drawing/2014/chart" uri="{C3380CC4-5D6E-409C-BE32-E72D297353CC}">
              <c16:uniqueId val="{00000000-A419-4F20-8279-C8A31F933CE8}"/>
            </c:ext>
          </c:extLst>
        </c:ser>
        <c:ser>
          <c:idx val="1"/>
          <c:order val="1"/>
          <c:tx>
            <c:strRef>
              <c:f>'Comparison (Global)'!$B$28</c:f>
              <c:strCache>
                <c:ptCount val="1"/>
                <c:pt idx="0">
                  <c:v>Annual Reports due but not received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'Comparison (Global)'!$C$26:$E$26</c:f>
              <c:strCache>
                <c:ptCount val="3"/>
                <c:pt idx="0">
                  <c:v>Y2015</c:v>
                </c:pt>
                <c:pt idx="1">
                  <c:v>Y2016</c:v>
                </c:pt>
                <c:pt idx="2">
                  <c:v>Y2017</c:v>
                </c:pt>
              </c:strCache>
            </c:strRef>
          </c:cat>
          <c:val>
            <c:numRef>
              <c:f>'Comparison (Global)'!$C$28:$E$28</c:f>
              <c:numCache>
                <c:formatCode>General</c:formatCode>
                <c:ptCount val="3"/>
                <c:pt idx="0">
                  <c:v>21</c:v>
                </c:pt>
                <c:pt idx="1">
                  <c:v>33</c:v>
                </c:pt>
                <c:pt idx="2" formatCode="0">
                  <c:v>44</c:v>
                </c:pt>
              </c:numCache>
            </c:numRef>
          </c:val>
          <c:extLst>
            <c:ext xmlns:c16="http://schemas.microsoft.com/office/drawing/2014/chart" uri="{C3380CC4-5D6E-409C-BE32-E72D297353CC}">
              <c16:uniqueId val="{00000001-A419-4F20-8279-C8A31F933CE8}"/>
            </c:ext>
          </c:extLst>
        </c:ser>
        <c:dLbls>
          <c:showLegendKey val="0"/>
          <c:showVal val="0"/>
          <c:showCatName val="0"/>
          <c:showSerName val="0"/>
          <c:showPercent val="0"/>
          <c:showBubbleSize val="0"/>
        </c:dLbls>
        <c:gapWidth val="150"/>
        <c:overlap val="100"/>
        <c:axId val="380270640"/>
        <c:axId val="380271056"/>
      </c:barChart>
      <c:catAx>
        <c:axId val="38027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80271056"/>
        <c:crosses val="autoZero"/>
        <c:auto val="1"/>
        <c:lblAlgn val="ctr"/>
        <c:lblOffset val="100"/>
        <c:noMultiLvlLbl val="0"/>
      </c:catAx>
      <c:valAx>
        <c:axId val="380271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80270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92D050"/>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6F2D-4C44-9022-9CEEC92B3693}"/>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F2D-4C44-9022-9CEEC92B3693}"/>
              </c:ext>
            </c:extLst>
          </c:dPt>
          <c:dLbls>
            <c:dLbl>
              <c:idx val="0"/>
              <c:layout>
                <c:manualLayout>
                  <c:x val="-1.7598895077087587E-3"/>
                  <c:y val="-0.29261267135822894"/>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F2D-4C44-9022-9CEEC92B3693}"/>
                </c:ext>
              </c:extLst>
            </c:dLbl>
            <c:dLbl>
              <c:idx val="1"/>
              <c:delete val="1"/>
              <c:extLst>
                <c:ext xmlns:c15="http://schemas.microsoft.com/office/drawing/2012/chart" uri="{CE6537A1-D6FC-4f65-9D91-7224C49458BB}">
                  <c15:layout/>
                </c:ext>
                <c:ext xmlns:c16="http://schemas.microsoft.com/office/drawing/2014/chart" uri="{C3380CC4-5D6E-409C-BE32-E72D297353CC}">
                  <c16:uniqueId val="{00000003-6F2D-4C44-9022-9CEEC92B369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Charts!$A$2:$B$2</c:f>
              <c:strCache>
                <c:ptCount val="2"/>
                <c:pt idx="0">
                  <c:v>SEESAC States that should have submitted an IR and DID</c:v>
                </c:pt>
                <c:pt idx="1">
                  <c:v>SEESAC States that should have submitted an IR and DID NOT</c:v>
                </c:pt>
              </c:strCache>
            </c:strRef>
          </c:cat>
          <c:val>
            <c:numRef>
              <c:f>Charts!$A$3:$B$3</c:f>
              <c:numCache>
                <c:formatCode>0</c:formatCode>
                <c:ptCount val="2"/>
                <c:pt idx="0">
                  <c:v>7</c:v>
                </c:pt>
                <c:pt idx="1">
                  <c:v>0</c:v>
                </c:pt>
              </c:numCache>
            </c:numRef>
          </c:val>
          <c:extLst>
            <c:ext xmlns:c16="http://schemas.microsoft.com/office/drawing/2014/chart" uri="{C3380CC4-5D6E-409C-BE32-E72D297353CC}">
              <c16:uniqueId val="{00000004-6F2D-4C44-9022-9CEEC92B369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8208861803662"/>
          <c:y val="9.8224972240216854E-2"/>
          <c:w val="0.66324418178660072"/>
          <c:h val="0.71533317851162437"/>
        </c:manualLayout>
      </c:layout>
      <c:pieChart>
        <c:varyColors val="1"/>
        <c:ser>
          <c:idx val="0"/>
          <c:order val="0"/>
          <c:spPr>
            <a:solidFill>
              <a:srgbClr val="92D050"/>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5B45-4343-84B2-AEEDA76A122D}"/>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5B45-4343-84B2-AEEDA76A122D}"/>
              </c:ext>
            </c:extLst>
          </c:dPt>
          <c:dLbls>
            <c:dLbl>
              <c:idx val="0"/>
              <c:layout>
                <c:manualLayout>
                  <c:x val="-6.1458274081672818E-4"/>
                  <c:y val="-0.28754763353137347"/>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B45-4343-84B2-AEEDA76A122D}"/>
                </c:ext>
              </c:extLst>
            </c:dLbl>
            <c:dLbl>
              <c:idx val="1"/>
              <c:delete val="1"/>
              <c:extLst>
                <c:ext xmlns:c15="http://schemas.microsoft.com/office/drawing/2012/chart" uri="{CE6537A1-D6FC-4f65-9D91-7224C49458BB}">
                  <c15:layout/>
                </c:ext>
                <c:ext xmlns:c16="http://schemas.microsoft.com/office/drawing/2014/chart" uri="{C3380CC4-5D6E-409C-BE32-E72D297353CC}">
                  <c16:uniqueId val="{00000003-5B45-4343-84B2-AEEDA76A122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Charts!$J$2:$K$2</c:f>
              <c:strCache>
                <c:ptCount val="2"/>
                <c:pt idx="0">
                  <c:v>SEESAC States that should have submitted an AR and DID</c:v>
                </c:pt>
                <c:pt idx="1">
                  <c:v>SEESAC States that should have submitted an AR and DID NOT</c:v>
                </c:pt>
              </c:strCache>
            </c:strRef>
          </c:cat>
          <c:val>
            <c:numRef>
              <c:f>Charts!$J$3:$K$3</c:f>
              <c:numCache>
                <c:formatCode>General</c:formatCode>
                <c:ptCount val="2"/>
                <c:pt idx="0">
                  <c:v>7</c:v>
                </c:pt>
                <c:pt idx="1">
                  <c:v>0</c:v>
                </c:pt>
              </c:numCache>
            </c:numRef>
          </c:val>
          <c:extLst>
            <c:ext xmlns:c16="http://schemas.microsoft.com/office/drawing/2014/chart" uri="{C3380CC4-5D6E-409C-BE32-E72D297353CC}">
              <c16:uniqueId val="{00000004-5B45-4343-84B2-AEEDA76A122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CF86826-2007-4DEC-B098-C43350C9BD0E}" type="datetimeFigureOut">
              <a:rPr lang="en-GB" smtClean="0"/>
              <a:t>26/11/2018</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3BEC824-59AA-4FAC-B2B5-A283E40C86D4}" type="slidenum">
              <a:rPr lang="en-GB" smtClean="0"/>
              <a:t>‹#›</a:t>
            </a:fld>
            <a:endParaRPr lang="en-GB" dirty="0"/>
          </a:p>
        </p:txBody>
      </p:sp>
    </p:spTree>
    <p:extLst>
      <p:ext uri="{BB962C8B-B14F-4D97-AF65-F5344CB8AC3E}">
        <p14:creationId xmlns:p14="http://schemas.microsoft.com/office/powerpoint/2010/main" val="2581418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9D867CB-61AA-4528-90D9-A042FABAAD41}" type="datetimeFigureOut">
              <a:rPr lang="en-GB" smtClean="0"/>
              <a:t>26/11/2018</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30AB413-05EA-4F6F-A834-53BC35695E9D}" type="slidenum">
              <a:rPr lang="en-GB" smtClean="0"/>
              <a:t>‹#›</a:t>
            </a:fld>
            <a:endParaRPr lang="en-GB" dirty="0"/>
          </a:p>
        </p:txBody>
      </p:sp>
    </p:spTree>
    <p:extLst>
      <p:ext uri="{BB962C8B-B14F-4D97-AF65-F5344CB8AC3E}">
        <p14:creationId xmlns:p14="http://schemas.microsoft.com/office/powerpoint/2010/main" val="261387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3548" indent="-293548">
              <a:buFont typeface="Arial" panose="020B0604020202020204" pitchFamily="34" charset="0"/>
              <a:buChar char="•"/>
            </a:pPr>
            <a:endParaRPr lang="fr-CH" altLang="en-US" dirty="0">
              <a:latin typeface="Calibri"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C6415C-8172-401E-B3D4-FF246FE2E4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p:cNvSpPr txBox="1">
            <a:spLocks/>
          </p:cNvSpPr>
          <p:nvPr/>
        </p:nvSpPr>
        <p:spPr bwMode="auto">
          <a:xfrm>
            <a:off x="782358" y="4894217"/>
            <a:ext cx="5335867"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2" tIns="48327" rIns="96652" bIns="48327"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Calibri" pitchFamily="34" charset="0"/>
                <a:ea typeface="+mn-ea"/>
                <a:cs typeface="+mn-cs"/>
              </a:rPr>
              <a:t>Introduce self</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dirty="0" smtClean="0">
                <a:solidFill>
                  <a:prstClr val="black"/>
                </a:solidFill>
              </a:rPr>
              <a:t>Thank organisers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Calibri" pitchFamily="34" charset="0"/>
                <a:ea typeface="+mn-ea"/>
                <a:cs typeface="+mn-cs"/>
              </a:rPr>
              <a:t>Outline </a:t>
            </a:r>
            <a:r>
              <a:rPr kumimoji="0" lang="en-GB" sz="1200" b="0" i="0" u="none" strike="noStrike" kern="1200" cap="none" spc="0" normalizeH="0" noProof="0" dirty="0" smtClean="0">
                <a:ln>
                  <a:noFill/>
                </a:ln>
                <a:solidFill>
                  <a:prstClr val="black"/>
                </a:solidFill>
                <a:effectLst/>
                <a:uLnTx/>
                <a:uFillTx/>
                <a:latin typeface="Calibri" pitchFamily="34" charset="0"/>
                <a:ea typeface="+mn-ea"/>
                <a:cs typeface="+mn-cs"/>
              </a:rPr>
              <a:t>objectives: </a:t>
            </a:r>
            <a:r>
              <a:rPr kumimoji="0" lang="en-GB" b="0" i="0" u="none" strike="noStrike" kern="1200" cap="none" spc="0" normalizeH="0" baseline="0" noProof="0" dirty="0" smtClean="0">
                <a:ln>
                  <a:noFill/>
                </a:ln>
                <a:solidFill>
                  <a:prstClr val="black"/>
                </a:solidFill>
                <a:effectLst/>
                <a:uLnTx/>
                <a:uFillTx/>
                <a:latin typeface="Calibri" pitchFamily="34" charset="0"/>
                <a:ea typeface="+mn-ea"/>
                <a:cs typeface="+mn-cs"/>
              </a:rPr>
              <a:t>Overview of:</a:t>
            </a:r>
          </a:p>
          <a:p>
            <a:pPr marL="628650" lvl="1" indent="-171450">
              <a:buFontTx/>
              <a:buChar char="-"/>
              <a:defRPr/>
            </a:pPr>
            <a:r>
              <a:rPr lang="en-GB" dirty="0" smtClean="0">
                <a:solidFill>
                  <a:prstClr val="black"/>
                </a:solidFill>
              </a:rPr>
              <a:t>Background</a:t>
            </a:r>
          </a:p>
          <a:p>
            <a:pPr marL="628650" lvl="1" indent="-171450">
              <a:buFontTx/>
              <a:buChar char="-"/>
              <a:defRPr/>
            </a:pPr>
            <a:r>
              <a:rPr kumimoji="0" lang="en-GB" b="0" i="0" u="none" strike="noStrike" kern="1200" cap="none" spc="0" normalizeH="0" baseline="0" noProof="0" dirty="0" smtClean="0">
                <a:ln>
                  <a:noFill/>
                </a:ln>
                <a:solidFill>
                  <a:prstClr val="black"/>
                </a:solidFill>
                <a:effectLst/>
                <a:uLnTx/>
                <a:uFillTx/>
                <a:latin typeface="Calibri" pitchFamily="34" charset="0"/>
                <a:ea typeface="+mn-ea"/>
                <a:cs typeface="+mn-cs"/>
              </a:rPr>
              <a:t>Purpose</a:t>
            </a:r>
          </a:p>
          <a:p>
            <a:pPr marL="628650" lvl="1" indent="-171450">
              <a:buFontTx/>
              <a:buChar char="-"/>
              <a:defRPr/>
            </a:pPr>
            <a:r>
              <a:rPr lang="en-GB" dirty="0" smtClean="0">
                <a:solidFill>
                  <a:prstClr val="black"/>
                </a:solidFill>
              </a:rPr>
              <a:t>Obligations</a:t>
            </a:r>
            <a:endParaRPr kumimoji="0" lang="en-GB" b="0" i="0" u="none" strike="noStrike" kern="1200" cap="none" spc="0" normalizeH="0" baseline="0" noProof="0" dirty="0" smtClean="0">
              <a:ln>
                <a:noFill/>
              </a:ln>
              <a:solidFill>
                <a:prstClr val="black"/>
              </a:solidFill>
              <a:effectLst/>
              <a:uLnTx/>
              <a:uFillTx/>
              <a:latin typeface="Calibri" pitchFamily="34" charset="0"/>
              <a:ea typeface="+mn-ea"/>
              <a:cs typeface="+mn-cs"/>
            </a:endParaRPr>
          </a:p>
          <a:p>
            <a:pPr marL="628650" lvl="1" indent="-171450">
              <a:buFontTx/>
              <a:buChar char="-"/>
              <a:defRPr/>
            </a:pPr>
            <a:r>
              <a:rPr lang="en-GB" dirty="0" smtClean="0">
                <a:solidFill>
                  <a:prstClr val="black"/>
                </a:solidFill>
              </a:rPr>
              <a:t>Status</a:t>
            </a:r>
          </a:p>
          <a:p>
            <a:pPr marL="628650" lvl="1" indent="-171450">
              <a:buFontTx/>
              <a:buChar char="-"/>
              <a:defRPr/>
            </a:pPr>
            <a:r>
              <a:rPr kumimoji="0" lang="en-GB" b="0" i="0" u="none" strike="noStrike" kern="1200" cap="none" spc="0" normalizeH="0" baseline="0" noProof="0" dirty="0" smtClean="0">
                <a:ln>
                  <a:noFill/>
                </a:ln>
                <a:solidFill>
                  <a:prstClr val="black"/>
                </a:solidFill>
                <a:effectLst/>
                <a:uLnTx/>
                <a:uFillTx/>
                <a:latin typeface="Calibri" pitchFamily="34" charset="0"/>
                <a:ea typeface="+mn-ea"/>
                <a:cs typeface="+mn-cs"/>
              </a:rPr>
              <a:t>Impact</a:t>
            </a:r>
          </a:p>
        </p:txBody>
      </p:sp>
    </p:spTree>
    <p:extLst>
      <p:ext uri="{BB962C8B-B14F-4D97-AF65-F5344CB8AC3E}">
        <p14:creationId xmlns:p14="http://schemas.microsoft.com/office/powerpoint/2010/main" val="156708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dirty="0" smtClean="0"/>
              <a:t>As Marc also mentioned, states Parties are required to report every year on their actual or authorized exports and imports of conventional arms.</a:t>
            </a:r>
          </a:p>
          <a:p>
            <a:pPr>
              <a:spcBef>
                <a:spcPts val="600"/>
              </a:spcBef>
              <a:spcAft>
                <a:spcPts val="600"/>
              </a:spcAft>
            </a:pPr>
            <a:r>
              <a:rPr lang="en-GB" smtClean="0"/>
              <a:t>##</a:t>
            </a:r>
            <a:endParaRPr lang="en-GB" dirty="0"/>
          </a:p>
        </p:txBody>
      </p:sp>
      <p:sp>
        <p:nvSpPr>
          <p:cNvPr id="4" name="Slide Number Placeholder 3"/>
          <p:cNvSpPr>
            <a:spLocks noGrp="1"/>
          </p:cNvSpPr>
          <p:nvPr>
            <p:ph type="sldNum" sz="quarter" idx="10"/>
          </p:nvPr>
        </p:nvSpPr>
        <p:spPr/>
        <p:txBody>
          <a:bodyPr/>
          <a:lstStyle/>
          <a:p>
            <a:fld id="{730AB413-05EA-4F6F-A834-53BC35695E9D}" type="slidenum">
              <a:rPr lang="en-GB" smtClean="0"/>
              <a:t>10</a:t>
            </a:fld>
            <a:endParaRPr lang="en-GB" dirty="0"/>
          </a:p>
        </p:txBody>
      </p:sp>
    </p:spTree>
    <p:extLst>
      <p:ext uri="{BB962C8B-B14F-4D97-AF65-F5344CB8AC3E}">
        <p14:creationId xmlns:p14="http://schemas.microsoft.com/office/powerpoint/2010/main" val="157392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392113"/>
            <a:ext cx="5953125" cy="3349625"/>
          </a:xfrm>
        </p:spPr>
      </p:sp>
      <p:sp>
        <p:nvSpPr>
          <p:cNvPr id="3" name="Notes Placeholder 2"/>
          <p:cNvSpPr>
            <a:spLocks noGrp="1"/>
          </p:cNvSpPr>
          <p:nvPr>
            <p:ph type="body" idx="1"/>
          </p:nvPr>
        </p:nvSpPr>
        <p:spPr>
          <a:xfrm>
            <a:off x="215154" y="3937300"/>
            <a:ext cx="6400800" cy="4747914"/>
          </a:xfrm>
        </p:spPr>
        <p:txBody>
          <a:bodyPr/>
          <a:lstStyle/>
          <a:p>
            <a:pPr marL="171450" indent="-171450">
              <a:buFontTx/>
              <a:buChar char="-"/>
            </a:pPr>
            <a:endParaRPr lang="en-GB" dirty="0">
              <a:solidFill>
                <a:srgbClr val="002060"/>
              </a:solidFill>
            </a:endParaRPr>
          </a:p>
        </p:txBody>
      </p:sp>
      <p:sp>
        <p:nvSpPr>
          <p:cNvPr id="4" name="Slide Number Placeholder 3"/>
          <p:cNvSpPr>
            <a:spLocks noGrp="1"/>
          </p:cNvSpPr>
          <p:nvPr>
            <p:ph type="sldNum" sz="quarter" idx="10"/>
          </p:nvPr>
        </p:nvSpPr>
        <p:spPr/>
        <p:txBody>
          <a:bodyPr/>
          <a:lstStyle/>
          <a:p>
            <a:fld id="{730AB413-05EA-4F6F-A834-53BC35695E9D}" type="slidenum">
              <a:rPr lang="en-GB" smtClean="0"/>
              <a:t>11</a:t>
            </a:fld>
            <a:endParaRPr lang="en-GB"/>
          </a:p>
        </p:txBody>
      </p:sp>
    </p:spTree>
    <p:extLst>
      <p:ext uri="{BB962C8B-B14F-4D97-AF65-F5344CB8AC3E}">
        <p14:creationId xmlns:p14="http://schemas.microsoft.com/office/powerpoint/2010/main" val="403886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392113"/>
            <a:ext cx="5953125" cy="3349625"/>
          </a:xfrm>
        </p:spPr>
      </p:sp>
      <p:sp>
        <p:nvSpPr>
          <p:cNvPr id="3" name="Notes Placeholder 2"/>
          <p:cNvSpPr>
            <a:spLocks noGrp="1"/>
          </p:cNvSpPr>
          <p:nvPr>
            <p:ph type="body" idx="1"/>
          </p:nvPr>
        </p:nvSpPr>
        <p:spPr>
          <a:xfrm>
            <a:off x="215154" y="3937300"/>
            <a:ext cx="6400800" cy="4747914"/>
          </a:xfrm>
        </p:spPr>
        <p:txBody>
          <a:bodyPr/>
          <a:lstStyle/>
          <a:p>
            <a:pPr marL="171450" indent="-171450">
              <a:buFontTx/>
              <a:buChar char="-"/>
            </a:pPr>
            <a:endParaRPr lang="en-GB" dirty="0">
              <a:solidFill>
                <a:srgbClr val="002060"/>
              </a:solidFill>
            </a:endParaRPr>
          </a:p>
        </p:txBody>
      </p:sp>
      <p:sp>
        <p:nvSpPr>
          <p:cNvPr id="4" name="Slide Number Placeholder 3"/>
          <p:cNvSpPr>
            <a:spLocks noGrp="1"/>
          </p:cNvSpPr>
          <p:nvPr>
            <p:ph type="sldNum" sz="quarter" idx="10"/>
          </p:nvPr>
        </p:nvSpPr>
        <p:spPr/>
        <p:txBody>
          <a:bodyPr/>
          <a:lstStyle/>
          <a:p>
            <a:fld id="{730AB413-05EA-4F6F-A834-53BC35695E9D}" type="slidenum">
              <a:rPr lang="en-GB" smtClean="0"/>
              <a:t>12</a:t>
            </a:fld>
            <a:endParaRPr lang="en-GB"/>
          </a:p>
        </p:txBody>
      </p:sp>
    </p:spTree>
    <p:extLst>
      <p:ext uri="{BB962C8B-B14F-4D97-AF65-F5344CB8AC3E}">
        <p14:creationId xmlns:p14="http://schemas.microsoft.com/office/powerpoint/2010/main" val="392261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3548" indent="-293548">
              <a:buFont typeface="Arial" panose="020B0604020202020204" pitchFamily="34" charset="0"/>
              <a:buChar char="•"/>
            </a:pPr>
            <a:endParaRPr lang="fr-CH" alt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pPr>
              <a:defRPr/>
            </a:pPr>
            <a:fld id="{A7C6415C-8172-401E-B3D4-FF246FE2E49D}" type="slidenum">
              <a:rPr lang="en-US" smtClean="0">
                <a:solidFill>
                  <a:prstClr val="black"/>
                </a:solidFill>
              </a:rPr>
              <a:pPr>
                <a:defRPr/>
              </a:pPr>
              <a:t>13</a:t>
            </a:fld>
            <a:endParaRPr lang="en-US">
              <a:solidFill>
                <a:prstClr val="black"/>
              </a:solidFill>
            </a:endParaRPr>
          </a:p>
        </p:txBody>
      </p:sp>
      <p:sp>
        <p:nvSpPr>
          <p:cNvPr id="5" name="Notes Placeholder 2"/>
          <p:cNvSpPr txBox="1">
            <a:spLocks/>
          </p:cNvSpPr>
          <p:nvPr/>
        </p:nvSpPr>
        <p:spPr bwMode="auto">
          <a:xfrm>
            <a:off x="809776" y="4862467"/>
            <a:ext cx="5335867"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2" tIns="48327" rIns="96652" bIns="48327"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b="0" dirty="0" smtClean="0"/>
              <a:t>DAVID :</a:t>
            </a:r>
          </a:p>
          <a:p>
            <a:pPr marL="164146" indent="-164146">
              <a:buFontTx/>
              <a:buChar char="-"/>
            </a:pPr>
            <a:r>
              <a:rPr lang="en-GB" b="0" dirty="0" smtClean="0"/>
              <a:t>Before we get started, perhaps we can ask IF ANYONE HERE ATTENDED THE NEGOTIATIONS OF THE ATT as part of a national delegation or in some other capacity?.... Maybe we can have a show of hands….</a:t>
            </a:r>
          </a:p>
          <a:p>
            <a:pPr marL="164146" indent="-164146">
              <a:buFontTx/>
              <a:buChar char="-"/>
            </a:pPr>
            <a:r>
              <a:rPr lang="en-GB" b="0" dirty="0" smtClean="0"/>
              <a:t>And perhaps we can also ask how many of you have already started looking at what the ATT means for your country and how you might need to adapt your national systems if you plan to join the treaty?</a:t>
            </a:r>
          </a:p>
          <a:p>
            <a:pPr marL="164146" indent="-164146">
              <a:buFontTx/>
              <a:buChar char="-"/>
            </a:pPr>
            <a:r>
              <a:rPr lang="en-GB" b="0" dirty="0" smtClean="0"/>
              <a:t>[</a:t>
            </a:r>
            <a:r>
              <a:rPr lang="en-GB" b="0" i="1" dirty="0" smtClean="0"/>
              <a:t>hopefully brief exchange with participants….but if they are not overly engaged, don’t wait too long</a:t>
            </a:r>
            <a:r>
              <a:rPr lang="en-GB" b="0" dirty="0" smtClean="0"/>
              <a:t>]</a:t>
            </a:r>
          </a:p>
          <a:p>
            <a:pPr marL="164146" indent="-164146">
              <a:buFontTx/>
              <a:buChar char="-"/>
            </a:pPr>
            <a:r>
              <a:rPr lang="en-GB" b="0" dirty="0" smtClean="0"/>
              <a:t>ANECDOTE: for those of you that were present during the negotiations, you will recognise the person in this photo – Ambassador </a:t>
            </a:r>
            <a:r>
              <a:rPr lang="en-GB" b="0" dirty="0" err="1" smtClean="0"/>
              <a:t>Moritan</a:t>
            </a:r>
            <a:r>
              <a:rPr lang="en-GB" b="0" dirty="0" smtClean="0"/>
              <a:t> from Argentina – who presided over the lead up to the negotiations and the first negotiating conference in 2012</a:t>
            </a:r>
          </a:p>
          <a:p>
            <a:pPr marL="164146" indent="-164146">
              <a:buFontTx/>
              <a:buChar char="-"/>
            </a:pPr>
            <a:r>
              <a:rPr lang="en-GB" b="0" dirty="0" smtClean="0"/>
              <a:t>[you will also recognise Daniel </a:t>
            </a:r>
            <a:r>
              <a:rPr lang="en-GB" b="0" dirty="0" err="1" smtClean="0"/>
              <a:t>Prins</a:t>
            </a:r>
            <a:r>
              <a:rPr lang="en-GB" b="0" dirty="0" smtClean="0"/>
              <a:t>…]</a:t>
            </a:r>
          </a:p>
          <a:p>
            <a:pPr marL="164146" indent="-164146">
              <a:buFontTx/>
              <a:buChar char="-"/>
            </a:pPr>
            <a:endParaRPr lang="en-GB" b="0" i="1" dirty="0" smtClean="0"/>
          </a:p>
          <a:p>
            <a:r>
              <a:rPr lang="en-GB" b="0" dirty="0" smtClean="0"/>
              <a:t>SARAH :</a:t>
            </a:r>
          </a:p>
          <a:p>
            <a:pPr marL="164146" indent="-164146">
              <a:buFontTx/>
              <a:buChar char="-"/>
            </a:pPr>
            <a:r>
              <a:rPr lang="en-GB" b="0" dirty="0" smtClean="0"/>
              <a:t>[</a:t>
            </a:r>
            <a:r>
              <a:rPr lang="en-GB" b="0" i="1" dirty="0" smtClean="0"/>
              <a:t>no need for me to speak here</a:t>
            </a:r>
            <a:r>
              <a:rPr lang="en-GB" b="0" dirty="0" smtClean="0"/>
              <a:t>]</a:t>
            </a:r>
          </a:p>
        </p:txBody>
      </p:sp>
    </p:spTree>
    <p:extLst>
      <p:ext uri="{BB962C8B-B14F-4D97-AF65-F5344CB8AC3E}">
        <p14:creationId xmlns:p14="http://schemas.microsoft.com/office/powerpoint/2010/main" val="274410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3548" indent="-293548">
              <a:buFont typeface="Arial" panose="020B0604020202020204" pitchFamily="34" charset="0"/>
              <a:buChar char="•"/>
            </a:pPr>
            <a:endParaRPr lang="fr-CH" alt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pPr>
              <a:defRPr/>
            </a:pPr>
            <a:fld id="{A7C6415C-8172-401E-B3D4-FF246FE2E49D}" type="slidenum">
              <a:rPr lang="en-US" smtClean="0">
                <a:solidFill>
                  <a:prstClr val="black"/>
                </a:solidFill>
              </a:rPr>
              <a:pPr>
                <a:defRPr/>
              </a:pPr>
              <a:t>2</a:t>
            </a:fld>
            <a:endParaRPr lang="en-US">
              <a:solidFill>
                <a:prstClr val="black"/>
              </a:solidFill>
            </a:endParaRPr>
          </a:p>
        </p:txBody>
      </p:sp>
      <p:sp>
        <p:nvSpPr>
          <p:cNvPr id="5" name="Notes Placeholder 2"/>
          <p:cNvSpPr txBox="1">
            <a:spLocks/>
          </p:cNvSpPr>
          <p:nvPr/>
        </p:nvSpPr>
        <p:spPr bwMode="auto">
          <a:xfrm>
            <a:off x="809776" y="4862467"/>
            <a:ext cx="5335867"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2" tIns="48327" rIns="96652" bIns="48327"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b="0" dirty="0" smtClean="0"/>
          </a:p>
        </p:txBody>
      </p:sp>
    </p:spTree>
    <p:extLst>
      <p:ext uri="{BB962C8B-B14F-4D97-AF65-F5344CB8AC3E}">
        <p14:creationId xmlns:p14="http://schemas.microsoft.com/office/powerpoint/2010/main" val="48289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3548" indent="-293548">
              <a:buFont typeface="Arial" panose="020B0604020202020204" pitchFamily="34" charset="0"/>
              <a:buChar char="•"/>
            </a:pPr>
            <a:endParaRPr lang="fr-CH" alt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pPr>
              <a:defRPr/>
            </a:pPr>
            <a:fld id="{A7C6415C-8172-401E-B3D4-FF246FE2E49D}" type="slidenum">
              <a:rPr lang="en-US" smtClean="0">
                <a:solidFill>
                  <a:prstClr val="black"/>
                </a:solidFill>
              </a:rPr>
              <a:pPr>
                <a:defRPr/>
              </a:pPr>
              <a:t>3</a:t>
            </a:fld>
            <a:endParaRPr lang="en-US">
              <a:solidFill>
                <a:prstClr val="black"/>
              </a:solidFill>
            </a:endParaRPr>
          </a:p>
        </p:txBody>
      </p:sp>
      <p:sp>
        <p:nvSpPr>
          <p:cNvPr id="5" name="Notes Placeholder 2"/>
          <p:cNvSpPr txBox="1">
            <a:spLocks/>
          </p:cNvSpPr>
          <p:nvPr/>
        </p:nvSpPr>
        <p:spPr bwMode="auto">
          <a:xfrm>
            <a:off x="809776" y="4862467"/>
            <a:ext cx="5335867"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2" tIns="48327" rIns="96652" bIns="48327"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b="0" dirty="0" smtClean="0"/>
          </a:p>
        </p:txBody>
      </p:sp>
    </p:spTree>
    <p:extLst>
      <p:ext uri="{BB962C8B-B14F-4D97-AF65-F5344CB8AC3E}">
        <p14:creationId xmlns:p14="http://schemas.microsoft.com/office/powerpoint/2010/main" val="291287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392113"/>
            <a:ext cx="5953125" cy="3349625"/>
          </a:xfrm>
        </p:spPr>
      </p:sp>
      <p:sp>
        <p:nvSpPr>
          <p:cNvPr id="3" name="Notes Placeholder 2"/>
          <p:cNvSpPr>
            <a:spLocks noGrp="1"/>
          </p:cNvSpPr>
          <p:nvPr>
            <p:ph type="body" idx="1"/>
          </p:nvPr>
        </p:nvSpPr>
        <p:spPr>
          <a:xfrm>
            <a:off x="215154" y="3937300"/>
            <a:ext cx="6400800" cy="4747914"/>
          </a:xfrm>
        </p:spPr>
        <p:txBody>
          <a:bodyPr/>
          <a:lstStyle/>
          <a:p>
            <a:pPr marL="171450" indent="-171450">
              <a:buFontTx/>
              <a:buChar char="-"/>
            </a:pPr>
            <a:endParaRPr lang="en-GB" dirty="0">
              <a:solidFill>
                <a:srgbClr val="002060"/>
              </a:solidFill>
            </a:endParaRPr>
          </a:p>
        </p:txBody>
      </p:sp>
      <p:sp>
        <p:nvSpPr>
          <p:cNvPr id="4" name="Slide Number Placeholder 3"/>
          <p:cNvSpPr>
            <a:spLocks noGrp="1"/>
          </p:cNvSpPr>
          <p:nvPr>
            <p:ph type="sldNum" sz="quarter" idx="10"/>
          </p:nvPr>
        </p:nvSpPr>
        <p:spPr/>
        <p:txBody>
          <a:bodyPr/>
          <a:lstStyle/>
          <a:p>
            <a:fld id="{730AB413-05EA-4F6F-A834-53BC35695E9D}" type="slidenum">
              <a:rPr lang="en-GB" smtClean="0"/>
              <a:t>4</a:t>
            </a:fld>
            <a:endParaRPr lang="en-GB"/>
          </a:p>
        </p:txBody>
      </p:sp>
    </p:spTree>
    <p:extLst>
      <p:ext uri="{BB962C8B-B14F-4D97-AF65-F5344CB8AC3E}">
        <p14:creationId xmlns:p14="http://schemas.microsoft.com/office/powerpoint/2010/main" val="133577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3548" indent="-293548">
              <a:buFont typeface="Arial" panose="020B0604020202020204" pitchFamily="34" charset="0"/>
              <a:buChar char="•"/>
            </a:pPr>
            <a:endParaRPr lang="fr-CH" alt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pPr>
              <a:defRPr/>
            </a:pPr>
            <a:fld id="{A7C6415C-8172-401E-B3D4-FF246FE2E49D}" type="slidenum">
              <a:rPr lang="en-US" smtClean="0">
                <a:solidFill>
                  <a:prstClr val="black"/>
                </a:solidFill>
              </a:rPr>
              <a:pPr>
                <a:defRPr/>
              </a:pPr>
              <a:t>5</a:t>
            </a:fld>
            <a:endParaRPr lang="en-US">
              <a:solidFill>
                <a:prstClr val="black"/>
              </a:solidFill>
            </a:endParaRPr>
          </a:p>
        </p:txBody>
      </p:sp>
      <p:sp>
        <p:nvSpPr>
          <p:cNvPr id="5" name="Notes Placeholder 2"/>
          <p:cNvSpPr txBox="1">
            <a:spLocks/>
          </p:cNvSpPr>
          <p:nvPr/>
        </p:nvSpPr>
        <p:spPr bwMode="auto">
          <a:xfrm>
            <a:off x="809776" y="4862467"/>
            <a:ext cx="5335867"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2" tIns="48327" rIns="96652" bIns="48327"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b="0" dirty="0" smtClean="0"/>
          </a:p>
        </p:txBody>
      </p:sp>
    </p:spTree>
    <p:extLst>
      <p:ext uri="{BB962C8B-B14F-4D97-AF65-F5344CB8AC3E}">
        <p14:creationId xmlns:p14="http://schemas.microsoft.com/office/powerpoint/2010/main" val="394830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dirty="0" smtClean="0"/>
              <a:t>Currently of the 194 UN Member States and UN Observer State, there are:</a:t>
            </a:r>
          </a:p>
          <a:p>
            <a:pPr marL="171450" indent="-171450">
              <a:spcBef>
                <a:spcPts val="600"/>
              </a:spcBef>
              <a:spcAft>
                <a:spcPts val="600"/>
              </a:spcAft>
              <a:buFontTx/>
              <a:buChar char="-"/>
            </a:pPr>
            <a:r>
              <a:rPr lang="en-GB" dirty="0" smtClean="0"/>
              <a:t>96 States Parties</a:t>
            </a:r>
          </a:p>
          <a:p>
            <a:pPr marL="171450" indent="-171450">
              <a:spcBef>
                <a:spcPts val="600"/>
              </a:spcBef>
              <a:spcAft>
                <a:spcPts val="600"/>
              </a:spcAft>
              <a:buFontTx/>
              <a:buChar char="-"/>
            </a:pPr>
            <a:r>
              <a:rPr lang="en-GB" dirty="0" smtClean="0"/>
              <a:t>39 States that have signed the Treaty but not yet ratified, approved or accepted it</a:t>
            </a:r>
          </a:p>
          <a:p>
            <a:pPr marL="171450" indent="-171450">
              <a:spcBef>
                <a:spcPts val="600"/>
              </a:spcBef>
              <a:spcAft>
                <a:spcPts val="600"/>
              </a:spcAft>
              <a:buFontTx/>
              <a:buChar char="-"/>
            </a:pPr>
            <a:r>
              <a:rPr lang="en-GB" dirty="0" smtClean="0"/>
              <a:t>59 States that have not joined it – not states parties or signatories</a:t>
            </a:r>
          </a:p>
          <a:p>
            <a:pPr marL="171450" indent="-171450">
              <a:spcBef>
                <a:spcPts val="600"/>
              </a:spcBef>
              <a:spcAft>
                <a:spcPts val="600"/>
              </a:spcAft>
              <a:buFontTx/>
              <a:buChar char="-"/>
            </a:pPr>
            <a:r>
              <a:rPr lang="en-GB" dirty="0" smtClean="0"/>
              <a:t>Note: we are talking about UN member States and Observer States (194)</a:t>
            </a:r>
            <a:endParaRPr lang="en-GB" dirty="0"/>
          </a:p>
        </p:txBody>
      </p:sp>
      <p:sp>
        <p:nvSpPr>
          <p:cNvPr id="4" name="Slide Number Placeholder 3"/>
          <p:cNvSpPr>
            <a:spLocks noGrp="1"/>
          </p:cNvSpPr>
          <p:nvPr>
            <p:ph type="sldNum" sz="quarter" idx="10"/>
          </p:nvPr>
        </p:nvSpPr>
        <p:spPr/>
        <p:txBody>
          <a:bodyPr/>
          <a:lstStyle/>
          <a:p>
            <a:fld id="{730AB413-05EA-4F6F-A834-53BC35695E9D}" type="slidenum">
              <a:rPr lang="en-GB" smtClean="0"/>
              <a:t>6</a:t>
            </a:fld>
            <a:endParaRPr lang="en-GB"/>
          </a:p>
        </p:txBody>
      </p:sp>
    </p:spTree>
    <p:extLst>
      <p:ext uri="{BB962C8B-B14F-4D97-AF65-F5344CB8AC3E}">
        <p14:creationId xmlns:p14="http://schemas.microsoft.com/office/powerpoint/2010/main" val="271279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392113"/>
            <a:ext cx="5953125" cy="3349625"/>
          </a:xfrm>
        </p:spPr>
      </p:sp>
      <p:sp>
        <p:nvSpPr>
          <p:cNvPr id="3" name="Notes Placeholder 2"/>
          <p:cNvSpPr>
            <a:spLocks noGrp="1"/>
          </p:cNvSpPr>
          <p:nvPr>
            <p:ph type="body" idx="1"/>
          </p:nvPr>
        </p:nvSpPr>
        <p:spPr>
          <a:xfrm>
            <a:off x="215154" y="3937300"/>
            <a:ext cx="6400800" cy="4747914"/>
          </a:xfrm>
        </p:spPr>
        <p:txBody>
          <a:bodyPr/>
          <a:lstStyle/>
          <a:p>
            <a:pPr marL="171450" indent="-171450">
              <a:buFontTx/>
              <a:buChar char="-"/>
            </a:pPr>
            <a:r>
              <a:rPr lang="en-US" b="1" dirty="0" smtClean="0"/>
              <a:t>Ammunition:</a:t>
            </a:r>
            <a:r>
              <a:rPr lang="en-US" dirty="0" smtClean="0"/>
              <a:t> </a:t>
            </a:r>
            <a:r>
              <a:rPr lang="en-US" sz="1050" dirty="0"/>
              <a:t>Each State Party shall establish and maintain a national control system to regulate the export of ammunition/munitions </a:t>
            </a:r>
            <a:r>
              <a:rPr lang="en-US" sz="1050" b="1" dirty="0"/>
              <a:t>fired, launched or delivered </a:t>
            </a:r>
            <a:r>
              <a:rPr lang="en-US" sz="1050" dirty="0"/>
              <a:t>by the conventional arms covered under Article 2 (1), and shall apply the provisions of Article 6 and Article 7 prior to authorizing the export of such ammunition/munitions</a:t>
            </a:r>
            <a:r>
              <a:rPr lang="en-US" sz="1050" dirty="0" smtClean="0"/>
              <a:t>.</a:t>
            </a:r>
          </a:p>
          <a:p>
            <a:pPr marL="171450" indent="-171450">
              <a:buFontTx/>
              <a:buChar char="-"/>
            </a:pPr>
            <a:endParaRPr lang="en-US" sz="1050" b="1" dirty="0">
              <a:solidFill>
                <a:schemeClr val="accent2">
                  <a:lumMod val="75000"/>
                </a:schemeClr>
              </a:solidFill>
            </a:endParaRPr>
          </a:p>
          <a:p>
            <a:pPr marL="171450" indent="-171450">
              <a:buFontTx/>
              <a:buChar char="-"/>
            </a:pPr>
            <a:endParaRPr lang="en-US" sz="1050" b="1" dirty="0" smtClean="0">
              <a:solidFill>
                <a:schemeClr val="accent2">
                  <a:lumMod val="75000"/>
                </a:schemeClr>
              </a:solidFill>
            </a:endParaRPr>
          </a:p>
          <a:p>
            <a:pPr marL="171450" indent="-171450">
              <a:buFontTx/>
              <a:buChar char="-"/>
            </a:pPr>
            <a:r>
              <a:rPr lang="en-US" sz="1050" b="1" dirty="0" smtClean="0">
                <a:solidFill>
                  <a:schemeClr val="accent2">
                    <a:lumMod val="75000"/>
                  </a:schemeClr>
                </a:solidFill>
              </a:rPr>
              <a:t>Parts and components: </a:t>
            </a:r>
            <a:r>
              <a:rPr lang="en-US" sz="1050" dirty="0"/>
              <a:t>Each State Party shall establish and maintain a national control system to regulate the export of parts and components </a:t>
            </a:r>
            <a:r>
              <a:rPr lang="en-US" sz="1050" b="1" dirty="0"/>
              <a:t>where the export is in a form that provides the capability to assemble </a:t>
            </a:r>
            <a:r>
              <a:rPr lang="en-US" sz="1050" dirty="0"/>
              <a:t>the conventional arms covered under Article 2 (1) and shall apply the provisions of Article 6 and Article 7 prior to authorizing the export of such parts and components.</a:t>
            </a:r>
            <a:endParaRPr lang="en-US" sz="1050" b="1" dirty="0">
              <a:solidFill>
                <a:schemeClr val="accent2">
                  <a:lumMod val="75000"/>
                </a:schemeClr>
              </a:solidFill>
            </a:endParaRPr>
          </a:p>
          <a:p>
            <a:pPr marL="171450" indent="-171450">
              <a:buFontTx/>
              <a:buChar char="-"/>
            </a:pPr>
            <a:endParaRPr lang="en-GB" dirty="0">
              <a:solidFill>
                <a:srgbClr val="002060"/>
              </a:solidFill>
            </a:endParaRPr>
          </a:p>
        </p:txBody>
      </p:sp>
      <p:sp>
        <p:nvSpPr>
          <p:cNvPr id="4" name="Slide Number Placeholder 3"/>
          <p:cNvSpPr>
            <a:spLocks noGrp="1"/>
          </p:cNvSpPr>
          <p:nvPr>
            <p:ph type="sldNum" sz="quarter" idx="10"/>
          </p:nvPr>
        </p:nvSpPr>
        <p:spPr/>
        <p:txBody>
          <a:bodyPr/>
          <a:lstStyle/>
          <a:p>
            <a:fld id="{730AB413-05EA-4F6F-A834-53BC35695E9D}" type="slidenum">
              <a:rPr lang="en-GB" smtClean="0"/>
              <a:t>7</a:t>
            </a:fld>
            <a:endParaRPr lang="en-GB"/>
          </a:p>
        </p:txBody>
      </p:sp>
    </p:spTree>
    <p:extLst>
      <p:ext uri="{BB962C8B-B14F-4D97-AF65-F5344CB8AC3E}">
        <p14:creationId xmlns:p14="http://schemas.microsoft.com/office/powerpoint/2010/main" val="3974676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392113"/>
            <a:ext cx="5953125" cy="3349625"/>
          </a:xfrm>
        </p:spPr>
      </p:sp>
      <p:sp>
        <p:nvSpPr>
          <p:cNvPr id="3" name="Notes Placeholder 2"/>
          <p:cNvSpPr>
            <a:spLocks noGrp="1"/>
          </p:cNvSpPr>
          <p:nvPr>
            <p:ph type="body" idx="1"/>
          </p:nvPr>
        </p:nvSpPr>
        <p:spPr>
          <a:xfrm>
            <a:off x="215154" y="3937300"/>
            <a:ext cx="6400800" cy="4747914"/>
          </a:xfrm>
        </p:spPr>
        <p:txBody>
          <a:bodyPr/>
          <a:lstStyle/>
          <a:p>
            <a:pPr marL="171450" indent="-171450">
              <a:buFontTx/>
              <a:buChar char="-"/>
            </a:pPr>
            <a:endParaRPr lang="en-GB" dirty="0">
              <a:solidFill>
                <a:srgbClr val="002060"/>
              </a:solidFill>
            </a:endParaRPr>
          </a:p>
        </p:txBody>
      </p:sp>
      <p:sp>
        <p:nvSpPr>
          <p:cNvPr id="4" name="Slide Number Placeholder 3"/>
          <p:cNvSpPr>
            <a:spLocks noGrp="1"/>
          </p:cNvSpPr>
          <p:nvPr>
            <p:ph type="sldNum" sz="quarter" idx="10"/>
          </p:nvPr>
        </p:nvSpPr>
        <p:spPr/>
        <p:txBody>
          <a:bodyPr/>
          <a:lstStyle/>
          <a:p>
            <a:fld id="{730AB413-05EA-4F6F-A834-53BC35695E9D}" type="slidenum">
              <a:rPr lang="en-GB" smtClean="0"/>
              <a:t>8</a:t>
            </a:fld>
            <a:endParaRPr lang="en-GB"/>
          </a:p>
        </p:txBody>
      </p:sp>
    </p:spTree>
    <p:extLst>
      <p:ext uri="{BB962C8B-B14F-4D97-AF65-F5344CB8AC3E}">
        <p14:creationId xmlns:p14="http://schemas.microsoft.com/office/powerpoint/2010/main" val="4230526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392113"/>
            <a:ext cx="5953125" cy="3349625"/>
          </a:xfrm>
        </p:spPr>
      </p:sp>
      <p:sp>
        <p:nvSpPr>
          <p:cNvPr id="3" name="Notes Placeholder 2"/>
          <p:cNvSpPr>
            <a:spLocks noGrp="1"/>
          </p:cNvSpPr>
          <p:nvPr>
            <p:ph type="body" idx="1"/>
          </p:nvPr>
        </p:nvSpPr>
        <p:spPr>
          <a:xfrm>
            <a:off x="215154" y="3937300"/>
            <a:ext cx="6400800" cy="4747914"/>
          </a:xfrm>
        </p:spPr>
        <p:txBody>
          <a:bodyPr/>
          <a:lstStyle/>
          <a:p>
            <a:pPr marL="171450" indent="-171450">
              <a:buFontTx/>
              <a:buChar char="-"/>
            </a:pPr>
            <a:endParaRPr lang="en-GB" dirty="0">
              <a:solidFill>
                <a:srgbClr val="002060"/>
              </a:solidFill>
            </a:endParaRPr>
          </a:p>
        </p:txBody>
      </p:sp>
      <p:sp>
        <p:nvSpPr>
          <p:cNvPr id="4" name="Slide Number Placeholder 3"/>
          <p:cNvSpPr>
            <a:spLocks noGrp="1"/>
          </p:cNvSpPr>
          <p:nvPr>
            <p:ph type="sldNum" sz="quarter" idx="10"/>
          </p:nvPr>
        </p:nvSpPr>
        <p:spPr/>
        <p:txBody>
          <a:bodyPr/>
          <a:lstStyle/>
          <a:p>
            <a:fld id="{730AB413-05EA-4F6F-A834-53BC35695E9D}" type="slidenum">
              <a:rPr lang="en-GB" smtClean="0"/>
              <a:t>9</a:t>
            </a:fld>
            <a:endParaRPr lang="en-GB"/>
          </a:p>
        </p:txBody>
      </p:sp>
    </p:spTree>
    <p:extLst>
      <p:ext uri="{BB962C8B-B14F-4D97-AF65-F5344CB8AC3E}">
        <p14:creationId xmlns:p14="http://schemas.microsoft.com/office/powerpoint/2010/main" val="426886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AB87B8E-0DD3-4C51-B896-C473D3E39795}" type="datetimeFigureOut">
              <a:rPr lang="en-GB" smtClean="0"/>
              <a:t>26/11/2018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3FE12F-F005-4A12-9EE1-83DC0F34FAD1}" type="slidenum">
              <a:rPr lang="en-GB" smtClean="0"/>
              <a:t>‹#›</a:t>
            </a:fld>
            <a:endParaRPr lang="en-GB" dirty="0"/>
          </a:p>
        </p:txBody>
      </p:sp>
    </p:spTree>
    <p:extLst>
      <p:ext uri="{BB962C8B-B14F-4D97-AF65-F5344CB8AC3E}">
        <p14:creationId xmlns:p14="http://schemas.microsoft.com/office/powerpoint/2010/main" val="218134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B87B8E-0DD3-4C51-B896-C473D3E39795}" type="datetimeFigureOut">
              <a:rPr lang="en-GB" smtClean="0"/>
              <a:t>26/11/2018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3FE12F-F005-4A12-9EE1-83DC0F34FAD1}" type="slidenum">
              <a:rPr lang="en-GB" smtClean="0"/>
              <a:t>‹#›</a:t>
            </a:fld>
            <a:endParaRPr lang="en-GB" dirty="0"/>
          </a:p>
        </p:txBody>
      </p:sp>
    </p:spTree>
    <p:extLst>
      <p:ext uri="{BB962C8B-B14F-4D97-AF65-F5344CB8AC3E}">
        <p14:creationId xmlns:p14="http://schemas.microsoft.com/office/powerpoint/2010/main" val="390141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B87B8E-0DD3-4C51-B896-C473D3E39795}" type="datetimeFigureOut">
              <a:rPr lang="en-GB" smtClean="0"/>
              <a:t>26/11/2018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3FE12F-F005-4A12-9EE1-83DC0F34FAD1}" type="slidenum">
              <a:rPr lang="en-GB" smtClean="0"/>
              <a:t>‹#›</a:t>
            </a:fld>
            <a:endParaRPr lang="en-GB" dirty="0"/>
          </a:p>
        </p:txBody>
      </p:sp>
    </p:spTree>
    <p:extLst>
      <p:ext uri="{BB962C8B-B14F-4D97-AF65-F5344CB8AC3E}">
        <p14:creationId xmlns:p14="http://schemas.microsoft.com/office/powerpoint/2010/main" val="742777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r>
              <a:rPr lang="en-US"/>
              <a:t>23 April 2010</a:t>
            </a:r>
          </a:p>
        </p:txBody>
      </p:sp>
      <p:sp>
        <p:nvSpPr>
          <p:cNvPr id="5" name="Rectangle 70"/>
          <p:cNvSpPr>
            <a:spLocks noGrp="1" noChangeArrowheads="1"/>
          </p:cNvSpPr>
          <p:nvPr>
            <p:ph type="ftr" sz="quarter" idx="11"/>
          </p:nvPr>
        </p:nvSpPr>
        <p:spPr>
          <a:ln/>
        </p:spPr>
        <p:txBody>
          <a:bodyPr/>
          <a:lstStyle>
            <a:lvl1pPr>
              <a:defRPr/>
            </a:lvl1pPr>
          </a:lstStyle>
          <a:p>
            <a:pPr>
              <a:defRPr/>
            </a:pPr>
            <a:r>
              <a:rPr lang="en-US"/>
              <a:t>Wassenaar Arrangement</a:t>
            </a:r>
          </a:p>
        </p:txBody>
      </p:sp>
      <p:sp>
        <p:nvSpPr>
          <p:cNvPr id="6" name="Rectangle 71"/>
          <p:cNvSpPr>
            <a:spLocks noGrp="1" noChangeArrowheads="1"/>
          </p:cNvSpPr>
          <p:nvPr>
            <p:ph type="sldNum" sz="quarter" idx="12"/>
          </p:nvPr>
        </p:nvSpPr>
        <p:spPr>
          <a:ln/>
        </p:spPr>
        <p:txBody>
          <a:bodyPr/>
          <a:lstStyle>
            <a:lvl1pPr>
              <a:defRPr/>
            </a:lvl1pPr>
          </a:lstStyle>
          <a:p>
            <a:fld id="{C9455F3B-4A96-4547-9EDF-D573DFEFAE7D}" type="slidenum">
              <a:rPr lang="en-US" altLang="fr-FR"/>
              <a:pPr/>
              <a:t>‹#›</a:t>
            </a:fld>
            <a:endParaRPr lang="en-US" altLang="fr-FR"/>
          </a:p>
        </p:txBody>
      </p:sp>
    </p:spTree>
    <p:extLst>
      <p:ext uri="{BB962C8B-B14F-4D97-AF65-F5344CB8AC3E}">
        <p14:creationId xmlns:p14="http://schemas.microsoft.com/office/powerpoint/2010/main" val="1666634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r>
              <a:rPr lang="en-US"/>
              <a:t>23 April 2010</a:t>
            </a:r>
          </a:p>
        </p:txBody>
      </p:sp>
      <p:sp>
        <p:nvSpPr>
          <p:cNvPr id="5" name="Rectangle 70"/>
          <p:cNvSpPr>
            <a:spLocks noGrp="1" noChangeArrowheads="1"/>
          </p:cNvSpPr>
          <p:nvPr>
            <p:ph type="ftr" sz="quarter" idx="11"/>
          </p:nvPr>
        </p:nvSpPr>
        <p:spPr>
          <a:ln/>
        </p:spPr>
        <p:txBody>
          <a:bodyPr/>
          <a:lstStyle>
            <a:lvl1pPr>
              <a:defRPr/>
            </a:lvl1pPr>
          </a:lstStyle>
          <a:p>
            <a:pPr>
              <a:defRPr/>
            </a:pPr>
            <a:r>
              <a:rPr lang="en-US"/>
              <a:t>Wassenaar Arrangement</a:t>
            </a:r>
          </a:p>
        </p:txBody>
      </p:sp>
      <p:sp>
        <p:nvSpPr>
          <p:cNvPr id="6" name="Rectangle 71"/>
          <p:cNvSpPr>
            <a:spLocks noGrp="1" noChangeArrowheads="1"/>
          </p:cNvSpPr>
          <p:nvPr>
            <p:ph type="sldNum" sz="quarter" idx="12"/>
          </p:nvPr>
        </p:nvSpPr>
        <p:spPr>
          <a:ln/>
        </p:spPr>
        <p:txBody>
          <a:bodyPr/>
          <a:lstStyle>
            <a:lvl1pPr>
              <a:defRPr/>
            </a:lvl1pPr>
          </a:lstStyle>
          <a:p>
            <a:fld id="{B6FA02D2-6842-451D-80CC-E9F6691FCAE3}" type="slidenum">
              <a:rPr lang="en-US" altLang="fr-FR"/>
              <a:pPr/>
              <a:t>‹#›</a:t>
            </a:fld>
            <a:endParaRPr lang="en-US" altLang="fr-FR"/>
          </a:p>
        </p:txBody>
      </p:sp>
    </p:spTree>
    <p:extLst>
      <p:ext uri="{BB962C8B-B14F-4D97-AF65-F5344CB8AC3E}">
        <p14:creationId xmlns:p14="http://schemas.microsoft.com/office/powerpoint/2010/main" val="2289329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r>
              <a:rPr lang="en-US"/>
              <a:t>23 April 2010</a:t>
            </a:r>
          </a:p>
        </p:txBody>
      </p:sp>
      <p:sp>
        <p:nvSpPr>
          <p:cNvPr id="5" name="Rectangle 70"/>
          <p:cNvSpPr>
            <a:spLocks noGrp="1" noChangeArrowheads="1"/>
          </p:cNvSpPr>
          <p:nvPr>
            <p:ph type="ftr" sz="quarter" idx="11"/>
          </p:nvPr>
        </p:nvSpPr>
        <p:spPr>
          <a:ln/>
        </p:spPr>
        <p:txBody>
          <a:bodyPr/>
          <a:lstStyle>
            <a:lvl1pPr>
              <a:defRPr/>
            </a:lvl1pPr>
          </a:lstStyle>
          <a:p>
            <a:pPr>
              <a:defRPr/>
            </a:pPr>
            <a:r>
              <a:rPr lang="en-US"/>
              <a:t>Wassenaar Arrangement</a:t>
            </a:r>
          </a:p>
        </p:txBody>
      </p:sp>
      <p:sp>
        <p:nvSpPr>
          <p:cNvPr id="6" name="Rectangle 71"/>
          <p:cNvSpPr>
            <a:spLocks noGrp="1" noChangeArrowheads="1"/>
          </p:cNvSpPr>
          <p:nvPr>
            <p:ph type="sldNum" sz="quarter" idx="12"/>
          </p:nvPr>
        </p:nvSpPr>
        <p:spPr>
          <a:ln/>
        </p:spPr>
        <p:txBody>
          <a:bodyPr/>
          <a:lstStyle>
            <a:lvl1pPr>
              <a:defRPr/>
            </a:lvl1pPr>
          </a:lstStyle>
          <a:p>
            <a:fld id="{45E385A7-59D4-4B37-9562-CBA221F9C4EF}" type="slidenum">
              <a:rPr lang="en-US" altLang="fr-FR"/>
              <a:pPr/>
              <a:t>‹#›</a:t>
            </a:fld>
            <a:endParaRPr lang="en-US" altLang="fr-FR"/>
          </a:p>
        </p:txBody>
      </p:sp>
    </p:spTree>
    <p:extLst>
      <p:ext uri="{BB962C8B-B14F-4D97-AF65-F5344CB8AC3E}">
        <p14:creationId xmlns:p14="http://schemas.microsoft.com/office/powerpoint/2010/main" val="1749733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r>
              <a:rPr lang="en-US"/>
              <a:t>23 April 2010</a:t>
            </a:r>
          </a:p>
        </p:txBody>
      </p:sp>
      <p:sp>
        <p:nvSpPr>
          <p:cNvPr id="6" name="Rectangle 70"/>
          <p:cNvSpPr>
            <a:spLocks noGrp="1" noChangeArrowheads="1"/>
          </p:cNvSpPr>
          <p:nvPr>
            <p:ph type="ftr" sz="quarter" idx="11"/>
          </p:nvPr>
        </p:nvSpPr>
        <p:spPr>
          <a:ln/>
        </p:spPr>
        <p:txBody>
          <a:bodyPr/>
          <a:lstStyle>
            <a:lvl1pPr>
              <a:defRPr/>
            </a:lvl1pPr>
          </a:lstStyle>
          <a:p>
            <a:pPr>
              <a:defRPr/>
            </a:pPr>
            <a:r>
              <a:rPr lang="en-US"/>
              <a:t>Wassenaar Arrangement</a:t>
            </a:r>
          </a:p>
        </p:txBody>
      </p:sp>
      <p:sp>
        <p:nvSpPr>
          <p:cNvPr id="7" name="Rectangle 71"/>
          <p:cNvSpPr>
            <a:spLocks noGrp="1" noChangeArrowheads="1"/>
          </p:cNvSpPr>
          <p:nvPr>
            <p:ph type="sldNum" sz="quarter" idx="12"/>
          </p:nvPr>
        </p:nvSpPr>
        <p:spPr>
          <a:ln/>
        </p:spPr>
        <p:txBody>
          <a:bodyPr/>
          <a:lstStyle>
            <a:lvl1pPr>
              <a:defRPr/>
            </a:lvl1pPr>
          </a:lstStyle>
          <a:p>
            <a:fld id="{D14E8D3A-7234-4DBE-BD0D-DB9254E91E07}" type="slidenum">
              <a:rPr lang="en-US" altLang="fr-FR"/>
              <a:pPr/>
              <a:t>‹#›</a:t>
            </a:fld>
            <a:endParaRPr lang="en-US" altLang="fr-FR"/>
          </a:p>
        </p:txBody>
      </p:sp>
    </p:spTree>
    <p:extLst>
      <p:ext uri="{BB962C8B-B14F-4D97-AF65-F5344CB8AC3E}">
        <p14:creationId xmlns:p14="http://schemas.microsoft.com/office/powerpoint/2010/main" val="2243190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r>
              <a:rPr lang="en-US"/>
              <a:t>23 April 2010</a:t>
            </a:r>
          </a:p>
        </p:txBody>
      </p:sp>
      <p:sp>
        <p:nvSpPr>
          <p:cNvPr id="8" name="Rectangle 70"/>
          <p:cNvSpPr>
            <a:spLocks noGrp="1" noChangeArrowheads="1"/>
          </p:cNvSpPr>
          <p:nvPr>
            <p:ph type="ftr" sz="quarter" idx="11"/>
          </p:nvPr>
        </p:nvSpPr>
        <p:spPr>
          <a:ln/>
        </p:spPr>
        <p:txBody>
          <a:bodyPr/>
          <a:lstStyle>
            <a:lvl1pPr>
              <a:defRPr/>
            </a:lvl1pPr>
          </a:lstStyle>
          <a:p>
            <a:pPr>
              <a:defRPr/>
            </a:pPr>
            <a:r>
              <a:rPr lang="en-US"/>
              <a:t>Wassenaar Arrangement</a:t>
            </a:r>
          </a:p>
        </p:txBody>
      </p:sp>
      <p:sp>
        <p:nvSpPr>
          <p:cNvPr id="9" name="Rectangle 71"/>
          <p:cNvSpPr>
            <a:spLocks noGrp="1" noChangeArrowheads="1"/>
          </p:cNvSpPr>
          <p:nvPr>
            <p:ph type="sldNum" sz="quarter" idx="12"/>
          </p:nvPr>
        </p:nvSpPr>
        <p:spPr>
          <a:ln/>
        </p:spPr>
        <p:txBody>
          <a:bodyPr/>
          <a:lstStyle>
            <a:lvl1pPr>
              <a:defRPr/>
            </a:lvl1pPr>
          </a:lstStyle>
          <a:p>
            <a:fld id="{3E98D906-1CE1-485B-BC37-237ED6FEB5E6}" type="slidenum">
              <a:rPr lang="en-US" altLang="fr-FR"/>
              <a:pPr/>
              <a:t>‹#›</a:t>
            </a:fld>
            <a:endParaRPr lang="en-US" altLang="fr-FR"/>
          </a:p>
        </p:txBody>
      </p:sp>
    </p:spTree>
    <p:extLst>
      <p:ext uri="{BB962C8B-B14F-4D97-AF65-F5344CB8AC3E}">
        <p14:creationId xmlns:p14="http://schemas.microsoft.com/office/powerpoint/2010/main" val="130247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r>
              <a:rPr lang="en-US"/>
              <a:t>23 April 2010</a:t>
            </a:r>
          </a:p>
        </p:txBody>
      </p:sp>
      <p:sp>
        <p:nvSpPr>
          <p:cNvPr id="4" name="Rectangle 70"/>
          <p:cNvSpPr>
            <a:spLocks noGrp="1" noChangeArrowheads="1"/>
          </p:cNvSpPr>
          <p:nvPr>
            <p:ph type="ftr" sz="quarter" idx="11"/>
          </p:nvPr>
        </p:nvSpPr>
        <p:spPr>
          <a:ln/>
        </p:spPr>
        <p:txBody>
          <a:bodyPr/>
          <a:lstStyle>
            <a:lvl1pPr>
              <a:defRPr/>
            </a:lvl1pPr>
          </a:lstStyle>
          <a:p>
            <a:pPr>
              <a:defRPr/>
            </a:pPr>
            <a:r>
              <a:rPr lang="en-US"/>
              <a:t>Wassenaar Arrangement</a:t>
            </a:r>
          </a:p>
        </p:txBody>
      </p:sp>
      <p:sp>
        <p:nvSpPr>
          <p:cNvPr id="5" name="Rectangle 71"/>
          <p:cNvSpPr>
            <a:spLocks noGrp="1" noChangeArrowheads="1"/>
          </p:cNvSpPr>
          <p:nvPr>
            <p:ph type="sldNum" sz="quarter" idx="12"/>
          </p:nvPr>
        </p:nvSpPr>
        <p:spPr>
          <a:ln/>
        </p:spPr>
        <p:txBody>
          <a:bodyPr/>
          <a:lstStyle>
            <a:lvl1pPr>
              <a:defRPr/>
            </a:lvl1pPr>
          </a:lstStyle>
          <a:p>
            <a:fld id="{67C29D6A-A798-491C-92D3-D8125CA14015}" type="slidenum">
              <a:rPr lang="en-US" altLang="fr-FR"/>
              <a:pPr/>
              <a:t>‹#›</a:t>
            </a:fld>
            <a:endParaRPr lang="en-US" altLang="fr-FR"/>
          </a:p>
        </p:txBody>
      </p:sp>
    </p:spTree>
    <p:extLst>
      <p:ext uri="{BB962C8B-B14F-4D97-AF65-F5344CB8AC3E}">
        <p14:creationId xmlns:p14="http://schemas.microsoft.com/office/powerpoint/2010/main" val="3336164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r>
              <a:rPr lang="en-US"/>
              <a:t>23 April 2010</a:t>
            </a:r>
          </a:p>
        </p:txBody>
      </p:sp>
      <p:sp>
        <p:nvSpPr>
          <p:cNvPr id="3" name="Rectangle 70"/>
          <p:cNvSpPr>
            <a:spLocks noGrp="1" noChangeArrowheads="1"/>
          </p:cNvSpPr>
          <p:nvPr>
            <p:ph type="ftr" sz="quarter" idx="11"/>
          </p:nvPr>
        </p:nvSpPr>
        <p:spPr>
          <a:ln/>
        </p:spPr>
        <p:txBody>
          <a:bodyPr/>
          <a:lstStyle>
            <a:lvl1pPr>
              <a:defRPr/>
            </a:lvl1pPr>
          </a:lstStyle>
          <a:p>
            <a:pPr>
              <a:defRPr/>
            </a:pPr>
            <a:r>
              <a:rPr lang="en-US"/>
              <a:t>Wassenaar Arrangement</a:t>
            </a:r>
          </a:p>
        </p:txBody>
      </p:sp>
      <p:sp>
        <p:nvSpPr>
          <p:cNvPr id="4" name="Rectangle 71"/>
          <p:cNvSpPr>
            <a:spLocks noGrp="1" noChangeArrowheads="1"/>
          </p:cNvSpPr>
          <p:nvPr>
            <p:ph type="sldNum" sz="quarter" idx="12"/>
          </p:nvPr>
        </p:nvSpPr>
        <p:spPr>
          <a:ln/>
        </p:spPr>
        <p:txBody>
          <a:bodyPr/>
          <a:lstStyle>
            <a:lvl1pPr>
              <a:defRPr/>
            </a:lvl1pPr>
          </a:lstStyle>
          <a:p>
            <a:fld id="{FE2B8655-085D-4E59-AE60-57382BF544CE}" type="slidenum">
              <a:rPr lang="en-US" altLang="fr-FR"/>
              <a:pPr/>
              <a:t>‹#›</a:t>
            </a:fld>
            <a:endParaRPr lang="en-US" altLang="fr-FR"/>
          </a:p>
        </p:txBody>
      </p:sp>
    </p:spTree>
    <p:extLst>
      <p:ext uri="{BB962C8B-B14F-4D97-AF65-F5344CB8AC3E}">
        <p14:creationId xmlns:p14="http://schemas.microsoft.com/office/powerpoint/2010/main" val="4157613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r>
              <a:rPr lang="en-US"/>
              <a:t>23 April 2010</a:t>
            </a:r>
          </a:p>
        </p:txBody>
      </p:sp>
      <p:sp>
        <p:nvSpPr>
          <p:cNvPr id="6" name="Rectangle 70"/>
          <p:cNvSpPr>
            <a:spLocks noGrp="1" noChangeArrowheads="1"/>
          </p:cNvSpPr>
          <p:nvPr>
            <p:ph type="ftr" sz="quarter" idx="11"/>
          </p:nvPr>
        </p:nvSpPr>
        <p:spPr>
          <a:ln/>
        </p:spPr>
        <p:txBody>
          <a:bodyPr/>
          <a:lstStyle>
            <a:lvl1pPr>
              <a:defRPr/>
            </a:lvl1pPr>
          </a:lstStyle>
          <a:p>
            <a:pPr>
              <a:defRPr/>
            </a:pPr>
            <a:r>
              <a:rPr lang="en-US"/>
              <a:t>Wassenaar Arrangement</a:t>
            </a:r>
          </a:p>
        </p:txBody>
      </p:sp>
      <p:sp>
        <p:nvSpPr>
          <p:cNvPr id="7" name="Rectangle 71"/>
          <p:cNvSpPr>
            <a:spLocks noGrp="1" noChangeArrowheads="1"/>
          </p:cNvSpPr>
          <p:nvPr>
            <p:ph type="sldNum" sz="quarter" idx="12"/>
          </p:nvPr>
        </p:nvSpPr>
        <p:spPr>
          <a:ln/>
        </p:spPr>
        <p:txBody>
          <a:bodyPr/>
          <a:lstStyle>
            <a:lvl1pPr>
              <a:defRPr/>
            </a:lvl1pPr>
          </a:lstStyle>
          <a:p>
            <a:fld id="{ED986AF0-2239-4186-ABA3-594E6121916D}" type="slidenum">
              <a:rPr lang="en-US" altLang="fr-FR"/>
              <a:pPr/>
              <a:t>‹#›</a:t>
            </a:fld>
            <a:endParaRPr lang="en-US" altLang="fr-FR"/>
          </a:p>
        </p:txBody>
      </p:sp>
    </p:spTree>
    <p:extLst>
      <p:ext uri="{BB962C8B-B14F-4D97-AF65-F5344CB8AC3E}">
        <p14:creationId xmlns:p14="http://schemas.microsoft.com/office/powerpoint/2010/main" val="414401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B87B8E-0DD3-4C51-B896-C473D3E39795}" type="datetimeFigureOut">
              <a:rPr lang="en-GB" smtClean="0"/>
              <a:t>26/11/2018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3FE12F-F005-4A12-9EE1-83DC0F34FAD1}" type="slidenum">
              <a:rPr lang="en-GB" smtClean="0"/>
              <a:t>‹#›</a:t>
            </a:fld>
            <a:endParaRPr lang="en-GB" dirty="0"/>
          </a:p>
        </p:txBody>
      </p:sp>
    </p:spTree>
    <p:extLst>
      <p:ext uri="{BB962C8B-B14F-4D97-AF65-F5344CB8AC3E}">
        <p14:creationId xmlns:p14="http://schemas.microsoft.com/office/powerpoint/2010/main" val="402666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r>
              <a:rPr lang="en-US"/>
              <a:t>23 April 2010</a:t>
            </a:r>
          </a:p>
        </p:txBody>
      </p:sp>
      <p:sp>
        <p:nvSpPr>
          <p:cNvPr id="6" name="Rectangle 70"/>
          <p:cNvSpPr>
            <a:spLocks noGrp="1" noChangeArrowheads="1"/>
          </p:cNvSpPr>
          <p:nvPr>
            <p:ph type="ftr" sz="quarter" idx="11"/>
          </p:nvPr>
        </p:nvSpPr>
        <p:spPr>
          <a:ln/>
        </p:spPr>
        <p:txBody>
          <a:bodyPr/>
          <a:lstStyle>
            <a:lvl1pPr>
              <a:defRPr/>
            </a:lvl1pPr>
          </a:lstStyle>
          <a:p>
            <a:pPr>
              <a:defRPr/>
            </a:pPr>
            <a:r>
              <a:rPr lang="en-US"/>
              <a:t>Wassenaar Arrangement</a:t>
            </a:r>
          </a:p>
        </p:txBody>
      </p:sp>
      <p:sp>
        <p:nvSpPr>
          <p:cNvPr id="7" name="Rectangle 71"/>
          <p:cNvSpPr>
            <a:spLocks noGrp="1" noChangeArrowheads="1"/>
          </p:cNvSpPr>
          <p:nvPr>
            <p:ph type="sldNum" sz="quarter" idx="12"/>
          </p:nvPr>
        </p:nvSpPr>
        <p:spPr>
          <a:ln/>
        </p:spPr>
        <p:txBody>
          <a:bodyPr/>
          <a:lstStyle>
            <a:lvl1pPr>
              <a:defRPr/>
            </a:lvl1pPr>
          </a:lstStyle>
          <a:p>
            <a:fld id="{69AFF933-A461-4DBD-BE21-4038B2BFC62E}" type="slidenum">
              <a:rPr lang="en-US" altLang="fr-FR"/>
              <a:pPr/>
              <a:t>‹#›</a:t>
            </a:fld>
            <a:endParaRPr lang="en-US" altLang="fr-FR"/>
          </a:p>
        </p:txBody>
      </p:sp>
    </p:spTree>
    <p:extLst>
      <p:ext uri="{BB962C8B-B14F-4D97-AF65-F5344CB8AC3E}">
        <p14:creationId xmlns:p14="http://schemas.microsoft.com/office/powerpoint/2010/main" val="713581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r>
              <a:rPr lang="en-US"/>
              <a:t>23 April 2010</a:t>
            </a:r>
          </a:p>
        </p:txBody>
      </p:sp>
      <p:sp>
        <p:nvSpPr>
          <p:cNvPr id="5" name="Rectangle 70"/>
          <p:cNvSpPr>
            <a:spLocks noGrp="1" noChangeArrowheads="1"/>
          </p:cNvSpPr>
          <p:nvPr>
            <p:ph type="ftr" sz="quarter" idx="11"/>
          </p:nvPr>
        </p:nvSpPr>
        <p:spPr>
          <a:ln/>
        </p:spPr>
        <p:txBody>
          <a:bodyPr/>
          <a:lstStyle>
            <a:lvl1pPr>
              <a:defRPr/>
            </a:lvl1pPr>
          </a:lstStyle>
          <a:p>
            <a:pPr>
              <a:defRPr/>
            </a:pPr>
            <a:r>
              <a:rPr lang="en-US"/>
              <a:t>Wassenaar Arrangement</a:t>
            </a:r>
          </a:p>
        </p:txBody>
      </p:sp>
      <p:sp>
        <p:nvSpPr>
          <p:cNvPr id="6" name="Rectangle 71"/>
          <p:cNvSpPr>
            <a:spLocks noGrp="1" noChangeArrowheads="1"/>
          </p:cNvSpPr>
          <p:nvPr>
            <p:ph type="sldNum" sz="quarter" idx="12"/>
          </p:nvPr>
        </p:nvSpPr>
        <p:spPr>
          <a:ln/>
        </p:spPr>
        <p:txBody>
          <a:bodyPr/>
          <a:lstStyle>
            <a:lvl1pPr>
              <a:defRPr/>
            </a:lvl1pPr>
          </a:lstStyle>
          <a:p>
            <a:fld id="{57A5676F-C736-4732-9421-2EE5AE161B2C}" type="slidenum">
              <a:rPr lang="en-US" altLang="fr-FR"/>
              <a:pPr/>
              <a:t>‹#›</a:t>
            </a:fld>
            <a:endParaRPr lang="en-US" altLang="fr-FR"/>
          </a:p>
        </p:txBody>
      </p:sp>
    </p:spTree>
    <p:extLst>
      <p:ext uri="{BB962C8B-B14F-4D97-AF65-F5344CB8AC3E}">
        <p14:creationId xmlns:p14="http://schemas.microsoft.com/office/powerpoint/2010/main" val="271792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r>
              <a:rPr lang="en-US"/>
              <a:t>23 April 2010</a:t>
            </a:r>
          </a:p>
        </p:txBody>
      </p:sp>
      <p:sp>
        <p:nvSpPr>
          <p:cNvPr id="5" name="Rectangle 70"/>
          <p:cNvSpPr>
            <a:spLocks noGrp="1" noChangeArrowheads="1"/>
          </p:cNvSpPr>
          <p:nvPr>
            <p:ph type="ftr" sz="quarter" idx="11"/>
          </p:nvPr>
        </p:nvSpPr>
        <p:spPr>
          <a:ln/>
        </p:spPr>
        <p:txBody>
          <a:bodyPr/>
          <a:lstStyle>
            <a:lvl1pPr>
              <a:defRPr/>
            </a:lvl1pPr>
          </a:lstStyle>
          <a:p>
            <a:pPr>
              <a:defRPr/>
            </a:pPr>
            <a:r>
              <a:rPr lang="en-US"/>
              <a:t>Wassenaar Arrangement</a:t>
            </a:r>
          </a:p>
        </p:txBody>
      </p:sp>
      <p:sp>
        <p:nvSpPr>
          <p:cNvPr id="6" name="Rectangle 71"/>
          <p:cNvSpPr>
            <a:spLocks noGrp="1" noChangeArrowheads="1"/>
          </p:cNvSpPr>
          <p:nvPr>
            <p:ph type="sldNum" sz="quarter" idx="12"/>
          </p:nvPr>
        </p:nvSpPr>
        <p:spPr>
          <a:ln/>
        </p:spPr>
        <p:txBody>
          <a:bodyPr/>
          <a:lstStyle>
            <a:lvl1pPr>
              <a:defRPr/>
            </a:lvl1pPr>
          </a:lstStyle>
          <a:p>
            <a:fld id="{1C07EA56-CB8D-4725-B3F6-FCE74C28C04B}" type="slidenum">
              <a:rPr lang="en-US" altLang="fr-FR"/>
              <a:pPr/>
              <a:t>‹#›</a:t>
            </a:fld>
            <a:endParaRPr lang="en-US" altLang="fr-FR"/>
          </a:p>
        </p:txBody>
      </p:sp>
    </p:spTree>
    <p:extLst>
      <p:ext uri="{BB962C8B-B14F-4D97-AF65-F5344CB8AC3E}">
        <p14:creationId xmlns:p14="http://schemas.microsoft.com/office/powerpoint/2010/main" val="286343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B87B8E-0DD3-4C51-B896-C473D3E39795}" type="datetimeFigureOut">
              <a:rPr lang="en-GB" smtClean="0"/>
              <a:t>26/11/2018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3FE12F-F005-4A12-9EE1-83DC0F34FAD1}" type="slidenum">
              <a:rPr lang="en-GB" smtClean="0"/>
              <a:t>‹#›</a:t>
            </a:fld>
            <a:endParaRPr lang="en-GB" dirty="0"/>
          </a:p>
        </p:txBody>
      </p:sp>
    </p:spTree>
    <p:extLst>
      <p:ext uri="{BB962C8B-B14F-4D97-AF65-F5344CB8AC3E}">
        <p14:creationId xmlns:p14="http://schemas.microsoft.com/office/powerpoint/2010/main" val="402127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AB87B8E-0DD3-4C51-B896-C473D3E39795}" type="datetimeFigureOut">
              <a:rPr lang="en-GB" smtClean="0"/>
              <a:t>26/11/2018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03FE12F-F005-4A12-9EE1-83DC0F34FAD1}" type="slidenum">
              <a:rPr lang="en-GB" smtClean="0"/>
              <a:t>‹#›</a:t>
            </a:fld>
            <a:endParaRPr lang="en-GB" dirty="0"/>
          </a:p>
        </p:txBody>
      </p:sp>
    </p:spTree>
    <p:extLst>
      <p:ext uri="{BB962C8B-B14F-4D97-AF65-F5344CB8AC3E}">
        <p14:creationId xmlns:p14="http://schemas.microsoft.com/office/powerpoint/2010/main" val="240400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AB87B8E-0DD3-4C51-B896-C473D3E39795}" type="datetimeFigureOut">
              <a:rPr lang="en-GB" smtClean="0"/>
              <a:t>26/11/2018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03FE12F-F005-4A12-9EE1-83DC0F34FAD1}" type="slidenum">
              <a:rPr lang="en-GB" smtClean="0"/>
              <a:t>‹#›</a:t>
            </a:fld>
            <a:endParaRPr lang="en-GB" dirty="0"/>
          </a:p>
        </p:txBody>
      </p:sp>
    </p:spTree>
    <p:extLst>
      <p:ext uri="{BB962C8B-B14F-4D97-AF65-F5344CB8AC3E}">
        <p14:creationId xmlns:p14="http://schemas.microsoft.com/office/powerpoint/2010/main" val="1014648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AB87B8E-0DD3-4C51-B896-C473D3E39795}" type="datetimeFigureOut">
              <a:rPr lang="en-GB" smtClean="0"/>
              <a:t>26/11/2018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03FE12F-F005-4A12-9EE1-83DC0F34FAD1}" type="slidenum">
              <a:rPr lang="en-GB" smtClean="0"/>
              <a:t>‹#›</a:t>
            </a:fld>
            <a:endParaRPr lang="en-GB" dirty="0"/>
          </a:p>
        </p:txBody>
      </p:sp>
    </p:spTree>
    <p:extLst>
      <p:ext uri="{BB962C8B-B14F-4D97-AF65-F5344CB8AC3E}">
        <p14:creationId xmlns:p14="http://schemas.microsoft.com/office/powerpoint/2010/main" val="210638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87B8E-0DD3-4C51-B896-C473D3E39795}" type="datetimeFigureOut">
              <a:rPr lang="en-GB" smtClean="0"/>
              <a:t>26/11/2018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03FE12F-F005-4A12-9EE1-83DC0F34FAD1}" type="slidenum">
              <a:rPr lang="en-GB" smtClean="0"/>
              <a:t>‹#›</a:t>
            </a:fld>
            <a:endParaRPr lang="en-GB" dirty="0"/>
          </a:p>
        </p:txBody>
      </p:sp>
    </p:spTree>
    <p:extLst>
      <p:ext uri="{BB962C8B-B14F-4D97-AF65-F5344CB8AC3E}">
        <p14:creationId xmlns:p14="http://schemas.microsoft.com/office/powerpoint/2010/main" val="98482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87B8E-0DD3-4C51-B896-C473D3E39795}" type="datetimeFigureOut">
              <a:rPr lang="en-GB" smtClean="0"/>
              <a:t>26/11/2018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03FE12F-F005-4A12-9EE1-83DC0F34FAD1}" type="slidenum">
              <a:rPr lang="en-GB" smtClean="0"/>
              <a:t>‹#›</a:t>
            </a:fld>
            <a:endParaRPr lang="en-GB" dirty="0"/>
          </a:p>
        </p:txBody>
      </p:sp>
    </p:spTree>
    <p:extLst>
      <p:ext uri="{BB962C8B-B14F-4D97-AF65-F5344CB8AC3E}">
        <p14:creationId xmlns:p14="http://schemas.microsoft.com/office/powerpoint/2010/main" val="36879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87B8E-0DD3-4C51-B896-C473D3E39795}" type="datetimeFigureOut">
              <a:rPr lang="en-GB" smtClean="0"/>
              <a:t>26/11/2018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03FE12F-F005-4A12-9EE1-83DC0F34FAD1}" type="slidenum">
              <a:rPr lang="en-GB" smtClean="0"/>
              <a:t>‹#›</a:t>
            </a:fld>
            <a:endParaRPr lang="en-GB" dirty="0"/>
          </a:p>
        </p:txBody>
      </p:sp>
    </p:spTree>
    <p:extLst>
      <p:ext uri="{BB962C8B-B14F-4D97-AF65-F5344CB8AC3E}">
        <p14:creationId xmlns:p14="http://schemas.microsoft.com/office/powerpoint/2010/main" val="368788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87B8E-0DD3-4C51-B896-C473D3E39795}" type="datetimeFigureOut">
              <a:rPr lang="en-GB" smtClean="0"/>
              <a:t>26/11/2018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FE12F-F005-4A12-9EE1-83DC0F34FAD1}" type="slidenum">
              <a:rPr lang="en-GB" smtClean="0"/>
              <a:t>‹#›</a:t>
            </a:fld>
            <a:endParaRPr lang="en-GB" dirty="0"/>
          </a:p>
        </p:txBody>
      </p:sp>
    </p:spTree>
    <p:extLst>
      <p:ext uri="{BB962C8B-B14F-4D97-AF65-F5344CB8AC3E}">
        <p14:creationId xmlns:p14="http://schemas.microsoft.com/office/powerpoint/2010/main" val="282108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Freeform 2"/>
          <p:cNvSpPr>
            <a:spLocks/>
          </p:cNvSpPr>
          <p:nvPr/>
        </p:nvSpPr>
        <p:spPr bwMode="hidden">
          <a:xfrm>
            <a:off x="8837084" y="6429375"/>
            <a:ext cx="38100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grpSp>
        <p:nvGrpSpPr>
          <p:cNvPr id="1027" name="Group 3"/>
          <p:cNvGrpSpPr>
            <a:grpSpLocks/>
          </p:cNvGrpSpPr>
          <p:nvPr/>
        </p:nvGrpSpPr>
        <p:grpSpPr bwMode="auto">
          <a:xfrm>
            <a:off x="4234" y="4267200"/>
            <a:ext cx="12187767" cy="2590800"/>
            <a:chOff x="2" y="2688"/>
            <a:chExt cx="5758" cy="1632"/>
          </a:xfrm>
        </p:grpSpPr>
        <p:sp>
          <p:nvSpPr>
            <p:cNvPr id="1032" name="Freeform 4"/>
            <p:cNvSpPr>
              <a:spLocks/>
            </p:cNvSpPr>
            <p:nvPr/>
          </p:nvSpPr>
          <p:spPr bwMode="hidden">
            <a:xfrm>
              <a:off x="2" y="2688"/>
              <a:ext cx="5758" cy="1632"/>
            </a:xfrm>
            <a:custGeom>
              <a:avLst/>
              <a:gdLst>
                <a:gd name="T0" fmla="*/ 6345 w 5740"/>
                <a:gd name="T1" fmla="*/ 0 h 4316"/>
                <a:gd name="T2" fmla="*/ 0 w 5740"/>
                <a:gd name="T3" fmla="*/ 0 h 4316"/>
                <a:gd name="T4" fmla="*/ 0 w 5740"/>
                <a:gd name="T5" fmla="*/ 0 h 4316"/>
                <a:gd name="T6" fmla="*/ 6345 w 5740"/>
                <a:gd name="T7" fmla="*/ 0 h 4316"/>
                <a:gd name="T8" fmla="*/ 6345 w 5740"/>
                <a:gd name="T9" fmla="*/ 0 h 4316"/>
                <a:gd name="T10" fmla="*/ 6345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nvGrpSpPr>
            <p:cNvPr id="1033" name="Group 5"/>
            <p:cNvGrpSpPr>
              <a:grpSpLocks/>
            </p:cNvGrpSpPr>
            <p:nvPr userDrawn="1"/>
          </p:nvGrpSpPr>
          <p:grpSpPr bwMode="auto">
            <a:xfrm>
              <a:off x="3528" y="3715"/>
              <a:ext cx="792" cy="521"/>
              <a:chOff x="3527" y="3715"/>
              <a:chExt cx="792" cy="521"/>
            </a:xfrm>
          </p:grpSpPr>
          <p:sp>
            <p:nvSpPr>
              <p:cNvPr id="4096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096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096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096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097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0971"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0972"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0973"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0974"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0975"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097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grpSp>
        <p:grpSp>
          <p:nvGrpSpPr>
            <p:cNvPr id="1034" name="Group 17"/>
            <p:cNvGrpSpPr>
              <a:grpSpLocks/>
            </p:cNvGrpSpPr>
            <p:nvPr userDrawn="1"/>
          </p:nvGrpSpPr>
          <p:grpSpPr bwMode="auto">
            <a:xfrm>
              <a:off x="1776" y="3631"/>
              <a:ext cx="1626" cy="683"/>
              <a:chOff x="1776" y="3631"/>
              <a:chExt cx="1626" cy="683"/>
            </a:xfrm>
          </p:grpSpPr>
          <p:sp>
            <p:nvSpPr>
              <p:cNvPr id="4097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097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098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098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098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098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098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098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0986"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0987"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0988"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0989"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1078"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79"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40992"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0993"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0994"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1083"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grpSp>
          <p:nvGrpSpPr>
            <p:cNvPr id="1035" name="Group 36"/>
            <p:cNvGrpSpPr>
              <a:grpSpLocks/>
            </p:cNvGrpSpPr>
            <p:nvPr userDrawn="1"/>
          </p:nvGrpSpPr>
          <p:grpSpPr bwMode="auto">
            <a:xfrm>
              <a:off x="4128" y="3360"/>
              <a:ext cx="1351" cy="821"/>
              <a:chOff x="4128" y="3360"/>
              <a:chExt cx="1351" cy="821"/>
            </a:xfrm>
          </p:grpSpPr>
          <p:sp>
            <p:nvSpPr>
              <p:cNvPr id="40997"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0998"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0999"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1000"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1001"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1002"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1003"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1056"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41005"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1006"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1007"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endParaRPr>
              </a:p>
            </p:txBody>
          </p:sp>
          <p:sp>
            <p:nvSpPr>
              <p:cNvPr id="4100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100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101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101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101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sp>
            <p:nvSpPr>
              <p:cNvPr id="4101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latin typeface="Arial" charset="0"/>
                </a:endParaRPr>
              </a:p>
            </p:txBody>
          </p:sp>
        </p:grpSp>
        <p:grpSp>
          <p:nvGrpSpPr>
            <p:cNvPr id="1036" name="Group 54"/>
            <p:cNvGrpSpPr>
              <a:grpSpLocks/>
            </p:cNvGrpSpPr>
            <p:nvPr userDrawn="1"/>
          </p:nvGrpSpPr>
          <p:grpSpPr bwMode="auto">
            <a:xfrm>
              <a:off x="5280" y="3024"/>
              <a:ext cx="425" cy="258"/>
              <a:chOff x="5280" y="3024"/>
              <a:chExt cx="425" cy="258"/>
            </a:xfrm>
          </p:grpSpPr>
          <p:sp>
            <p:nvSpPr>
              <p:cNvPr id="1037" name="Freeform 55"/>
              <p:cNvSpPr>
                <a:spLocks/>
              </p:cNvSpPr>
              <p:nvPr/>
            </p:nvSpPr>
            <p:spPr bwMode="hidden">
              <a:xfrm>
                <a:off x="5280" y="3186"/>
                <a:ext cx="383" cy="96"/>
              </a:xfrm>
              <a:custGeom>
                <a:avLst/>
                <a:gdLst>
                  <a:gd name="T0" fmla="*/ 241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41 w 382"/>
                  <a:gd name="T19" fmla="*/ 96 h 96"/>
                  <a:gd name="T20" fmla="*/ 295 w 382"/>
                  <a:gd name="T21" fmla="*/ 90 h 96"/>
                  <a:gd name="T22" fmla="*/ 343 w 382"/>
                  <a:gd name="T23" fmla="*/ 84 h 96"/>
                  <a:gd name="T24" fmla="*/ 384 w 382"/>
                  <a:gd name="T25" fmla="*/ 66 h 96"/>
                  <a:gd name="T26" fmla="*/ 414 w 382"/>
                  <a:gd name="T27" fmla="*/ 42 h 96"/>
                  <a:gd name="T28" fmla="*/ 408 w 382"/>
                  <a:gd name="T29" fmla="*/ 42 h 96"/>
                  <a:gd name="T30" fmla="*/ 378 w 382"/>
                  <a:gd name="T31" fmla="*/ 66 h 96"/>
                  <a:gd name="T32" fmla="*/ 337 w 382"/>
                  <a:gd name="T33" fmla="*/ 78 h 96"/>
                  <a:gd name="T34" fmla="*/ 295 w 382"/>
                  <a:gd name="T35" fmla="*/ 90 h 96"/>
                  <a:gd name="T36" fmla="*/ 241 w 382"/>
                  <a:gd name="T37" fmla="*/ 96 h 96"/>
                  <a:gd name="T38" fmla="*/ 241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38"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39"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40"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41"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42" name="Freeform 60"/>
              <p:cNvSpPr>
                <a:spLocks/>
              </p:cNvSpPr>
              <p:nvPr/>
            </p:nvSpPr>
            <p:spPr bwMode="hidden">
              <a:xfrm>
                <a:off x="5489" y="3042"/>
                <a:ext cx="186" cy="210"/>
              </a:xfrm>
              <a:custGeom>
                <a:avLst/>
                <a:gdLst>
                  <a:gd name="T0" fmla="*/ 0 w 185"/>
                  <a:gd name="T1" fmla="*/ 6 h 210"/>
                  <a:gd name="T2" fmla="*/ 66 w 185"/>
                  <a:gd name="T3" fmla="*/ 12 h 210"/>
                  <a:gd name="T4" fmla="*/ 151 w 185"/>
                  <a:gd name="T5" fmla="*/ 36 h 210"/>
                  <a:gd name="T6" fmla="*/ 187 w 185"/>
                  <a:gd name="T7" fmla="*/ 72 h 210"/>
                  <a:gd name="T8" fmla="*/ 193 w 185"/>
                  <a:gd name="T9" fmla="*/ 90 h 210"/>
                  <a:gd name="T10" fmla="*/ 199 w 185"/>
                  <a:gd name="T11" fmla="*/ 114 h 210"/>
                  <a:gd name="T12" fmla="*/ 193 w 185"/>
                  <a:gd name="T13" fmla="*/ 138 h 210"/>
                  <a:gd name="T14" fmla="*/ 181 w 185"/>
                  <a:gd name="T15" fmla="*/ 162 h 210"/>
                  <a:gd name="T16" fmla="*/ 151 w 185"/>
                  <a:gd name="T17" fmla="*/ 180 h 210"/>
                  <a:gd name="T18" fmla="*/ 90 w 185"/>
                  <a:gd name="T19" fmla="*/ 198 h 210"/>
                  <a:gd name="T20" fmla="*/ 128 w 185"/>
                  <a:gd name="T21" fmla="*/ 210 h 210"/>
                  <a:gd name="T22" fmla="*/ 163 w 185"/>
                  <a:gd name="T23" fmla="*/ 192 h 210"/>
                  <a:gd name="T24" fmla="*/ 193 w 185"/>
                  <a:gd name="T25" fmla="*/ 168 h 210"/>
                  <a:gd name="T26" fmla="*/ 211 w 185"/>
                  <a:gd name="T27" fmla="*/ 144 h 210"/>
                  <a:gd name="T28" fmla="*/ 217 w 185"/>
                  <a:gd name="T29" fmla="*/ 114 h 210"/>
                  <a:gd name="T30" fmla="*/ 211 w 185"/>
                  <a:gd name="T31" fmla="*/ 90 h 210"/>
                  <a:gd name="T32" fmla="*/ 205 w 185"/>
                  <a:gd name="T33" fmla="*/ 66 h 210"/>
                  <a:gd name="T34" fmla="*/ 187 w 185"/>
                  <a:gd name="T35" fmla="*/ 48 h 210"/>
                  <a:gd name="T36" fmla="*/ 163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43"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nvGrpSpPr>
              <p:cNvPr id="1044" name="Group 62"/>
              <p:cNvGrpSpPr>
                <a:grpSpLocks/>
              </p:cNvGrpSpPr>
              <p:nvPr/>
            </p:nvGrpSpPr>
            <p:grpSpPr bwMode="auto">
              <a:xfrm>
                <a:off x="5381" y="3085"/>
                <a:ext cx="227" cy="132"/>
                <a:chOff x="5381" y="3085"/>
                <a:chExt cx="227" cy="132"/>
              </a:xfrm>
            </p:grpSpPr>
            <p:sp>
              <p:nvSpPr>
                <p:cNvPr id="104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p>
              </p:txBody>
            </p:sp>
            <p:sp>
              <p:nvSpPr>
                <p:cNvPr id="104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p>
              </p:txBody>
            </p:sp>
            <p:sp>
              <p:nvSpPr>
                <p:cNvPr id="104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p>
              </p:txBody>
            </p:sp>
            <p:sp>
              <p:nvSpPr>
                <p:cNvPr id="104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p>
              </p:txBody>
            </p:sp>
          </p:grpSp>
        </p:grpSp>
      </p:grpSp>
      <p:sp>
        <p:nvSpPr>
          <p:cNvPr id="41029" name="Rectangle 69"/>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r>
              <a:rPr lang="en-US"/>
              <a:t>23 April 2010</a:t>
            </a:r>
          </a:p>
        </p:txBody>
      </p:sp>
      <p:sp>
        <p:nvSpPr>
          <p:cNvPr id="41030" name="Rectangle 70"/>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r>
              <a:rPr lang="en-US"/>
              <a:t>Wassenaar Arrangement</a:t>
            </a:r>
          </a:p>
        </p:txBody>
      </p:sp>
      <p:sp>
        <p:nvSpPr>
          <p:cNvPr id="41031" name="Rectangle 71"/>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1352AA01-9108-46B3-93F0-24E6BA00E9F2}" type="slidenum">
              <a:rPr lang="en-US" altLang="fr-FR"/>
              <a:pPr/>
              <a:t>‹#›</a:t>
            </a:fld>
            <a:endParaRPr lang="en-US" altLang="fr-FR"/>
          </a:p>
        </p:txBody>
      </p:sp>
      <p:pic>
        <p:nvPicPr>
          <p:cNvPr id="1031" name="Picture 72" descr="WA Logo - Web site - 07-0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
            <a:ext cx="13208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61457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381500" y="18491"/>
            <a:ext cx="2810500" cy="1042506"/>
          </a:xfrm>
          <a:prstGeom prst="rect">
            <a:avLst/>
          </a:prstGeom>
        </p:spPr>
      </p:pic>
      <p:sp>
        <p:nvSpPr>
          <p:cNvPr id="12" name="Subtitle 2"/>
          <p:cNvSpPr txBox="1">
            <a:spLocks/>
          </p:cNvSpPr>
          <p:nvPr/>
        </p:nvSpPr>
        <p:spPr>
          <a:xfrm>
            <a:off x="1152938" y="1979971"/>
            <a:ext cx="10151851" cy="25125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CH" sz="4800" b="0" i="0" u="none" strike="noStrike" kern="1200" cap="none" spc="0" normalizeH="0" baseline="0" noProof="0" dirty="0">
              <a:ln>
                <a:noFill/>
              </a:ln>
              <a:solidFill>
                <a:srgbClr val="44546A">
                  <a:lumMod val="75000"/>
                </a:srgbClr>
              </a:solidFill>
              <a:effectLst/>
              <a:uLnTx/>
              <a:uFillTx/>
              <a:latin typeface="Franklin Gothic Demi Cond" panose="020B07060304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Arms Trade </a:t>
            </a:r>
            <a:r>
              <a:rPr kumimoji="0" lang="en-US" sz="4800" b="0" i="0" u="none" strike="noStrike" kern="1200" cap="none" spc="0" normalizeH="0" baseline="0" noProof="0" dirty="0" smtClean="0">
                <a:ln>
                  <a:noFill/>
                </a:ln>
                <a:solidFill>
                  <a:prstClr val="white"/>
                </a:solidFill>
                <a:effectLst/>
                <a:uLnTx/>
                <a:uFillTx/>
                <a:latin typeface="Franklin Gothic Demi Cond" panose="020B0706030402020204" pitchFamily="34" charset="0"/>
                <a:ea typeface="+mn-ea"/>
                <a:cs typeface="+mn-cs"/>
              </a:rPr>
              <a:t>Treaty:</a:t>
            </a:r>
            <a:br>
              <a:rPr kumimoji="0" lang="en-US" sz="4800" b="0" i="0" u="none" strike="noStrike" kern="1200" cap="none" spc="0" normalizeH="0" baseline="0" noProof="0" dirty="0" smtClean="0">
                <a:ln>
                  <a:noFill/>
                </a:ln>
                <a:solidFill>
                  <a:prstClr val="white"/>
                </a:solidFill>
                <a:effectLst/>
                <a:uLnTx/>
                <a:uFillTx/>
                <a:latin typeface="Franklin Gothic Demi Cond" panose="020B0706030402020204" pitchFamily="34" charset="0"/>
                <a:ea typeface="+mn-ea"/>
                <a:cs typeface="+mn-cs"/>
              </a:rPr>
            </a:br>
            <a:r>
              <a:rPr kumimoji="0" lang="en-US" sz="4800" b="0" i="0" u="none" strike="noStrike" kern="1200" cap="none" spc="0" normalizeH="0" baseline="0" noProof="0" dirty="0" smtClean="0">
                <a:ln>
                  <a:noFill/>
                </a:ln>
                <a:solidFill>
                  <a:prstClr val="white"/>
                </a:solidFill>
                <a:effectLst/>
                <a:uLnTx/>
                <a:uFillTx/>
                <a:latin typeface="Franklin Gothic Demi Cond" panose="020B0706030402020204" pitchFamily="34" charset="0"/>
                <a:ea typeface="+mn-ea"/>
                <a:cs typeface="+mn-cs"/>
              </a:rPr>
              <a:t>Reporting obligations and practices</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ubtitle 2"/>
          <p:cNvSpPr txBox="1">
            <a:spLocks/>
          </p:cNvSpPr>
          <p:nvPr/>
        </p:nvSpPr>
        <p:spPr>
          <a:xfrm>
            <a:off x="3805383" y="5975927"/>
            <a:ext cx="8235286" cy="664109"/>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CH" sz="32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	</a:t>
            </a:r>
            <a:r>
              <a:rPr kumimoji="0" lang="fr-CH" sz="6400" b="1" i="0" u="none" strike="noStrike" kern="1200" cap="none" spc="0" normalizeH="0" baseline="0" noProof="0" dirty="0" smtClean="0">
                <a:ln>
                  <a:noFill/>
                </a:ln>
                <a:solidFill>
                  <a:prstClr val="white"/>
                </a:solidFill>
                <a:effectLst/>
                <a:uLnTx/>
                <a:uFillTx/>
                <a:latin typeface="Calibri" panose="020F0502020204030204"/>
              </a:rPr>
              <a:t>Sarah PARKER, Policy Support </a:t>
            </a:r>
            <a:r>
              <a:rPr kumimoji="0" lang="fr-CH" sz="6400" b="1" i="0" u="none" strike="noStrike" kern="1200" cap="none" spc="0" normalizeH="0" baseline="0" noProof="0" dirty="0" err="1" smtClean="0">
                <a:ln>
                  <a:noFill/>
                </a:ln>
                <a:solidFill>
                  <a:prstClr val="white"/>
                </a:solidFill>
                <a:effectLst/>
                <a:uLnTx/>
                <a:uFillTx/>
                <a:latin typeface="Calibri" panose="020F0502020204030204"/>
              </a:rPr>
              <a:t>Officer</a:t>
            </a:r>
            <a:r>
              <a:rPr kumimoji="0" lang="fr-CH" sz="6400" b="1" i="0" u="none" strike="noStrike" kern="1200" cap="none" spc="0" normalizeH="0" baseline="0" noProof="0" dirty="0" smtClean="0">
                <a:ln>
                  <a:noFill/>
                </a:ln>
                <a:solidFill>
                  <a:prstClr val="white"/>
                </a:solidFill>
                <a:effectLst/>
                <a:uLnTx/>
                <a:uFillTx/>
                <a:latin typeface="Calibri" panose="020F0502020204030204"/>
              </a:rPr>
              <a:t>, ATT Secretariat</a:t>
            </a:r>
          </a:p>
          <a:p>
            <a:pPr marL="0" lvl="0" indent="0" algn="r">
              <a:buNone/>
              <a:defRPr/>
            </a:pPr>
            <a:r>
              <a:rPr lang="en-US" sz="6400" b="1" dirty="0" smtClean="0">
                <a:solidFill>
                  <a:prstClr val="white"/>
                </a:solidFill>
              </a:rPr>
              <a:t>SEESAC </a:t>
            </a:r>
            <a:r>
              <a:rPr lang="en-US" sz="6400" b="1" dirty="0" smtClean="0">
                <a:solidFill>
                  <a:prstClr val="white"/>
                </a:solidFill>
              </a:rPr>
              <a:t>SALW Commissions Regional Meeting</a:t>
            </a:r>
            <a:r>
              <a:rPr lang="en-US" sz="6400" b="1" dirty="0" smtClean="0">
                <a:solidFill>
                  <a:prstClr val="white"/>
                </a:solidFill>
              </a:rPr>
              <a:t>, </a:t>
            </a:r>
            <a:r>
              <a:rPr lang="en-US" sz="6400" b="1" dirty="0" err="1" smtClean="0">
                <a:solidFill>
                  <a:prstClr val="white"/>
                </a:solidFill>
              </a:rPr>
              <a:t>Budva</a:t>
            </a:r>
            <a:r>
              <a:rPr lang="en-US" sz="6400" b="1" dirty="0" smtClean="0">
                <a:solidFill>
                  <a:prstClr val="white"/>
                </a:solidFill>
              </a:rPr>
              <a:t>, 27 </a:t>
            </a:r>
            <a:r>
              <a:rPr lang="en-US" sz="6400" b="1" dirty="0">
                <a:solidFill>
                  <a:prstClr val="white"/>
                </a:solidFill>
              </a:rPr>
              <a:t>November 2018</a:t>
            </a:r>
            <a:r>
              <a:rPr kumimoji="0" lang="fr-CH" sz="4900" b="1" i="0" u="none" strike="noStrike" kern="1200" cap="none" spc="0" normalizeH="0" baseline="0" noProof="0" dirty="0">
                <a:ln>
                  <a:noFill/>
                </a:ln>
                <a:solidFill>
                  <a:prstClr val="white"/>
                </a:solidFill>
                <a:effectLst/>
                <a:uLnTx/>
                <a:uFillTx/>
                <a:latin typeface="Calibri" panose="020F0502020204030204"/>
              </a:rPr>
              <a:t/>
            </a:r>
            <a:br>
              <a:rPr kumimoji="0" lang="fr-CH" sz="4900" b="1" i="0" u="none" strike="noStrike" kern="1200" cap="none" spc="0" normalizeH="0" baseline="0" noProof="0" dirty="0">
                <a:ln>
                  <a:noFill/>
                </a:ln>
                <a:solidFill>
                  <a:prstClr val="white"/>
                </a:solidFill>
                <a:effectLst/>
                <a:uLnTx/>
                <a:uFillTx/>
                <a:latin typeface="Calibri" panose="020F0502020204030204"/>
              </a:rPr>
            </a:br>
            <a:endParaRPr kumimoji="0" lang="fr-CH" sz="4900"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025023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Franklin Gothic Demi Cond" panose="020B0706030402020204" pitchFamily="34" charset="0"/>
              </a:rPr>
              <a:t>Annual </a:t>
            </a:r>
            <a:r>
              <a:rPr lang="en-US" dirty="0" smtClean="0">
                <a:solidFill>
                  <a:schemeClr val="tx2">
                    <a:lumMod val="75000"/>
                  </a:schemeClr>
                </a:solidFill>
                <a:latin typeface="Franklin Gothic Demi Cond" panose="020B0706030402020204" pitchFamily="34" charset="0"/>
              </a:rPr>
              <a:t>reports</a:t>
            </a:r>
            <a:r>
              <a:rPr lang="en-US" dirty="0">
                <a:solidFill>
                  <a:schemeClr val="tx2">
                    <a:lumMod val="75000"/>
                  </a:schemeClr>
                </a:solidFill>
                <a:latin typeface="Franklin Gothic Demi Cond" panose="020B0706030402020204" pitchFamily="34" charset="0"/>
              </a:rPr>
              <a:t/>
            </a:r>
            <a:br>
              <a:rPr lang="en-US" dirty="0">
                <a:solidFill>
                  <a:schemeClr val="tx2">
                    <a:lumMod val="75000"/>
                  </a:schemeClr>
                </a:solidFill>
                <a:latin typeface="Franklin Gothic Demi Cond" panose="020B0706030402020204" pitchFamily="34" charset="0"/>
              </a:rPr>
            </a:br>
            <a:r>
              <a:rPr lang="en-US" sz="2800" dirty="0">
                <a:solidFill>
                  <a:schemeClr val="tx2">
                    <a:lumMod val="75000"/>
                  </a:schemeClr>
                </a:solidFill>
                <a:latin typeface="Franklin Gothic Demi Cond" panose="020B0706030402020204" pitchFamily="34" charset="0"/>
              </a:rPr>
              <a:t>Global </a:t>
            </a:r>
            <a:r>
              <a:rPr lang="en-US" sz="2800" dirty="0" smtClean="0">
                <a:solidFill>
                  <a:schemeClr val="tx2">
                    <a:lumMod val="75000"/>
                  </a:schemeClr>
                </a:solidFill>
                <a:latin typeface="Franklin Gothic Demi Cond" panose="020B0706030402020204" pitchFamily="34" charset="0"/>
              </a:rPr>
              <a:t>statistics</a:t>
            </a:r>
            <a:endParaRPr lang="en-GB" sz="2800" dirty="0"/>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l="46193" t="22340" r="10913" b="23799"/>
          <a:stretch>
            <a:fillRect/>
          </a:stretch>
        </p:blipFill>
        <p:spPr bwMode="auto">
          <a:xfrm>
            <a:off x="9384424" y="0"/>
            <a:ext cx="2807575" cy="104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p:cNvGraphicFramePr>
            <a:graphicFrameLocks/>
          </p:cNvGraphicFramePr>
          <p:nvPr>
            <p:extLst>
              <p:ext uri="{D42A27DB-BD31-4B8C-83A1-F6EECF244321}">
                <p14:modId xmlns:p14="http://schemas.microsoft.com/office/powerpoint/2010/main" val="2860055432"/>
              </p:ext>
            </p:extLst>
          </p:nvPr>
        </p:nvGraphicFramePr>
        <p:xfrm>
          <a:off x="2299855" y="1588655"/>
          <a:ext cx="7398327" cy="4876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2569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Franklin Gothic Demi Cond" panose="020B0706030402020204" pitchFamily="34" charset="0"/>
              </a:rPr>
              <a:t>Reporting by SEESAC</a:t>
            </a:r>
            <a:r>
              <a:rPr lang="en-US" dirty="0">
                <a:solidFill>
                  <a:schemeClr val="tx2">
                    <a:lumMod val="75000"/>
                  </a:schemeClr>
                </a:solidFill>
                <a:latin typeface="Franklin Gothic Demi Cond" panose="020B0706030402020204" pitchFamily="34" charset="0"/>
              </a:rPr>
              <a:t/>
            </a:r>
            <a:br>
              <a:rPr lang="en-US" dirty="0">
                <a:solidFill>
                  <a:schemeClr val="tx2">
                    <a:lumMod val="75000"/>
                  </a:schemeClr>
                </a:solidFill>
                <a:latin typeface="Franklin Gothic Demi Cond" panose="020B0706030402020204" pitchFamily="34" charset="0"/>
              </a:rPr>
            </a:br>
            <a:endParaRPr lang="en-GB" sz="2800" dirty="0"/>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l="46193" t="22340" r="10913" b="23799"/>
          <a:stretch>
            <a:fillRect/>
          </a:stretch>
        </p:blipFill>
        <p:spPr bwMode="auto">
          <a:xfrm>
            <a:off x="9384424" y="0"/>
            <a:ext cx="2807575" cy="104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a:graphicFrameLocks/>
          </p:cNvGraphicFramePr>
          <p:nvPr>
            <p:extLst/>
          </p:nvPr>
        </p:nvGraphicFramePr>
        <p:xfrm>
          <a:off x="1054765" y="2140257"/>
          <a:ext cx="3586040" cy="391402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2"/>
          <p:cNvSpPr txBox="1">
            <a:spLocks/>
          </p:cNvSpPr>
          <p:nvPr/>
        </p:nvSpPr>
        <p:spPr>
          <a:xfrm>
            <a:off x="6182343" y="1690688"/>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smtClean="0"/>
              <a:t>Annual Reports (2015-2018)</a:t>
            </a:r>
            <a:endParaRPr lang="en-GB" sz="2000" b="1" dirty="0"/>
          </a:p>
        </p:txBody>
      </p:sp>
      <p:sp>
        <p:nvSpPr>
          <p:cNvPr id="12" name="Text Placeholder 2"/>
          <p:cNvSpPr txBox="1">
            <a:spLocks/>
          </p:cNvSpPr>
          <p:nvPr/>
        </p:nvSpPr>
        <p:spPr>
          <a:xfrm>
            <a:off x="739903" y="1728301"/>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smtClean="0"/>
              <a:t>Initial Reports</a:t>
            </a:r>
            <a:endParaRPr lang="en-GB" sz="2000" b="1" dirty="0"/>
          </a:p>
        </p:txBody>
      </p:sp>
      <p:graphicFrame>
        <p:nvGraphicFramePr>
          <p:cNvPr id="13" name="Chart 12"/>
          <p:cNvGraphicFramePr>
            <a:graphicFrameLocks/>
          </p:cNvGraphicFramePr>
          <p:nvPr>
            <p:extLst>
              <p:ext uri="{D42A27DB-BD31-4B8C-83A1-F6EECF244321}">
                <p14:modId xmlns:p14="http://schemas.microsoft.com/office/powerpoint/2010/main" val="717907225"/>
              </p:ext>
            </p:extLst>
          </p:nvPr>
        </p:nvGraphicFramePr>
        <p:xfrm>
          <a:off x="1330603" y="2105964"/>
          <a:ext cx="3976386" cy="42510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ontent Placeholder 13"/>
          <p:cNvGraphicFramePr>
            <a:graphicFrameLocks noGrp="1"/>
          </p:cNvGraphicFramePr>
          <p:nvPr>
            <p:ph idx="1"/>
            <p:extLst>
              <p:ext uri="{D42A27DB-BD31-4B8C-83A1-F6EECF244321}">
                <p14:modId xmlns:p14="http://schemas.microsoft.com/office/powerpoint/2010/main" val="2919679953"/>
              </p:ext>
            </p:extLst>
          </p:nvPr>
        </p:nvGraphicFramePr>
        <p:xfrm>
          <a:off x="6466998" y="2102644"/>
          <a:ext cx="4588479" cy="42543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94652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Franklin Gothic Demi Cond" panose="020B0706030402020204" pitchFamily="34" charset="0"/>
              </a:rPr>
              <a:t>Questions</a:t>
            </a:r>
            <a:endParaRPr lang="en-GB" sz="2800" dirty="0"/>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l="46193" t="22340" r="10913" b="23799"/>
          <a:stretch>
            <a:fillRect/>
          </a:stretch>
        </p:blipFill>
        <p:spPr bwMode="auto">
          <a:xfrm>
            <a:off x="9384424" y="0"/>
            <a:ext cx="2807575" cy="104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idx="1"/>
          </p:nvPr>
        </p:nvSpPr>
        <p:spPr>
          <a:xfrm>
            <a:off x="838200" y="2244436"/>
            <a:ext cx="10515600" cy="4146532"/>
          </a:xfrm>
        </p:spPr>
        <p:txBody>
          <a:bodyPr>
            <a:normAutofit/>
          </a:bodyPr>
          <a:lstStyle/>
          <a:p>
            <a:pPr marL="514350" indent="-514350">
              <a:spcAft>
                <a:spcPts val="1200"/>
              </a:spcAft>
              <a:buFont typeface="+mj-lt"/>
              <a:buAutoNum type="arabicPeriod"/>
              <a:defRPr/>
            </a:pPr>
            <a:r>
              <a:rPr lang="en-US" sz="3200" dirty="0" smtClean="0"/>
              <a:t>What are the key elements to successful reporting?</a:t>
            </a:r>
          </a:p>
          <a:p>
            <a:pPr marL="514350" indent="-514350">
              <a:spcAft>
                <a:spcPts val="1200"/>
              </a:spcAft>
              <a:buFont typeface="+mj-lt"/>
              <a:buAutoNum type="arabicPeriod"/>
              <a:defRPr/>
            </a:pPr>
            <a:r>
              <a:rPr lang="en-US" sz="3200" dirty="0" smtClean="0"/>
              <a:t>What challenges do you face in reporting?</a:t>
            </a:r>
          </a:p>
          <a:p>
            <a:pPr marL="514350" indent="-514350">
              <a:spcAft>
                <a:spcPts val="1200"/>
              </a:spcAft>
              <a:buFont typeface="+mj-lt"/>
              <a:buAutoNum type="arabicPeriod"/>
              <a:defRPr/>
            </a:pPr>
            <a:r>
              <a:rPr lang="en-US" sz="3200" dirty="0" smtClean="0"/>
              <a:t>Could SEESAC States help build the reporting capacity of other States?</a:t>
            </a:r>
          </a:p>
          <a:p>
            <a:pPr marL="514350" indent="-514350">
              <a:spcAft>
                <a:spcPts val="1200"/>
              </a:spcAft>
              <a:buFont typeface="+mj-lt"/>
              <a:buAutoNum type="arabicPeriod"/>
              <a:defRPr/>
            </a:pPr>
            <a:r>
              <a:rPr lang="en-US" sz="3200" dirty="0" smtClean="0"/>
              <a:t>Will an </a:t>
            </a:r>
            <a:r>
              <a:rPr lang="en-US" sz="3200" u="sng" dirty="0" smtClean="0"/>
              <a:t>online</a:t>
            </a:r>
            <a:r>
              <a:rPr lang="en-US" sz="3200" dirty="0" smtClean="0"/>
              <a:t> reporting tool help States report?</a:t>
            </a:r>
          </a:p>
          <a:p>
            <a:pPr marL="514350" indent="-514350">
              <a:spcAft>
                <a:spcPts val="1200"/>
              </a:spcAft>
              <a:buFont typeface="+mj-lt"/>
              <a:buAutoNum type="arabicPeriod"/>
              <a:defRPr/>
            </a:pPr>
            <a:endParaRPr lang="en-US" sz="3200" dirty="0"/>
          </a:p>
        </p:txBody>
      </p:sp>
    </p:spTree>
    <p:extLst>
      <p:ext uri="{BB962C8B-B14F-4D97-AF65-F5344CB8AC3E}">
        <p14:creationId xmlns:p14="http://schemas.microsoft.com/office/powerpoint/2010/main" val="690029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06839"/>
            <a:ext cx="12192000" cy="812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151463" y="230648"/>
            <a:ext cx="2497800" cy="769441"/>
          </a:xfrm>
          <a:prstGeom prst="rect">
            <a:avLst/>
          </a:prstGeom>
        </p:spPr>
        <p:txBody>
          <a:bodyPr wrap="none">
            <a:spAutoFit/>
          </a:bodyPr>
          <a:lstStyle/>
          <a:p>
            <a:pPr lvl="0" algn="ctr" fontAlgn="base">
              <a:spcBef>
                <a:spcPct val="0"/>
              </a:spcBef>
              <a:spcAft>
                <a:spcPct val="0"/>
              </a:spcAft>
            </a:pPr>
            <a:r>
              <a:rPr lang="en-GB" sz="4400" b="1" dirty="0" smtClean="0">
                <a:solidFill>
                  <a:schemeClr val="bg1"/>
                </a:solidFill>
                <a:latin typeface="Arial Narrow" pitchFamily="34" charset="0"/>
                <a:cs typeface="Arial" charset="0"/>
              </a:rPr>
              <a:t>Thank you</a:t>
            </a:r>
            <a:endParaRPr lang="en-GB" sz="4400" b="1" dirty="0">
              <a:solidFill>
                <a:schemeClr val="bg1"/>
              </a:solidFill>
              <a:latin typeface="Arial Narrow" pitchFamily="34" charset="0"/>
              <a:cs typeface="Arial" charset="0"/>
            </a:endParaRPr>
          </a:p>
        </p:txBody>
      </p:sp>
      <p:pic>
        <p:nvPicPr>
          <p:cNvPr id="3" name="Picture 2"/>
          <p:cNvPicPr>
            <a:picLocks noChangeAspect="1"/>
          </p:cNvPicPr>
          <p:nvPr/>
        </p:nvPicPr>
        <p:blipFill>
          <a:blip r:embed="rId4"/>
          <a:stretch>
            <a:fillRect/>
          </a:stretch>
        </p:blipFill>
        <p:spPr>
          <a:xfrm>
            <a:off x="9263436" y="5641115"/>
            <a:ext cx="2810500" cy="1042506"/>
          </a:xfrm>
          <a:prstGeom prst="rect">
            <a:avLst/>
          </a:prstGeom>
        </p:spPr>
      </p:pic>
    </p:spTree>
    <p:extLst>
      <p:ext uri="{BB962C8B-B14F-4D97-AF65-F5344CB8AC3E}">
        <p14:creationId xmlns:p14="http://schemas.microsoft.com/office/powerpoint/2010/main" val="413348425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103561"/>
            <a:ext cx="12192000" cy="869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0809" y="0"/>
            <a:ext cx="2882520" cy="769441"/>
          </a:xfrm>
          <a:prstGeom prst="rect">
            <a:avLst/>
          </a:prstGeom>
        </p:spPr>
        <p:txBody>
          <a:bodyPr wrap="none">
            <a:spAutoFit/>
          </a:bodyPr>
          <a:lstStyle/>
          <a:p>
            <a:pPr lvl="0" algn="ctr" fontAlgn="base">
              <a:spcBef>
                <a:spcPct val="0"/>
              </a:spcBef>
              <a:spcAft>
                <a:spcPct val="0"/>
              </a:spcAft>
            </a:pPr>
            <a:r>
              <a:rPr lang="en-GB" sz="4400" b="1" dirty="0" smtClean="0">
                <a:solidFill>
                  <a:srgbClr val="002060"/>
                </a:solidFill>
                <a:latin typeface="Arial Narrow" pitchFamily="34" charset="0"/>
                <a:cs typeface="Arial" charset="0"/>
              </a:rPr>
              <a:t>Background</a:t>
            </a:r>
            <a:endParaRPr lang="en-GB" sz="4400" b="1" dirty="0">
              <a:solidFill>
                <a:srgbClr val="002060"/>
              </a:solidFill>
              <a:latin typeface="Arial Narrow" pitchFamily="34" charset="0"/>
              <a:cs typeface="Arial" charset="0"/>
            </a:endParaRPr>
          </a:p>
        </p:txBody>
      </p:sp>
      <p:pic>
        <p:nvPicPr>
          <p:cNvPr id="3" name="Picture 2"/>
          <p:cNvPicPr>
            <a:picLocks noChangeAspect="1"/>
          </p:cNvPicPr>
          <p:nvPr/>
        </p:nvPicPr>
        <p:blipFill>
          <a:blip r:embed="rId4"/>
          <a:stretch>
            <a:fillRect/>
          </a:stretch>
        </p:blipFill>
        <p:spPr>
          <a:xfrm>
            <a:off x="9263436" y="5641115"/>
            <a:ext cx="2810500" cy="1042506"/>
          </a:xfrm>
          <a:prstGeom prst="rect">
            <a:avLst/>
          </a:prstGeom>
        </p:spPr>
      </p:pic>
    </p:spTree>
    <p:extLst>
      <p:ext uri="{BB962C8B-B14F-4D97-AF65-F5344CB8AC3E}">
        <p14:creationId xmlns:p14="http://schemas.microsoft.com/office/powerpoint/2010/main" val="279430999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1" y="-506839"/>
            <a:ext cx="12190258" cy="812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382295" y="230648"/>
            <a:ext cx="2036135" cy="769441"/>
          </a:xfrm>
          <a:prstGeom prst="rect">
            <a:avLst/>
          </a:prstGeom>
        </p:spPr>
        <p:txBody>
          <a:bodyPr wrap="none">
            <a:spAutoFit/>
          </a:bodyPr>
          <a:lstStyle/>
          <a:p>
            <a:pPr lvl="0" algn="ctr" fontAlgn="base">
              <a:spcBef>
                <a:spcPct val="0"/>
              </a:spcBef>
              <a:spcAft>
                <a:spcPct val="0"/>
              </a:spcAft>
            </a:pPr>
            <a:r>
              <a:rPr lang="en-GB" sz="4400" b="1" dirty="0" smtClean="0">
                <a:latin typeface="Arial Narrow" pitchFamily="34" charset="0"/>
                <a:cs typeface="Arial" charset="0"/>
              </a:rPr>
              <a:t>Purpose</a:t>
            </a:r>
            <a:endParaRPr lang="en-GB" sz="4400" b="1" dirty="0">
              <a:latin typeface="Arial Narrow" pitchFamily="34" charset="0"/>
              <a:cs typeface="Arial" charset="0"/>
            </a:endParaRPr>
          </a:p>
        </p:txBody>
      </p:sp>
      <p:pic>
        <p:nvPicPr>
          <p:cNvPr id="3" name="Picture 2"/>
          <p:cNvPicPr>
            <a:picLocks noChangeAspect="1"/>
          </p:cNvPicPr>
          <p:nvPr/>
        </p:nvPicPr>
        <p:blipFill>
          <a:blip r:embed="rId4"/>
          <a:stretch>
            <a:fillRect/>
          </a:stretch>
        </p:blipFill>
        <p:spPr>
          <a:xfrm>
            <a:off x="9263436" y="5641115"/>
            <a:ext cx="2810500" cy="1042506"/>
          </a:xfrm>
          <a:prstGeom prst="rect">
            <a:avLst/>
          </a:prstGeom>
        </p:spPr>
      </p:pic>
    </p:spTree>
    <p:extLst>
      <p:ext uri="{BB962C8B-B14F-4D97-AF65-F5344CB8AC3E}">
        <p14:creationId xmlns:p14="http://schemas.microsoft.com/office/powerpoint/2010/main" val="32112416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Franklin Gothic Demi Cond" panose="020B0706030402020204" pitchFamily="34" charset="0"/>
              </a:rPr>
              <a:t>Object and purpose (Art. 1)</a:t>
            </a:r>
            <a:endParaRPr lang="en-GB" sz="2800" dirty="0"/>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l="46193" t="22340" r="10913" b="23799"/>
          <a:stretch>
            <a:fillRect/>
          </a:stretch>
        </p:blipFill>
        <p:spPr bwMode="auto">
          <a:xfrm>
            <a:off x="9384424" y="0"/>
            <a:ext cx="2807575" cy="104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idx="1"/>
          </p:nvPr>
        </p:nvSpPr>
        <p:spPr>
          <a:xfrm>
            <a:off x="838200" y="1902690"/>
            <a:ext cx="10515600" cy="4451927"/>
          </a:xfrm>
        </p:spPr>
        <p:txBody>
          <a:bodyPr>
            <a:normAutofit fontScale="70000" lnSpcReduction="20000"/>
          </a:bodyPr>
          <a:lstStyle/>
          <a:p>
            <a:pPr marL="0" indent="0">
              <a:spcAft>
                <a:spcPts val="1200"/>
              </a:spcAft>
              <a:buNone/>
              <a:defRPr/>
            </a:pPr>
            <a:r>
              <a:rPr lang="en-US" sz="3200" dirty="0"/>
              <a:t>The object of this Treaty is to</a:t>
            </a:r>
            <a:r>
              <a:rPr lang="en-US" sz="3200" dirty="0" smtClean="0"/>
              <a:t>:</a:t>
            </a:r>
            <a:endParaRPr lang="en-US" sz="3200" dirty="0"/>
          </a:p>
          <a:p>
            <a:pPr>
              <a:spcAft>
                <a:spcPts val="1200"/>
              </a:spcAft>
              <a:defRPr/>
            </a:pPr>
            <a:r>
              <a:rPr lang="en-US" sz="3200" dirty="0"/>
              <a:t>    </a:t>
            </a:r>
            <a:r>
              <a:rPr lang="en-US" sz="3200" b="1" dirty="0"/>
              <a:t>Establish the highest possible common international standards </a:t>
            </a:r>
            <a:r>
              <a:rPr lang="en-US" sz="3200" dirty="0"/>
              <a:t>for regulating or improving the regulation of the international trade in conventional arms;</a:t>
            </a:r>
          </a:p>
          <a:p>
            <a:pPr>
              <a:spcAft>
                <a:spcPts val="1200"/>
              </a:spcAft>
              <a:defRPr/>
            </a:pPr>
            <a:r>
              <a:rPr lang="en-US" sz="3200" dirty="0"/>
              <a:t>    Prevent and eradicate the illicit trade in conventional arms and prevent their diversion</a:t>
            </a:r>
            <a:r>
              <a:rPr lang="en-US" sz="3200" dirty="0" smtClean="0"/>
              <a:t>;</a:t>
            </a:r>
            <a:endParaRPr lang="en-US" sz="3200" dirty="0"/>
          </a:p>
          <a:p>
            <a:pPr>
              <a:spcAft>
                <a:spcPts val="1200"/>
              </a:spcAft>
              <a:defRPr/>
            </a:pPr>
            <a:r>
              <a:rPr lang="en-US" sz="3200" dirty="0"/>
              <a:t>for the purpose of</a:t>
            </a:r>
            <a:r>
              <a:rPr lang="en-US" sz="3200" dirty="0" smtClean="0"/>
              <a:t>:</a:t>
            </a:r>
            <a:endParaRPr lang="en-US" sz="3200" dirty="0"/>
          </a:p>
          <a:p>
            <a:pPr>
              <a:spcAft>
                <a:spcPts val="1200"/>
              </a:spcAft>
              <a:defRPr/>
            </a:pPr>
            <a:r>
              <a:rPr lang="en-US" sz="3200" dirty="0"/>
              <a:t>    Contributing to international and regional peace, security and stability;</a:t>
            </a:r>
          </a:p>
          <a:p>
            <a:pPr>
              <a:spcAft>
                <a:spcPts val="1200"/>
              </a:spcAft>
              <a:defRPr/>
            </a:pPr>
            <a:r>
              <a:rPr lang="en-US" sz="3200" dirty="0"/>
              <a:t>    Reducing human suffering;</a:t>
            </a:r>
          </a:p>
          <a:p>
            <a:pPr>
              <a:spcAft>
                <a:spcPts val="1200"/>
              </a:spcAft>
              <a:defRPr/>
            </a:pPr>
            <a:r>
              <a:rPr lang="en-US" sz="3200" dirty="0"/>
              <a:t>    Promoting cooperation, transparency and responsible action by States Parties in the international trade in conventional arms, thereby building confidence among States Parties.</a:t>
            </a:r>
            <a:endParaRPr lang="en-US" sz="3200" b="1" dirty="0" smtClean="0">
              <a:solidFill>
                <a:schemeClr val="accent2">
                  <a:lumMod val="75000"/>
                </a:schemeClr>
              </a:solidFill>
            </a:endParaRPr>
          </a:p>
        </p:txBody>
      </p:sp>
    </p:spTree>
    <p:extLst>
      <p:ext uri="{BB962C8B-B14F-4D97-AF65-F5344CB8AC3E}">
        <p14:creationId xmlns:p14="http://schemas.microsoft.com/office/powerpoint/2010/main" val="1679166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504880"/>
            <a:ext cx="12192000" cy="812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9713" y="2909454"/>
            <a:ext cx="5067414" cy="769441"/>
          </a:xfrm>
          <a:prstGeom prst="rect">
            <a:avLst/>
          </a:prstGeom>
        </p:spPr>
        <p:txBody>
          <a:bodyPr wrap="none">
            <a:spAutoFit/>
          </a:bodyPr>
          <a:lstStyle/>
          <a:p>
            <a:pPr lvl="0" algn="ctr" fontAlgn="base">
              <a:spcBef>
                <a:spcPct val="0"/>
              </a:spcBef>
              <a:spcAft>
                <a:spcPct val="0"/>
              </a:spcAft>
            </a:pPr>
            <a:r>
              <a:rPr lang="en-GB" sz="4400" b="1" dirty="0" smtClean="0">
                <a:solidFill>
                  <a:schemeClr val="accent5">
                    <a:lumMod val="50000"/>
                  </a:schemeClr>
                </a:solidFill>
                <a:latin typeface="Arial Narrow" pitchFamily="34" charset="0"/>
                <a:cs typeface="Arial" charset="0"/>
              </a:rPr>
              <a:t>Status of participation</a:t>
            </a:r>
            <a:endParaRPr lang="en-GB" sz="4400" b="1" dirty="0">
              <a:solidFill>
                <a:schemeClr val="accent5">
                  <a:lumMod val="50000"/>
                </a:schemeClr>
              </a:solidFill>
              <a:latin typeface="Arial Narrow" pitchFamily="34" charset="0"/>
              <a:cs typeface="Arial" charset="0"/>
            </a:endParaRPr>
          </a:p>
        </p:txBody>
      </p:sp>
      <p:pic>
        <p:nvPicPr>
          <p:cNvPr id="3" name="Picture 2"/>
          <p:cNvPicPr>
            <a:picLocks noChangeAspect="1"/>
          </p:cNvPicPr>
          <p:nvPr/>
        </p:nvPicPr>
        <p:blipFill>
          <a:blip r:embed="rId4"/>
          <a:stretch>
            <a:fillRect/>
          </a:stretch>
        </p:blipFill>
        <p:spPr>
          <a:xfrm>
            <a:off x="9263436" y="5641115"/>
            <a:ext cx="2810500" cy="1042506"/>
          </a:xfrm>
          <a:prstGeom prst="rect">
            <a:avLst/>
          </a:prstGeom>
        </p:spPr>
      </p:pic>
    </p:spTree>
    <p:extLst>
      <p:ext uri="{BB962C8B-B14F-4D97-AF65-F5344CB8AC3E}">
        <p14:creationId xmlns:p14="http://schemas.microsoft.com/office/powerpoint/2010/main" val="247671488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19" y="378839"/>
            <a:ext cx="10515600" cy="1325563"/>
          </a:xfrm>
        </p:spPr>
        <p:txBody>
          <a:bodyPr/>
          <a:lstStyle/>
          <a:p>
            <a:r>
              <a:rPr lang="en-US" dirty="0" smtClean="0">
                <a:solidFill>
                  <a:schemeClr val="tx2">
                    <a:lumMod val="75000"/>
                  </a:schemeClr>
                </a:solidFill>
                <a:latin typeface="Franklin Gothic Demi Cond" panose="020B0706030402020204" pitchFamily="34" charset="0"/>
              </a:rPr>
              <a:t>ATT Participation</a:t>
            </a:r>
            <a:br>
              <a:rPr lang="en-US" dirty="0" smtClean="0">
                <a:solidFill>
                  <a:schemeClr val="tx2">
                    <a:lumMod val="75000"/>
                  </a:schemeClr>
                </a:solidFill>
                <a:latin typeface="Franklin Gothic Demi Cond" panose="020B0706030402020204" pitchFamily="34" charset="0"/>
              </a:rPr>
            </a:br>
            <a:r>
              <a:rPr lang="en-US" sz="2800" dirty="0" smtClean="0">
                <a:solidFill>
                  <a:schemeClr val="tx2">
                    <a:lumMod val="75000"/>
                  </a:schemeClr>
                </a:solidFill>
                <a:latin typeface="Franklin Gothic Demi Cond" panose="020B0706030402020204" pitchFamily="34" charset="0"/>
              </a:rPr>
              <a:t>Global </a:t>
            </a:r>
            <a:r>
              <a:rPr lang="en-US" sz="2800" dirty="0">
                <a:solidFill>
                  <a:schemeClr val="tx2">
                    <a:lumMod val="75000"/>
                  </a:schemeClr>
                </a:solidFill>
                <a:latin typeface="Franklin Gothic Demi Cond" panose="020B0706030402020204" pitchFamily="34" charset="0"/>
              </a:rPr>
              <a:t>overview </a:t>
            </a:r>
            <a:endParaRPr lang="en-GB" sz="2800" dirty="0">
              <a:solidFill>
                <a:schemeClr val="tx2">
                  <a:lumMod val="75000"/>
                </a:schemeClr>
              </a:solidFill>
            </a:endParaRPr>
          </a:p>
        </p:txBody>
      </p:sp>
      <p:graphicFrame>
        <p:nvGraphicFramePr>
          <p:cNvPr id="8" name="Content Placeholder 4"/>
          <p:cNvGraphicFramePr>
            <a:graphicFrameLocks/>
          </p:cNvGraphicFramePr>
          <p:nvPr>
            <p:extLst>
              <p:ext uri="{D42A27DB-BD31-4B8C-83A1-F6EECF244321}">
                <p14:modId xmlns:p14="http://schemas.microsoft.com/office/powerpoint/2010/main" val="299063987"/>
              </p:ext>
            </p:extLst>
          </p:nvPr>
        </p:nvGraphicFramePr>
        <p:xfrm>
          <a:off x="776748" y="2407367"/>
          <a:ext cx="5329084" cy="3256013"/>
        </p:xfrm>
        <a:graphic>
          <a:graphicData uri="http://schemas.openxmlformats.org/drawingml/2006/table">
            <a:tbl>
              <a:tblPr firstRow="1" bandRow="1">
                <a:tableStyleId>{5C22544A-7EE6-4342-B048-85BDC9FD1C3A}</a:tableStyleId>
              </a:tblPr>
              <a:tblGrid>
                <a:gridCol w="4320678">
                  <a:extLst>
                    <a:ext uri="{9D8B030D-6E8A-4147-A177-3AD203B41FA5}">
                      <a16:colId xmlns:a16="http://schemas.microsoft.com/office/drawing/2014/main" val="2173463976"/>
                    </a:ext>
                  </a:extLst>
                </a:gridCol>
                <a:gridCol w="1008406">
                  <a:extLst>
                    <a:ext uri="{9D8B030D-6E8A-4147-A177-3AD203B41FA5}">
                      <a16:colId xmlns:a16="http://schemas.microsoft.com/office/drawing/2014/main" val="2719218383"/>
                    </a:ext>
                  </a:extLst>
                </a:gridCol>
              </a:tblGrid>
              <a:tr h="676768">
                <a:tc>
                  <a:txBody>
                    <a:bodyPr/>
                    <a:lstStyle/>
                    <a:p>
                      <a:r>
                        <a:rPr lang="en-US" sz="1800" dirty="0" smtClean="0"/>
                        <a:t>ATT Status</a:t>
                      </a:r>
                      <a:endParaRPr lang="en-US" sz="1800" dirty="0"/>
                    </a:p>
                  </a:txBody>
                  <a:tcPr marL="91441" marR="91441" marT="45719" marB="45719">
                    <a:solidFill>
                      <a:srgbClr val="0070C0"/>
                    </a:solidFill>
                  </a:tcPr>
                </a:tc>
                <a:tc>
                  <a:txBody>
                    <a:bodyPr/>
                    <a:lstStyle/>
                    <a:p>
                      <a:pPr algn="ctr"/>
                      <a:r>
                        <a:rPr lang="en-US" sz="1800" dirty="0"/>
                        <a:t>No. </a:t>
                      </a:r>
                    </a:p>
                  </a:txBody>
                  <a:tcPr marL="91441" marR="91441" marT="45719" marB="45719">
                    <a:solidFill>
                      <a:srgbClr val="0070C0"/>
                    </a:solidFill>
                  </a:tcPr>
                </a:tc>
                <a:extLst>
                  <a:ext uri="{0D108BD9-81ED-4DB2-BD59-A6C34878D82A}">
                    <a16:rowId xmlns:a16="http://schemas.microsoft.com/office/drawing/2014/main" val="2868616922"/>
                  </a:ext>
                </a:extLst>
              </a:tr>
              <a:tr h="813038">
                <a:tc>
                  <a:txBody>
                    <a:bodyPr/>
                    <a:lstStyle/>
                    <a:p>
                      <a:pPr>
                        <a:lnSpc>
                          <a:spcPct val="115000"/>
                        </a:lnSpc>
                        <a:spcAft>
                          <a:spcPts val="0"/>
                        </a:spcAft>
                      </a:pPr>
                      <a:r>
                        <a:rPr lang="en-US" sz="2000" dirty="0" smtClean="0">
                          <a:solidFill>
                            <a:srgbClr val="00000A"/>
                          </a:solidFill>
                          <a:effectLst/>
                          <a:latin typeface="+mn-lt"/>
                          <a:ea typeface="Calibri" panose="020F0502020204030204" pitchFamily="34" charset="0"/>
                          <a:cs typeface="Calibri" panose="020F0502020204030204" pitchFamily="34" charset="0"/>
                        </a:rPr>
                        <a:t>States </a:t>
                      </a:r>
                      <a:r>
                        <a:rPr lang="en-US" sz="2000" dirty="0">
                          <a:solidFill>
                            <a:srgbClr val="00000A"/>
                          </a:solidFill>
                          <a:effectLst/>
                          <a:latin typeface="+mn-lt"/>
                          <a:ea typeface="Calibri" panose="020F0502020204030204" pitchFamily="34" charset="0"/>
                          <a:cs typeface="Calibri" panose="020F0502020204030204" pitchFamily="34" charset="0"/>
                        </a:rPr>
                        <a:t>Parties</a:t>
                      </a:r>
                      <a:endParaRPr lang="fr-CH" sz="2000" dirty="0">
                        <a:solidFill>
                          <a:srgbClr val="00000A"/>
                        </a:solidFill>
                        <a:effectLst/>
                        <a:latin typeface="+mn-lt"/>
                        <a:ea typeface="Calibri" panose="020F0502020204030204" pitchFamily="34" charset="0"/>
                        <a:cs typeface="Calibri" panose="020F0502020204030204" pitchFamily="34" charset="0"/>
                      </a:endParaRPr>
                    </a:p>
                  </a:txBody>
                  <a:tcPr marL="44450" marR="44450" marT="34922" marB="34922">
                    <a:solidFill>
                      <a:schemeClr val="accent1">
                        <a:lumMod val="60000"/>
                        <a:lumOff val="40000"/>
                      </a:schemeClr>
                    </a:solidFill>
                  </a:tcPr>
                </a:tc>
                <a:tc>
                  <a:txBody>
                    <a:bodyPr/>
                    <a:lstStyle/>
                    <a:p>
                      <a:pPr algn="ctr">
                        <a:lnSpc>
                          <a:spcPct val="115000"/>
                        </a:lnSpc>
                        <a:spcAft>
                          <a:spcPts val="0"/>
                        </a:spcAft>
                      </a:pPr>
                      <a:r>
                        <a:rPr lang="fr-CH" sz="2000" b="1" dirty="0" smtClean="0">
                          <a:solidFill>
                            <a:srgbClr val="00000A"/>
                          </a:solidFill>
                          <a:effectLst/>
                          <a:latin typeface="+mn-lt"/>
                          <a:ea typeface="Calibri" panose="020F0502020204030204" pitchFamily="34" charset="0"/>
                          <a:cs typeface="Calibri" panose="020F0502020204030204" pitchFamily="34" charset="0"/>
                        </a:rPr>
                        <a:t>99</a:t>
                      </a:r>
                      <a:endParaRPr lang="fr-CH" sz="2000" b="1" dirty="0">
                        <a:solidFill>
                          <a:srgbClr val="00000A"/>
                        </a:solidFill>
                        <a:effectLst/>
                        <a:latin typeface="+mn-lt"/>
                        <a:ea typeface="Calibri" panose="020F0502020204030204" pitchFamily="34" charset="0"/>
                        <a:cs typeface="Calibri" panose="020F0502020204030204" pitchFamily="34" charset="0"/>
                      </a:endParaRPr>
                    </a:p>
                  </a:txBody>
                  <a:tcPr marL="44450" marR="44450" marT="34922" marB="34922">
                    <a:solidFill>
                      <a:schemeClr val="accent1">
                        <a:lumMod val="60000"/>
                        <a:lumOff val="40000"/>
                      </a:schemeClr>
                    </a:solidFill>
                  </a:tcPr>
                </a:tc>
                <a:extLst>
                  <a:ext uri="{0D108BD9-81ED-4DB2-BD59-A6C34878D82A}">
                    <a16:rowId xmlns:a16="http://schemas.microsoft.com/office/drawing/2014/main" val="418931585"/>
                  </a:ext>
                </a:extLst>
              </a:tr>
              <a:tr h="1019160">
                <a:tc>
                  <a:txBody>
                    <a:bodyPr/>
                    <a:lstStyle/>
                    <a:p>
                      <a:pPr>
                        <a:lnSpc>
                          <a:spcPct val="115000"/>
                        </a:lnSpc>
                        <a:spcAft>
                          <a:spcPts val="0"/>
                        </a:spcAft>
                      </a:pPr>
                      <a:r>
                        <a:rPr lang="en-US" sz="2000" dirty="0" smtClean="0">
                          <a:solidFill>
                            <a:srgbClr val="00000A"/>
                          </a:solidFill>
                          <a:effectLst/>
                          <a:latin typeface="+mn-lt"/>
                          <a:ea typeface="Calibri" panose="020F0502020204030204" pitchFamily="34" charset="0"/>
                          <a:cs typeface="Calibri" panose="020F0502020204030204" pitchFamily="34" charset="0"/>
                        </a:rPr>
                        <a:t>Signatories that have not </a:t>
                      </a:r>
                      <a:r>
                        <a:rPr lang="en-US" sz="2000" dirty="0">
                          <a:solidFill>
                            <a:srgbClr val="00000A"/>
                          </a:solidFill>
                          <a:effectLst/>
                          <a:latin typeface="+mn-lt"/>
                          <a:ea typeface="Calibri" panose="020F0502020204030204" pitchFamily="34" charset="0"/>
                          <a:cs typeface="Calibri" panose="020F0502020204030204" pitchFamily="34" charset="0"/>
                        </a:rPr>
                        <a:t>ratified, approved, or </a:t>
                      </a:r>
                      <a:r>
                        <a:rPr lang="en-US" sz="2000" dirty="0" smtClean="0">
                          <a:solidFill>
                            <a:srgbClr val="00000A"/>
                          </a:solidFill>
                          <a:effectLst/>
                          <a:latin typeface="+mn-lt"/>
                          <a:ea typeface="Calibri" panose="020F0502020204030204" pitchFamily="34" charset="0"/>
                          <a:cs typeface="Calibri" panose="020F0502020204030204" pitchFamily="34" charset="0"/>
                        </a:rPr>
                        <a:t>accepted the ATT</a:t>
                      </a:r>
                      <a:endParaRPr lang="en-US" sz="2000" dirty="0">
                        <a:solidFill>
                          <a:srgbClr val="00000A"/>
                        </a:solidFill>
                        <a:effectLst/>
                        <a:latin typeface="+mn-lt"/>
                        <a:ea typeface="Calibri" panose="020F0502020204030204" pitchFamily="34" charset="0"/>
                        <a:cs typeface="Calibri" panose="020F0502020204030204" pitchFamily="34" charset="0"/>
                      </a:endParaRPr>
                    </a:p>
                  </a:txBody>
                  <a:tcPr marL="34290" marR="34925" marT="34922" marB="34922">
                    <a:solidFill>
                      <a:schemeClr val="accent1">
                        <a:lumMod val="40000"/>
                        <a:lumOff val="60000"/>
                      </a:schemeClr>
                    </a:solidFill>
                  </a:tcPr>
                </a:tc>
                <a:tc>
                  <a:txBody>
                    <a:bodyPr/>
                    <a:lstStyle/>
                    <a:p>
                      <a:pPr algn="ctr">
                        <a:lnSpc>
                          <a:spcPct val="115000"/>
                        </a:lnSpc>
                        <a:spcAft>
                          <a:spcPts val="0"/>
                        </a:spcAft>
                      </a:pPr>
                      <a:r>
                        <a:rPr lang="en-US" sz="2000" dirty="0" smtClean="0">
                          <a:solidFill>
                            <a:srgbClr val="00000A"/>
                          </a:solidFill>
                          <a:effectLst/>
                          <a:latin typeface="+mn-lt"/>
                          <a:ea typeface="Calibri" panose="020F0502020204030204" pitchFamily="34" charset="0"/>
                          <a:cs typeface="Calibri" panose="020F0502020204030204" pitchFamily="34" charset="0"/>
                        </a:rPr>
                        <a:t>36</a:t>
                      </a:r>
                      <a:endParaRPr lang="fr-CH" sz="2000" dirty="0">
                        <a:solidFill>
                          <a:srgbClr val="00000A"/>
                        </a:solidFill>
                        <a:effectLst/>
                        <a:latin typeface="+mn-lt"/>
                        <a:ea typeface="Calibri" panose="020F0502020204030204" pitchFamily="34" charset="0"/>
                        <a:cs typeface="Calibri" panose="020F0502020204030204" pitchFamily="34" charset="0"/>
                      </a:endParaRPr>
                    </a:p>
                  </a:txBody>
                  <a:tcPr marL="34290" marR="34925" marT="34922" marB="34922">
                    <a:solidFill>
                      <a:schemeClr val="accent1">
                        <a:lumMod val="40000"/>
                        <a:lumOff val="60000"/>
                      </a:schemeClr>
                    </a:solidFill>
                  </a:tcPr>
                </a:tc>
                <a:extLst>
                  <a:ext uri="{0D108BD9-81ED-4DB2-BD59-A6C34878D82A}">
                    <a16:rowId xmlns:a16="http://schemas.microsoft.com/office/drawing/2014/main" val="3903937539"/>
                  </a:ext>
                </a:extLst>
              </a:tr>
              <a:tr h="747047">
                <a:tc>
                  <a:txBody>
                    <a:bodyPr/>
                    <a:lstStyle/>
                    <a:p>
                      <a:pPr>
                        <a:lnSpc>
                          <a:spcPct val="115000"/>
                        </a:lnSpc>
                        <a:spcAft>
                          <a:spcPts val="0"/>
                        </a:spcAft>
                      </a:pPr>
                      <a:r>
                        <a:rPr lang="en-US" sz="2000" dirty="0" smtClean="0">
                          <a:solidFill>
                            <a:srgbClr val="00000A"/>
                          </a:solidFill>
                          <a:effectLst/>
                          <a:latin typeface="+mn-lt"/>
                          <a:ea typeface="Calibri" panose="020F0502020204030204" pitchFamily="34" charset="0"/>
                          <a:cs typeface="Calibri" panose="020F0502020204030204" pitchFamily="34" charset="0"/>
                        </a:rPr>
                        <a:t>States </a:t>
                      </a:r>
                      <a:r>
                        <a:rPr lang="en-US" sz="2000" dirty="0">
                          <a:solidFill>
                            <a:srgbClr val="00000A"/>
                          </a:solidFill>
                          <a:effectLst/>
                          <a:latin typeface="+mn-lt"/>
                          <a:ea typeface="Calibri" panose="020F0502020204030204" pitchFamily="34" charset="0"/>
                          <a:cs typeface="Calibri" panose="020F0502020204030204" pitchFamily="34" charset="0"/>
                        </a:rPr>
                        <a:t>that have not joined</a:t>
                      </a:r>
                    </a:p>
                  </a:txBody>
                  <a:tcPr marL="34290" marR="34925" marT="34922" marB="34922">
                    <a:solidFill>
                      <a:schemeClr val="accent1">
                        <a:lumMod val="20000"/>
                        <a:lumOff val="80000"/>
                      </a:schemeClr>
                    </a:solidFill>
                  </a:tcPr>
                </a:tc>
                <a:tc>
                  <a:txBody>
                    <a:bodyPr/>
                    <a:lstStyle/>
                    <a:p>
                      <a:pPr algn="ctr">
                        <a:lnSpc>
                          <a:spcPct val="115000"/>
                        </a:lnSpc>
                        <a:spcAft>
                          <a:spcPts val="0"/>
                        </a:spcAft>
                      </a:pPr>
                      <a:r>
                        <a:rPr lang="fr-CH" sz="2000" dirty="0">
                          <a:solidFill>
                            <a:srgbClr val="00000A"/>
                          </a:solidFill>
                          <a:effectLst/>
                          <a:latin typeface="+mn-lt"/>
                          <a:ea typeface="Calibri" panose="020F0502020204030204" pitchFamily="34" charset="0"/>
                          <a:cs typeface="Calibri" panose="020F0502020204030204" pitchFamily="34" charset="0"/>
                        </a:rPr>
                        <a:t>59</a:t>
                      </a:r>
                    </a:p>
                  </a:txBody>
                  <a:tcPr marL="34290" marR="34925" marT="34922" marB="34922">
                    <a:solidFill>
                      <a:schemeClr val="accent1">
                        <a:lumMod val="20000"/>
                        <a:lumOff val="80000"/>
                      </a:schemeClr>
                    </a:solidFill>
                  </a:tcPr>
                </a:tc>
                <a:extLst>
                  <a:ext uri="{0D108BD9-81ED-4DB2-BD59-A6C34878D82A}">
                    <a16:rowId xmlns:a16="http://schemas.microsoft.com/office/drawing/2014/main" val="2468224511"/>
                  </a:ext>
                </a:extLst>
              </a:tr>
            </a:tbl>
          </a:graphicData>
        </a:graphic>
      </p:graphicFrame>
      <p:pic>
        <p:nvPicPr>
          <p:cNvPr id="15" name="Picture 2"/>
          <p:cNvPicPr>
            <a:picLocks noChangeAspect="1"/>
          </p:cNvPicPr>
          <p:nvPr/>
        </p:nvPicPr>
        <p:blipFill>
          <a:blip r:embed="rId3" cstate="print">
            <a:extLst>
              <a:ext uri="{28A0092B-C50C-407E-A947-70E740481C1C}">
                <a14:useLocalDpi xmlns:a14="http://schemas.microsoft.com/office/drawing/2010/main" val="0"/>
              </a:ext>
            </a:extLst>
          </a:blip>
          <a:srcRect l="46193" t="22340" r="10913" b="23799"/>
          <a:stretch>
            <a:fillRect/>
          </a:stretch>
        </p:blipFill>
        <p:spPr bwMode="auto">
          <a:xfrm>
            <a:off x="9384424" y="0"/>
            <a:ext cx="2807575" cy="104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p:cNvGraphicFramePr>
            <a:graphicFrameLocks/>
          </p:cNvGraphicFramePr>
          <p:nvPr>
            <p:extLst>
              <p:ext uri="{D42A27DB-BD31-4B8C-83A1-F6EECF244321}">
                <p14:modId xmlns:p14="http://schemas.microsoft.com/office/powerpoint/2010/main" val="503720700"/>
              </p:ext>
            </p:extLst>
          </p:nvPr>
        </p:nvGraphicFramePr>
        <p:xfrm>
          <a:off x="7433188" y="1994412"/>
          <a:ext cx="4236720" cy="43768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703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F50"/>
                </a:solidFill>
                <a:latin typeface="Franklin Gothic Demi Cond" panose="020B0706030402020204" pitchFamily="34" charset="0"/>
              </a:rPr>
              <a:t>Scope (Art. 2)</a:t>
            </a:r>
            <a:br>
              <a:rPr lang="en-US" dirty="0" smtClean="0">
                <a:solidFill>
                  <a:srgbClr val="333F50"/>
                </a:solidFill>
                <a:latin typeface="Franklin Gothic Demi Cond" panose="020B0706030402020204" pitchFamily="34" charset="0"/>
              </a:rPr>
            </a:br>
            <a:r>
              <a:rPr lang="en-US" sz="2800" dirty="0" smtClean="0">
                <a:solidFill>
                  <a:srgbClr val="333F50"/>
                </a:solidFill>
                <a:latin typeface="Franklin Gothic Demi Cond" panose="020B0706030402020204" pitchFamily="34" charset="0"/>
              </a:rPr>
              <a:t>Arms</a:t>
            </a:r>
            <a:endParaRPr lang="en-GB" sz="2800" dirty="0">
              <a:solidFill>
                <a:srgbClr val="333F50"/>
              </a:solidFill>
            </a:endParaRPr>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l="46193" t="22340" r="10913" b="23799"/>
          <a:stretch>
            <a:fillRect/>
          </a:stretch>
        </p:blipFill>
        <p:spPr bwMode="auto">
          <a:xfrm>
            <a:off x="9384424" y="0"/>
            <a:ext cx="2807575" cy="104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idx="1"/>
          </p:nvPr>
        </p:nvSpPr>
        <p:spPr>
          <a:xfrm>
            <a:off x="765463" y="1690688"/>
            <a:ext cx="10661073" cy="5024582"/>
          </a:xfrm>
        </p:spPr>
        <p:txBody>
          <a:bodyPr>
            <a:normAutofit fontScale="55000" lnSpcReduction="20000"/>
          </a:bodyPr>
          <a:lstStyle/>
          <a:p>
            <a:pPr marL="457200" indent="-457200">
              <a:spcAft>
                <a:spcPts val="1200"/>
              </a:spcAft>
              <a:buFont typeface="+mj-lt"/>
              <a:buAutoNum type="arabicPeriod"/>
              <a:defRPr/>
            </a:pPr>
            <a:r>
              <a:rPr lang="en-US" sz="3600" dirty="0"/>
              <a:t>Battle tanks </a:t>
            </a:r>
          </a:p>
          <a:p>
            <a:pPr marL="457200" indent="-457200">
              <a:spcAft>
                <a:spcPts val="1200"/>
              </a:spcAft>
              <a:buFont typeface="+mj-lt"/>
              <a:buAutoNum type="arabicPeriod"/>
              <a:defRPr/>
            </a:pPr>
            <a:r>
              <a:rPr lang="en-US" sz="3600" dirty="0" err="1"/>
              <a:t>Armoured</a:t>
            </a:r>
            <a:r>
              <a:rPr lang="en-US" sz="3600" dirty="0"/>
              <a:t> combat vehicles </a:t>
            </a:r>
          </a:p>
          <a:p>
            <a:pPr marL="457200" indent="-457200">
              <a:spcAft>
                <a:spcPts val="1200"/>
              </a:spcAft>
              <a:buFont typeface="+mj-lt"/>
              <a:buAutoNum type="arabicPeriod"/>
              <a:defRPr/>
            </a:pPr>
            <a:r>
              <a:rPr lang="en-US" sz="3600" dirty="0"/>
              <a:t>Large-</a:t>
            </a:r>
            <a:r>
              <a:rPr lang="en-US" sz="3600" dirty="0" err="1"/>
              <a:t>calibre</a:t>
            </a:r>
            <a:r>
              <a:rPr lang="en-US" sz="3600" dirty="0"/>
              <a:t> artillery systems</a:t>
            </a:r>
          </a:p>
          <a:p>
            <a:pPr marL="457200" indent="-457200">
              <a:spcAft>
                <a:spcPts val="1200"/>
              </a:spcAft>
              <a:buFont typeface="+mj-lt"/>
              <a:buAutoNum type="arabicPeriod"/>
              <a:defRPr/>
            </a:pPr>
            <a:r>
              <a:rPr lang="en-US" sz="3600" dirty="0"/>
              <a:t>Combat aircraft </a:t>
            </a:r>
          </a:p>
          <a:p>
            <a:pPr marL="457200" indent="-457200">
              <a:spcAft>
                <a:spcPts val="1200"/>
              </a:spcAft>
              <a:buFont typeface="+mj-lt"/>
              <a:buAutoNum type="arabicPeriod"/>
              <a:defRPr/>
            </a:pPr>
            <a:r>
              <a:rPr lang="en-US" sz="3600" dirty="0"/>
              <a:t>Attack </a:t>
            </a:r>
            <a:r>
              <a:rPr lang="en-US" sz="3600" dirty="0" smtClean="0"/>
              <a:t>helicopters </a:t>
            </a:r>
            <a:endParaRPr lang="en-US" sz="3600" dirty="0"/>
          </a:p>
          <a:p>
            <a:pPr marL="457200" indent="-457200">
              <a:spcAft>
                <a:spcPts val="1200"/>
              </a:spcAft>
              <a:buFont typeface="+mj-lt"/>
              <a:buAutoNum type="arabicPeriod"/>
              <a:defRPr/>
            </a:pPr>
            <a:r>
              <a:rPr lang="en-US" sz="3600" dirty="0"/>
              <a:t>Warships </a:t>
            </a:r>
          </a:p>
          <a:p>
            <a:pPr marL="457200" indent="-457200">
              <a:spcAft>
                <a:spcPts val="1200"/>
              </a:spcAft>
              <a:buFont typeface="+mj-lt"/>
              <a:buAutoNum type="arabicPeriod"/>
              <a:defRPr/>
            </a:pPr>
            <a:r>
              <a:rPr lang="en-US" sz="3600" dirty="0"/>
              <a:t>Missiles/Missile </a:t>
            </a:r>
            <a:r>
              <a:rPr lang="en-US" sz="3600" dirty="0" smtClean="0"/>
              <a:t>launchers</a:t>
            </a:r>
          </a:p>
          <a:p>
            <a:pPr marL="457200" indent="-457200">
              <a:spcAft>
                <a:spcPts val="1200"/>
              </a:spcAft>
              <a:buFont typeface="+mj-lt"/>
              <a:buAutoNum type="arabicPeriod"/>
              <a:defRPr/>
            </a:pPr>
            <a:r>
              <a:rPr lang="en-US" sz="3600" dirty="0" smtClean="0"/>
              <a:t>Small arms and light weapons</a:t>
            </a:r>
          </a:p>
          <a:p>
            <a:pPr marL="0" indent="0">
              <a:spcAft>
                <a:spcPts val="1200"/>
              </a:spcAft>
              <a:buNone/>
              <a:defRPr/>
            </a:pPr>
            <a:r>
              <a:rPr lang="en-US" sz="5100" b="1" dirty="0" smtClean="0">
                <a:solidFill>
                  <a:srgbClr val="333F50"/>
                </a:solidFill>
                <a:latin typeface="Franklin Gothic Demi Cond" panose="020B0706030402020204" pitchFamily="34" charset="0"/>
              </a:rPr>
              <a:t>Activities </a:t>
            </a:r>
          </a:p>
          <a:p>
            <a:pPr marL="0" indent="0">
              <a:spcAft>
                <a:spcPts val="1200"/>
              </a:spcAft>
              <a:buNone/>
              <a:defRPr/>
            </a:pPr>
            <a:r>
              <a:rPr lang="en-US" sz="3600" dirty="0"/>
              <a:t>E</a:t>
            </a:r>
            <a:r>
              <a:rPr lang="en-US" sz="3600" dirty="0" smtClean="0"/>
              <a:t>xport</a:t>
            </a:r>
            <a:r>
              <a:rPr lang="en-US" sz="3600" dirty="0"/>
              <a:t>, import, transit, trans-shipment and brokering</a:t>
            </a:r>
            <a:endParaRPr lang="en-US" sz="3600" b="1" dirty="0" smtClean="0"/>
          </a:p>
          <a:p>
            <a:pPr marL="0" indent="0">
              <a:spcAft>
                <a:spcPts val="1200"/>
              </a:spcAft>
              <a:defRPr/>
            </a:pPr>
            <a:endParaRPr lang="en-US" sz="2000" b="1" dirty="0" smtClean="0">
              <a:solidFill>
                <a:schemeClr val="accent2">
                  <a:lumMod val="75000"/>
                </a:schemeClr>
              </a:solidFill>
            </a:endParaRPr>
          </a:p>
        </p:txBody>
      </p:sp>
      <p:pic>
        <p:nvPicPr>
          <p:cNvPr id="12" name="Picture 3"/>
          <p:cNvPicPr>
            <a:picLocks noChangeAspect="1"/>
          </p:cNvPicPr>
          <p:nvPr/>
        </p:nvPicPr>
        <p:blipFill>
          <a:blip r:embed="rId4">
            <a:extLst>
              <a:ext uri="{28A0092B-C50C-407E-A947-70E740481C1C}">
                <a14:useLocalDpi xmlns:a14="http://schemas.microsoft.com/office/drawing/2010/main" val="0"/>
              </a:ext>
            </a:extLst>
          </a:blip>
          <a:srcRect l="8192" t="8789" r="10509" b="16895"/>
          <a:stretch>
            <a:fillRect/>
          </a:stretch>
        </p:blipFill>
        <p:spPr bwMode="auto">
          <a:xfrm>
            <a:off x="9224962" y="1624833"/>
            <a:ext cx="2128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p:cNvPicPr>
          <p:nvPr/>
        </p:nvPicPr>
        <p:blipFill>
          <a:blip r:embed="rId5">
            <a:extLst>
              <a:ext uri="{28A0092B-C50C-407E-A947-70E740481C1C}">
                <a14:useLocalDpi xmlns:a14="http://schemas.microsoft.com/office/drawing/2010/main" val="0"/>
              </a:ext>
            </a:extLst>
          </a:blip>
          <a:srcRect l="7584" t="4541" r="12833" b="11951"/>
          <a:stretch>
            <a:fillRect/>
          </a:stretch>
        </p:blipFill>
        <p:spPr bwMode="auto">
          <a:xfrm>
            <a:off x="9723792" y="3133642"/>
            <a:ext cx="19177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p:cNvPicPr>
          <p:nvPr/>
        </p:nvPicPr>
        <p:blipFill>
          <a:blip r:embed="rId6">
            <a:extLst>
              <a:ext uri="{28A0092B-C50C-407E-A947-70E740481C1C}">
                <a14:useLocalDpi xmlns:a14="http://schemas.microsoft.com/office/drawing/2010/main" val="0"/>
              </a:ext>
            </a:extLst>
          </a:blip>
          <a:srcRect t="14441" b="13136"/>
          <a:stretch>
            <a:fillRect/>
          </a:stretch>
        </p:blipFill>
        <p:spPr bwMode="auto">
          <a:xfrm>
            <a:off x="7030756" y="3380694"/>
            <a:ext cx="25288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94091" y="1418240"/>
            <a:ext cx="213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75248" y="4993372"/>
            <a:ext cx="209708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994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Franklin Gothic Demi Cond" panose="020B0706030402020204" pitchFamily="34" charset="0"/>
              </a:rPr>
              <a:t>Reporting (Art. 13)</a:t>
            </a:r>
            <a:endParaRPr lang="en-GB" sz="2800" dirty="0"/>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l="46193" t="22340" r="10913" b="23799"/>
          <a:stretch>
            <a:fillRect/>
          </a:stretch>
        </p:blipFill>
        <p:spPr bwMode="auto">
          <a:xfrm>
            <a:off x="9384424" y="0"/>
            <a:ext cx="2807575" cy="104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idx="1"/>
          </p:nvPr>
        </p:nvSpPr>
        <p:spPr>
          <a:xfrm>
            <a:off x="838200" y="1917290"/>
            <a:ext cx="10515600" cy="4473678"/>
          </a:xfrm>
        </p:spPr>
        <p:txBody>
          <a:bodyPr>
            <a:normAutofit/>
          </a:bodyPr>
          <a:lstStyle/>
          <a:p>
            <a:pPr marL="514350" indent="-514350">
              <a:spcAft>
                <a:spcPts val="1200"/>
              </a:spcAft>
              <a:buFont typeface="+mj-lt"/>
              <a:buAutoNum type="arabicPeriod"/>
              <a:defRPr/>
            </a:pPr>
            <a:r>
              <a:rPr lang="en-US" sz="3200" b="1" dirty="0"/>
              <a:t>Implementation </a:t>
            </a:r>
            <a:r>
              <a:rPr lang="en-US" sz="3200" dirty="0"/>
              <a:t>- </a:t>
            </a:r>
            <a:r>
              <a:rPr lang="en-US" sz="3200" dirty="0">
                <a:solidFill>
                  <a:srgbClr val="00B050"/>
                </a:solidFill>
              </a:rPr>
              <a:t>must</a:t>
            </a:r>
            <a:r>
              <a:rPr lang="en-US" sz="3200" dirty="0"/>
              <a:t> submit:</a:t>
            </a:r>
          </a:p>
          <a:p>
            <a:pPr lvl="1">
              <a:spcAft>
                <a:spcPts val="1200"/>
              </a:spcAft>
              <a:defRPr/>
            </a:pPr>
            <a:r>
              <a:rPr lang="en-US" sz="2800" dirty="0"/>
              <a:t>Initial report on implementation (Art. 13(1))</a:t>
            </a:r>
          </a:p>
          <a:p>
            <a:pPr lvl="1">
              <a:spcAft>
                <a:spcPts val="1200"/>
              </a:spcAft>
              <a:defRPr/>
            </a:pPr>
            <a:r>
              <a:rPr lang="en-US" sz="2800" dirty="0"/>
              <a:t>Ad hoc reports as new implementation measures taken (Art. 13(1)) </a:t>
            </a:r>
          </a:p>
          <a:p>
            <a:pPr marL="514350" indent="-514350">
              <a:spcAft>
                <a:spcPts val="1200"/>
              </a:spcAft>
              <a:buFont typeface="+mj-lt"/>
              <a:buAutoNum type="arabicPeriod"/>
              <a:defRPr/>
            </a:pPr>
            <a:r>
              <a:rPr lang="en-US" sz="3200" b="1" dirty="0" smtClean="0"/>
              <a:t>Diversion </a:t>
            </a:r>
            <a:r>
              <a:rPr lang="en-US" sz="3200" dirty="0"/>
              <a:t>- </a:t>
            </a:r>
            <a:r>
              <a:rPr lang="en-US" sz="3200" dirty="0">
                <a:solidFill>
                  <a:schemeClr val="accent2"/>
                </a:solidFill>
              </a:rPr>
              <a:t>encouraged</a:t>
            </a:r>
            <a:r>
              <a:rPr lang="en-US" sz="3200" dirty="0"/>
              <a:t> to report on:</a:t>
            </a:r>
          </a:p>
          <a:p>
            <a:pPr lvl="1">
              <a:spcAft>
                <a:spcPts val="1200"/>
              </a:spcAft>
              <a:defRPr/>
            </a:pPr>
            <a:r>
              <a:rPr lang="en-US" sz="2800" dirty="0"/>
              <a:t>Measures taken to address diversion </a:t>
            </a:r>
          </a:p>
          <a:p>
            <a:pPr marL="514350" indent="-514350">
              <a:spcAft>
                <a:spcPts val="1200"/>
              </a:spcAft>
              <a:buFont typeface="+mj-lt"/>
              <a:buAutoNum type="arabicPeriod"/>
              <a:defRPr/>
            </a:pPr>
            <a:r>
              <a:rPr lang="en-US" sz="3200" b="1" dirty="0" smtClean="0"/>
              <a:t>Transfers </a:t>
            </a:r>
            <a:r>
              <a:rPr lang="en-US" sz="3200" dirty="0"/>
              <a:t>– </a:t>
            </a:r>
            <a:r>
              <a:rPr lang="en-US" sz="3200" dirty="0">
                <a:solidFill>
                  <a:srgbClr val="00B050"/>
                </a:solidFill>
              </a:rPr>
              <a:t>must</a:t>
            </a:r>
            <a:r>
              <a:rPr lang="en-US" sz="3200" dirty="0"/>
              <a:t> submit annually:</a:t>
            </a:r>
          </a:p>
          <a:p>
            <a:pPr lvl="1">
              <a:spcAft>
                <a:spcPts val="1200"/>
              </a:spcAft>
              <a:defRPr/>
            </a:pPr>
            <a:r>
              <a:rPr lang="en-US" sz="2800" dirty="0"/>
              <a:t>Authorized or actual exports &amp; imports (Art. 13(3</a:t>
            </a:r>
            <a:r>
              <a:rPr lang="en-US" sz="2800" dirty="0" smtClean="0"/>
              <a:t>))</a:t>
            </a:r>
            <a:endParaRPr lang="en-US" sz="2800" dirty="0"/>
          </a:p>
        </p:txBody>
      </p:sp>
    </p:spTree>
    <p:extLst>
      <p:ext uri="{BB962C8B-B14F-4D97-AF65-F5344CB8AC3E}">
        <p14:creationId xmlns:p14="http://schemas.microsoft.com/office/powerpoint/2010/main" val="234932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Franklin Gothic Demi Cond" panose="020B0706030402020204" pitchFamily="34" charset="0"/>
              </a:rPr>
              <a:t>Initial reports</a:t>
            </a:r>
            <a:br>
              <a:rPr lang="en-US" dirty="0">
                <a:solidFill>
                  <a:schemeClr val="tx2">
                    <a:lumMod val="75000"/>
                  </a:schemeClr>
                </a:solidFill>
                <a:latin typeface="Franklin Gothic Demi Cond" panose="020B0706030402020204" pitchFamily="34" charset="0"/>
              </a:rPr>
            </a:br>
            <a:endParaRPr lang="en-GB" sz="2800" dirty="0"/>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l="46193" t="22340" r="10913" b="23799"/>
          <a:stretch>
            <a:fillRect/>
          </a:stretch>
        </p:blipFill>
        <p:spPr bwMode="auto">
          <a:xfrm>
            <a:off x="9384424" y="0"/>
            <a:ext cx="2807575" cy="104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a:graphicFrameLocks/>
          </p:cNvGraphicFramePr>
          <p:nvPr>
            <p:extLst/>
          </p:nvPr>
        </p:nvGraphicFramePr>
        <p:xfrm>
          <a:off x="1054765" y="2140257"/>
          <a:ext cx="3586040" cy="391402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2"/>
          <p:cNvSpPr txBox="1">
            <a:spLocks/>
          </p:cNvSpPr>
          <p:nvPr/>
        </p:nvSpPr>
        <p:spPr>
          <a:xfrm>
            <a:off x="6472084" y="1690688"/>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smtClean="0"/>
              <a:t>Regional statistics</a:t>
            </a:r>
            <a:endParaRPr lang="en-GB" sz="2000" b="1" dirty="0"/>
          </a:p>
        </p:txBody>
      </p:sp>
      <p:sp>
        <p:nvSpPr>
          <p:cNvPr id="12" name="Text Placeholder 2"/>
          <p:cNvSpPr txBox="1">
            <a:spLocks/>
          </p:cNvSpPr>
          <p:nvPr/>
        </p:nvSpPr>
        <p:spPr>
          <a:xfrm>
            <a:off x="268892" y="1728301"/>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smtClean="0"/>
              <a:t>Global statistics</a:t>
            </a:r>
            <a:endParaRPr lang="en-GB" sz="2000"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54845424"/>
              </p:ext>
            </p:extLst>
          </p:nvPr>
        </p:nvGraphicFramePr>
        <p:xfrm>
          <a:off x="6096000" y="2055813"/>
          <a:ext cx="5667590" cy="43513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600857642"/>
              </p:ext>
            </p:extLst>
          </p:nvPr>
        </p:nvGraphicFramePr>
        <p:xfrm>
          <a:off x="1167573" y="2055813"/>
          <a:ext cx="4142553" cy="42526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74374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4325</TotalTime>
  <Words>710</Words>
  <Application>Microsoft Office PowerPoint</Application>
  <PresentationFormat>Widescreen</PresentationFormat>
  <Paragraphs>103</Paragraphs>
  <Slides>13</Slides>
  <Notes>13</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Arial Narrow</vt:lpstr>
      <vt:lpstr>Calibri</vt:lpstr>
      <vt:lpstr>Calibri Light</vt:lpstr>
      <vt:lpstr>Franklin Gothic Demi Cond</vt:lpstr>
      <vt:lpstr>Wingdings</vt:lpstr>
      <vt:lpstr>Office Theme</vt:lpstr>
      <vt:lpstr>Ripple</vt:lpstr>
      <vt:lpstr>PowerPoint Presentation</vt:lpstr>
      <vt:lpstr>PowerPoint Presentation</vt:lpstr>
      <vt:lpstr>PowerPoint Presentation</vt:lpstr>
      <vt:lpstr>Object and purpose (Art. 1)</vt:lpstr>
      <vt:lpstr>PowerPoint Presentation</vt:lpstr>
      <vt:lpstr>ATT Participation Global overview </vt:lpstr>
      <vt:lpstr>Scope (Art. 2) Arms</vt:lpstr>
      <vt:lpstr>Reporting (Art. 13)</vt:lpstr>
      <vt:lpstr>Initial reports </vt:lpstr>
      <vt:lpstr>Annual reports Global statistics</vt:lpstr>
      <vt:lpstr>Reporting by SEESAC </vt:lpstr>
      <vt:lpstr>Questions</vt:lpstr>
      <vt:lpstr>PowerPoint Presentation</vt:lpstr>
    </vt:vector>
  </TitlesOfParts>
  <Company>Geneva Centre for Security Policy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Parker</dc:creator>
  <cp:lastModifiedBy>ATT Secretariat</cp:lastModifiedBy>
  <cp:revision>321</cp:revision>
  <cp:lastPrinted>2018-07-12T10:52:26Z</cp:lastPrinted>
  <dcterms:created xsi:type="dcterms:W3CDTF">2017-09-05T11:38:46Z</dcterms:created>
  <dcterms:modified xsi:type="dcterms:W3CDTF">2018-11-27T07:48:54Z</dcterms:modified>
</cp:coreProperties>
</file>