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0" r:id="rId1"/>
  </p:sldMasterIdLst>
  <p:sldIdLst>
    <p:sldId id="256" r:id="rId2"/>
    <p:sldId id="270" r:id="rId3"/>
    <p:sldId id="279" r:id="rId4"/>
    <p:sldId id="280" r:id="rId5"/>
    <p:sldId id="287" r:id="rId6"/>
    <p:sldId id="296" r:id="rId7"/>
    <p:sldId id="294" r:id="rId8"/>
    <p:sldId id="295" r:id="rId9"/>
    <p:sldId id="288" r:id="rId10"/>
    <p:sldId id="289" r:id="rId11"/>
    <p:sldId id="290" r:id="rId12"/>
    <p:sldId id="293" r:id="rId13"/>
    <p:sldId id="291" r:id="rId14"/>
    <p:sldId id="292" r:id="rId15"/>
    <p:sldId id="258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75" autoAdjust="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D843-D172-496D-A0C6-4713273AD478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6D7D843-D172-496D-A0C6-4713273AD478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789380A-B628-4778-B8D4-9662DA8E46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ermin.pesto@msb.gov.b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s-Latn-BA" dirty="0" smtClean="0"/>
              <a:t>Tirana, juni  2016.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888432"/>
          </a:xfr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bs-Latn-BA" dirty="0" smtClean="0">
                <a:solidFill>
                  <a:schemeClr val="tx1"/>
                </a:solidFill>
              </a:rPr>
              <a:t>STRATEGIJA ZA KONTROLU MALOG ORUŽJA I LAKOG NAORUŽANJA U BIH(ANALIZA I REVIZIJA)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84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s-Latn-BA" dirty="0" smtClean="0"/>
              <a:t>TRENUTNA STRATEGIJA ISTIČE U JULU 2016 GODINE;</a:t>
            </a:r>
          </a:p>
          <a:p>
            <a:r>
              <a:rPr lang="bs-Latn-BA" dirty="0" smtClean="0"/>
              <a:t>PRISTUPILO SE IZRADI REVIDIRANE STRATEGIJE;</a:t>
            </a:r>
          </a:p>
          <a:p>
            <a:r>
              <a:rPr lang="bs-Latn-BA" dirty="0" smtClean="0"/>
              <a:t>KO SALW IMA MANDAT DA AŽURIRA STRATEGIJU;</a:t>
            </a:r>
          </a:p>
          <a:p>
            <a:r>
              <a:rPr lang="bs-Latn-BA" dirty="0" smtClean="0"/>
              <a:t>ODRŽANE TRI RADIONICE I PRIKUPLJENA MIŠLJENJA INSTITUCIJA NA TEKST REVIDIRANE STRATEGIJE;</a:t>
            </a:r>
          </a:p>
          <a:p>
            <a:r>
              <a:rPr lang="bs-Latn-BA" dirty="0" smtClean="0"/>
              <a:t>U PROCES IZRADE STRATEGIJE BILE UKLJUČENE SVE RELEVANTNE INSTITUCIJE;</a:t>
            </a:r>
          </a:p>
          <a:p>
            <a:r>
              <a:rPr lang="bs-Latn-BA" dirty="0" smtClean="0"/>
              <a:t>KORIŠTENA DOSADAŠNJA ISKUSTVA, URAĐENA EVALUACIJA DOSADAŠNJIH AKTIVNOSTI;</a:t>
            </a:r>
          </a:p>
          <a:p>
            <a:r>
              <a:rPr lang="bs-Latn-BA" dirty="0" smtClean="0"/>
              <a:t>SARADNJA SA UNDP, SEESAC I NVO;</a:t>
            </a:r>
          </a:p>
        </p:txBody>
      </p:sp>
    </p:spTree>
    <p:extLst>
      <p:ext uri="{BB962C8B-B14F-4D97-AF65-F5344CB8AC3E}">
        <p14:creationId xmlns:p14="http://schemas.microsoft.com/office/powerpoint/2010/main" val="3446933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bs-Latn-BA" dirty="0" smtClean="0"/>
          </a:p>
          <a:p>
            <a:r>
              <a:rPr lang="bs-Latn-BA" dirty="0"/>
              <a:t>OPĆI DIO STRATEGIJE JE SKRAĆEN, NABROJANI SU DOSADAŠNJI REZULTATI;</a:t>
            </a:r>
          </a:p>
          <a:p>
            <a:r>
              <a:rPr lang="bs-Latn-BA" dirty="0"/>
              <a:t>U IZRADI SU KORIŠTENI RELEVANTNI DOKUMENTI VEZANI ZA OVU OBLAST, DAT JE KRAĆI PREGLED PLANOVA ZA </a:t>
            </a:r>
            <a:r>
              <a:rPr lang="bs-Latn-BA" dirty="0" smtClean="0"/>
              <a:t>BUDUĆNOST;</a:t>
            </a:r>
            <a:endParaRPr lang="en-US" dirty="0"/>
          </a:p>
          <a:p>
            <a:r>
              <a:rPr lang="bs-Latn-BA" dirty="0" smtClean="0"/>
              <a:t>ZADRŽANI SU STRATEŠKI CILJEVI;</a:t>
            </a:r>
          </a:p>
          <a:p>
            <a:r>
              <a:rPr lang="bs-Latn-BA" dirty="0" smtClean="0"/>
              <a:t>UBAČEN ATT;</a:t>
            </a:r>
          </a:p>
        </p:txBody>
      </p:sp>
    </p:spTree>
    <p:extLst>
      <p:ext uri="{BB962C8B-B14F-4D97-AF65-F5344CB8AC3E}">
        <p14:creationId xmlns:p14="http://schemas.microsoft.com/office/powerpoint/2010/main" val="2768628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319367" cy="3737383"/>
          </a:xfrm>
        </p:spPr>
        <p:txBody>
          <a:bodyPr/>
          <a:lstStyle/>
          <a:p>
            <a:pPr marL="182880" indent="0">
              <a:buNone/>
            </a:pPr>
            <a:r>
              <a:rPr lang="bs-Latn-BA" sz="2400" dirty="0" smtClean="0"/>
              <a:t/>
            </a:r>
            <a:br>
              <a:rPr lang="bs-Latn-BA" sz="2400" dirty="0" smtClean="0"/>
            </a:br>
            <a:r>
              <a:rPr lang="bs-Latn-BA" sz="2400" dirty="0" smtClean="0"/>
              <a:t>*</a:t>
            </a:r>
            <a:r>
              <a:rPr lang="bs-Latn-BA" sz="2400" b="0" dirty="0" smtClean="0"/>
              <a:t>TRETIRANO </a:t>
            </a:r>
            <a:r>
              <a:rPr lang="bs-Latn-BA" sz="2400" b="0" dirty="0"/>
              <a:t>PITANJE GENDERA;</a:t>
            </a:r>
            <a:br>
              <a:rPr lang="bs-Latn-BA" sz="2400" b="0" dirty="0"/>
            </a:br>
            <a:r>
              <a:rPr lang="bs-Latn-BA" sz="2400" b="0" dirty="0" smtClean="0"/>
              <a:t>*UKLJUČENI </a:t>
            </a:r>
            <a:r>
              <a:rPr lang="bs-Latn-BA" sz="2400" b="0" dirty="0"/>
              <a:t>SU INDIKATORI JER DO SADA NISU BILI NAVEDENI;</a:t>
            </a:r>
            <a:br>
              <a:rPr lang="bs-Latn-BA" sz="2400" b="0" dirty="0"/>
            </a:br>
            <a:r>
              <a:rPr lang="bs-Latn-BA" sz="2400" b="0" dirty="0" smtClean="0"/>
              <a:t>*POSEBNI </a:t>
            </a:r>
            <a:r>
              <a:rPr lang="bs-Latn-BA" sz="2400" b="0" dirty="0"/>
              <a:t>DIO STRATEGIJE IZBAČEN KAO SUVIŠAN;</a:t>
            </a:r>
            <a:br>
              <a:rPr lang="bs-Latn-BA" sz="2400" b="0" dirty="0"/>
            </a:br>
            <a:r>
              <a:rPr lang="bs-Latn-BA" sz="2400" b="0" dirty="0" smtClean="0"/>
              <a:t>*PROJEKTI </a:t>
            </a:r>
            <a:r>
              <a:rPr lang="bs-Latn-BA" sz="2400" b="0" dirty="0"/>
              <a:t>SE MOGU NASLANJATI NA STRATEGIJU I AKCIONI PLAN.</a:t>
            </a:r>
            <a:r>
              <a:rPr lang="en-US" sz="2400" b="0" dirty="0"/>
              <a:t/>
            </a:r>
            <a:br>
              <a:rPr lang="en-US" sz="2400" b="0" dirty="0"/>
            </a:br>
            <a:endParaRPr lang="bs-Latn-BA" sz="2400" b="0" dirty="0"/>
          </a:p>
        </p:txBody>
      </p:sp>
    </p:spTree>
    <p:extLst>
      <p:ext uri="{BB962C8B-B14F-4D97-AF65-F5344CB8AC3E}">
        <p14:creationId xmlns:p14="http://schemas.microsoft.com/office/powerpoint/2010/main" val="1952945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bs-Latn-BA" dirty="0" smtClean="0"/>
              <a:t>NEDOSTACI:</a:t>
            </a:r>
          </a:p>
          <a:p>
            <a:r>
              <a:rPr lang="bs-Latn-BA" dirty="0" smtClean="0"/>
              <a:t>OPŠIRNA, UKLJUČENO MNOGO INSTITUCIJA, CILJEVI SU ŠIROKO POSTAVLJENI, NAVEDENA SU NOVČANA SREDSTVA ALI NEMA OSIGURAN NOVAC U BUDŽETU;</a:t>
            </a:r>
          </a:p>
          <a:p>
            <a:r>
              <a:rPr lang="bs-Latn-BA" dirty="0" smtClean="0"/>
              <a:t>IMPLEMENTACIJA ZAVISI OD DONACIJA;</a:t>
            </a:r>
          </a:p>
          <a:p>
            <a:r>
              <a:rPr lang="bs-Latn-BA" dirty="0" smtClean="0"/>
              <a:t>NEMA INDIKATORA;</a:t>
            </a:r>
          </a:p>
          <a:p>
            <a:r>
              <a:rPr lang="bs-Latn-BA" dirty="0" smtClean="0"/>
              <a:t>ŠIROKO POSTAVLJEN POJAM I DEFINICIJA SALW-a;</a:t>
            </a:r>
          </a:p>
          <a:p>
            <a:r>
              <a:rPr lang="bs-Latn-BA" dirty="0" smtClean="0"/>
              <a:t>DECENTRALIZOVAN SISTEM.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4735970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bs-Latn-BA" dirty="0" smtClean="0"/>
              <a:t>ZAKLJUČCI</a:t>
            </a:r>
          </a:p>
          <a:p>
            <a:r>
              <a:rPr lang="bs-Latn-BA" dirty="0" smtClean="0"/>
              <a:t>VRLO DOBAR DOKUMENT;</a:t>
            </a:r>
          </a:p>
          <a:p>
            <a:r>
              <a:rPr lang="bs-Latn-BA" dirty="0" smtClean="0"/>
              <a:t>OSNOV ZA SARADNJU SA MEĐUNARODNIM INSTITUCIJAMA;</a:t>
            </a:r>
          </a:p>
          <a:p>
            <a:r>
              <a:rPr lang="bs-Latn-BA" dirty="0" smtClean="0"/>
              <a:t>SARADNJA U NEKOLIKO POLJA: ZAKONODAVSTVO, OBUKE, EDUKACIJA, OPREMANJE INSTITUCIJA, PROCJENA NELEGALNOG POSJEDA ORUŽJA, NASTAVAK KAMPANJA.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113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4869160"/>
            <a:ext cx="6512511" cy="115212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849608"/>
          </a:xfr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bs-Latn-BA" dirty="0" smtClean="0">
              <a:solidFill>
                <a:schemeClr val="tx1"/>
              </a:solidFill>
            </a:endParaRPr>
          </a:p>
          <a:p>
            <a:r>
              <a:rPr lang="bs-Latn-BA" sz="2400" dirty="0" smtClean="0">
                <a:solidFill>
                  <a:schemeClr val="tx1"/>
                </a:solidFill>
              </a:rPr>
              <a:t>KONKRETNA SARADNJA: RAZVITI PROJEKAT U CILJU UTVRĐIVANJA PRIBLIŽNOG BROJA ORUŽJA U NELEGALNOM POSJEDU;</a:t>
            </a:r>
          </a:p>
          <a:p>
            <a:r>
              <a:rPr lang="bs-Latn-BA" sz="2400" dirty="0" smtClean="0">
                <a:solidFill>
                  <a:schemeClr val="tx1"/>
                </a:solidFill>
              </a:rPr>
              <a:t>SPROVESTI BAR JEDNU KAMPANJU TOKOM IMPLEMENTACIJE STRATEGIJE;</a:t>
            </a:r>
          </a:p>
          <a:p>
            <a:r>
              <a:rPr lang="bs-Latn-BA" sz="2400" dirty="0" smtClean="0">
                <a:solidFill>
                  <a:schemeClr val="tx1"/>
                </a:solidFill>
              </a:rPr>
              <a:t>DALJNJE POBOLJŠANJE INFRASTRUKTURE U SKLADIŠTIMA;</a:t>
            </a:r>
          </a:p>
          <a:p>
            <a:endParaRPr lang="en-US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07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bs-Latn-BA" sz="3200" dirty="0" smtClean="0"/>
          </a:p>
          <a:p>
            <a:r>
              <a:rPr lang="bs-Latn-BA" sz="3200" dirty="0" smtClean="0">
                <a:solidFill>
                  <a:schemeClr val="tx1"/>
                </a:solidFill>
              </a:rPr>
              <a:t>HVALA NA PAŽNJI </a:t>
            </a:r>
          </a:p>
          <a:p>
            <a:r>
              <a:rPr lang="bs-Latn-BA" sz="3200" dirty="0" smtClean="0">
                <a:solidFill>
                  <a:schemeClr val="tx1"/>
                </a:solidFill>
              </a:rPr>
              <a:t>PITANJA??</a:t>
            </a:r>
          </a:p>
          <a:p>
            <a:r>
              <a:rPr lang="bs-Latn-BA" sz="2400" dirty="0" smtClean="0">
                <a:solidFill>
                  <a:schemeClr val="tx1"/>
                </a:solidFill>
              </a:rPr>
              <a:t> </a:t>
            </a:r>
            <a:r>
              <a:rPr lang="bs-Latn-BA" sz="3000" dirty="0" smtClean="0">
                <a:solidFill>
                  <a:schemeClr val="tx1"/>
                </a:solidFill>
              </a:rPr>
              <a:t>KONTAKT</a:t>
            </a:r>
            <a:r>
              <a:rPr lang="bs-Latn-BA" sz="2600" dirty="0" smtClean="0">
                <a:solidFill>
                  <a:schemeClr val="tx1"/>
                </a:solidFill>
              </a:rPr>
              <a:t>: </a:t>
            </a:r>
            <a:r>
              <a:rPr lang="bs-Latn-BA" sz="2400" dirty="0" smtClean="0">
                <a:solidFill>
                  <a:schemeClr val="tx1"/>
                </a:solidFill>
                <a:hlinkClick r:id="rId2"/>
              </a:rPr>
              <a:t>ermin.pesto@msb.gov.ba</a:t>
            </a:r>
            <a:endParaRPr lang="bs-Latn-BA" sz="2400" dirty="0" smtClean="0">
              <a:solidFill>
                <a:schemeClr val="tx1"/>
              </a:solidFill>
            </a:endParaRPr>
          </a:p>
          <a:p>
            <a:r>
              <a:rPr lang="bs-Latn-BA" sz="2400" dirty="0" smtClean="0">
                <a:solidFill>
                  <a:schemeClr val="tx1"/>
                </a:solidFill>
              </a:rPr>
              <a:t>0038733492764</a:t>
            </a:r>
          </a:p>
          <a:p>
            <a:pPr marL="45720" indent="0">
              <a:buNone/>
            </a:pPr>
            <a:r>
              <a:rPr lang="bs-Latn-BA" sz="2400" dirty="0">
                <a:solidFill>
                  <a:schemeClr val="tx1"/>
                </a:solidFill>
              </a:rPr>
              <a:t> </a:t>
            </a:r>
            <a:r>
              <a:rPr lang="bs-Latn-BA" sz="2400" dirty="0" smtClean="0">
                <a:solidFill>
                  <a:schemeClr val="tx1"/>
                </a:solidFill>
              </a:rPr>
              <a:t> </a:t>
            </a:r>
          </a:p>
          <a:p>
            <a:pPr marL="45720" indent="0">
              <a:buNone/>
            </a:pPr>
            <a:endParaRPr lang="bs-Latn-BA" sz="2400" dirty="0" smtClean="0"/>
          </a:p>
        </p:txBody>
      </p:sp>
    </p:spTree>
    <p:extLst>
      <p:ext uri="{BB962C8B-B14F-4D97-AF65-F5344CB8AC3E}">
        <p14:creationId xmlns:p14="http://schemas.microsoft.com/office/powerpoint/2010/main" val="314718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endParaRPr lang="bs-Latn-BA" dirty="0" smtClean="0"/>
          </a:p>
          <a:p>
            <a:pPr marL="45720" indent="0">
              <a:buNone/>
            </a:pPr>
            <a:r>
              <a:rPr lang="bs-Latn-BA" b="1" dirty="0" smtClean="0"/>
              <a:t>                          </a:t>
            </a:r>
            <a:r>
              <a:rPr lang="bs-Latn-BA" b="1" dirty="0" smtClean="0">
                <a:solidFill>
                  <a:schemeClr val="tx1"/>
                </a:solidFill>
              </a:rPr>
              <a:t>S A D R Ž A J </a:t>
            </a:r>
          </a:p>
          <a:p>
            <a:pPr marL="45720" indent="0">
              <a:buNone/>
            </a:pPr>
            <a:endParaRPr lang="bs-Latn-BA" b="1" dirty="0"/>
          </a:p>
          <a:p>
            <a:r>
              <a:rPr lang="bs-Latn-BA" sz="2600" b="1" dirty="0" smtClean="0">
                <a:solidFill>
                  <a:schemeClr val="tx1"/>
                </a:solidFill>
              </a:rPr>
              <a:t>UVOD</a:t>
            </a:r>
          </a:p>
          <a:p>
            <a:r>
              <a:rPr lang="bs-Latn-BA" sz="2600" b="1" dirty="0" smtClean="0">
                <a:solidFill>
                  <a:schemeClr val="tx1"/>
                </a:solidFill>
              </a:rPr>
              <a:t>PREGLED I ANALIZA TRENUTNO VAŽEĆE STRATEGIJE SALW (2013-2016);</a:t>
            </a:r>
          </a:p>
          <a:p>
            <a:r>
              <a:rPr lang="bs-Latn-BA" sz="2600" b="1" dirty="0" smtClean="0">
                <a:solidFill>
                  <a:schemeClr val="tx1"/>
                </a:solidFill>
              </a:rPr>
              <a:t>IZRADA REVIDIRANE STRATEGIJE I PRINCIPI KOJI SU KORIŠTENI PRILIKOM IZRADE;</a:t>
            </a:r>
          </a:p>
          <a:p>
            <a:r>
              <a:rPr lang="bs-Latn-BA" sz="2600" b="1" dirty="0" smtClean="0">
                <a:solidFill>
                  <a:schemeClr val="tx1"/>
                </a:solidFill>
              </a:rPr>
              <a:t>IZAZOVI NOVE STRATEGIJE</a:t>
            </a:r>
          </a:p>
          <a:p>
            <a:r>
              <a:rPr lang="bs-Latn-BA" sz="2600" b="1" dirty="0" smtClean="0">
                <a:solidFill>
                  <a:schemeClr val="tx1"/>
                </a:solidFill>
              </a:rPr>
              <a:t>ZAKLJUČCI</a:t>
            </a:r>
          </a:p>
        </p:txBody>
      </p:sp>
    </p:spTree>
    <p:extLst>
      <p:ext uri="{BB962C8B-B14F-4D97-AF65-F5344CB8AC3E}">
        <p14:creationId xmlns:p14="http://schemas.microsoft.com/office/powerpoint/2010/main" val="209047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5" y="731520"/>
            <a:ext cx="7478216" cy="4783648"/>
          </a:xfrm>
        </p:spPr>
        <p:txBody>
          <a:bodyPr/>
          <a:lstStyle/>
          <a:p>
            <a:pPr marL="0" indent="0">
              <a:buNone/>
            </a:pPr>
            <a:r>
              <a:rPr lang="bs-Latn-BA" sz="1600" dirty="0" smtClean="0"/>
              <a:t/>
            </a:r>
            <a:br>
              <a:rPr lang="bs-Latn-BA" sz="1600" dirty="0" smtClean="0"/>
            </a:br>
            <a:endParaRPr lang="bs-Latn-BA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731520"/>
            <a:ext cx="6716216" cy="4281656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bs-Latn-BA" sz="1800" b="1" dirty="0" smtClean="0"/>
              <a:t>VAŽEĆA STRATEGIJA OCIJENJENA KAO VEOMA DOBRA;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bs-Latn-BA" sz="1800" b="1" dirty="0" smtClean="0"/>
              <a:t>POKRIVA SVE BITNE OBLASTI U KONTROLI SALW-A;</a:t>
            </a:r>
          </a:p>
          <a:p>
            <a:pPr marL="45720" indent="0" algn="just">
              <a:buNone/>
            </a:pPr>
            <a:r>
              <a:rPr lang="bs-Latn-BA" sz="1800" b="1" dirty="0"/>
              <a:t>* BIH IMA STRATEŠKI OKVIR OD </a:t>
            </a:r>
            <a:r>
              <a:rPr lang="bs-Latn-BA" sz="1800" b="1" dirty="0" smtClean="0"/>
              <a:t>2006.GODINE;</a:t>
            </a:r>
            <a:endParaRPr lang="bs-Latn-BA" sz="1800" b="1" dirty="0"/>
          </a:p>
          <a:p>
            <a:pPr marL="45720" indent="0" algn="just">
              <a:buNone/>
            </a:pPr>
            <a:r>
              <a:rPr lang="bs-Latn-BA" sz="1800" b="1" dirty="0" smtClean="0"/>
              <a:t>* </a:t>
            </a:r>
            <a:r>
              <a:rPr lang="bs-Latn-BA" sz="1800" b="1" dirty="0" smtClean="0"/>
              <a:t>USVOJENE DVIJE STRATEGIJE, POSLJEDNJA 2013.GODINE, NA  PERIOD OD TRI GODINE;</a:t>
            </a:r>
          </a:p>
          <a:p>
            <a:pPr marL="45720" indent="0" algn="just">
              <a:buNone/>
            </a:pPr>
            <a:r>
              <a:rPr lang="bs-Latn-BA" sz="1800" b="1" dirty="0" smtClean="0"/>
              <a:t>* FORMIRAN KOORDINACIONI TIM</a:t>
            </a:r>
          </a:p>
          <a:p>
            <a:pPr marL="45720" indent="0" algn="just">
              <a:buNone/>
            </a:pPr>
            <a:r>
              <a:rPr lang="bs-Latn-BA" sz="1800" b="1" dirty="0" smtClean="0"/>
              <a:t>* ZADATAK TIMA JE KOORDINACIJA VEZANA ZA IMPLEMENTACIJU CILJEVA STRATEGIJE KAO I PRAĆENJE PROVEDBE AKCIONOG PLANA</a:t>
            </a:r>
          </a:p>
          <a:p>
            <a:pPr marL="45720" indent="0" algn="just">
              <a:buNone/>
            </a:pPr>
            <a:r>
              <a:rPr lang="bs-Latn-BA" sz="1800" b="1" dirty="0" smtClean="0"/>
              <a:t>* INSTITUCIJE UKLJUČENE U RAD KO SALW:</a:t>
            </a:r>
          </a:p>
          <a:p>
            <a:pPr marL="45720" indent="0" algn="just">
              <a:buNone/>
            </a:pPr>
            <a:r>
              <a:rPr lang="bs-Latn-BA" sz="1800" b="1" dirty="0" smtClean="0"/>
              <a:t> MS,MO,MIP,MVTEO,DKPT,SIPA,GP,UIO,FMUP,MUPRS,PBD</a:t>
            </a:r>
          </a:p>
        </p:txBody>
      </p:sp>
    </p:spTree>
    <p:extLst>
      <p:ext uri="{BB962C8B-B14F-4D97-AF65-F5344CB8AC3E}">
        <p14:creationId xmlns:p14="http://schemas.microsoft.com/office/powerpoint/2010/main" val="345609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bs-Latn-BA" sz="2800" dirty="0" smtClean="0"/>
              <a:t>*STRATEGIJA PODIJELJENA U TRI DIJELA:OPĆI, AKCIONI PLAN I PROJEKTI</a:t>
            </a:r>
          </a:p>
          <a:p>
            <a:pPr marL="45720" indent="0">
              <a:buNone/>
            </a:pPr>
            <a:r>
              <a:rPr lang="bs-Latn-BA" sz="2800" dirty="0" smtClean="0"/>
              <a:t>*STRATEGIJA IZRAĐENA U SARADNJI SA UNDP I DOMAĆIM INSTITUCIJAMA</a:t>
            </a:r>
          </a:p>
          <a:p>
            <a:pPr marL="45720" indent="0">
              <a:buNone/>
            </a:pPr>
            <a:r>
              <a:rPr lang="bs-Latn-BA" sz="2800" dirty="0" smtClean="0"/>
              <a:t>*UNDP, SEESAC I OSCE POKROVITELJ VEĆINE AKTIVNOSTI</a:t>
            </a:r>
          </a:p>
          <a:p>
            <a:pPr marL="45720" indent="0">
              <a:buNone/>
            </a:pPr>
            <a:r>
              <a:rPr lang="bs-Latn-BA" sz="2800" dirty="0" smtClean="0"/>
              <a:t>*</a:t>
            </a:r>
            <a:r>
              <a:rPr lang="bs-Latn-BA" sz="2800" b="1" dirty="0" smtClean="0"/>
              <a:t>OPĆI DIO</a:t>
            </a:r>
            <a:r>
              <a:rPr lang="bs-Latn-BA" sz="2800" dirty="0" smtClean="0"/>
              <a:t>:RAZLOZI ZA DONOŠENJE, KOORDINACIONI ODBOR,DEFINICIJE,REZULTATI U IMPLEMENTACIJI, PRINCIPI KORIŠTENI U IZRADI STRATEGIJE, MISIJA,VIZIJA, FAKTORI KOJI UTIČU NA IMPLEMENTACIJU, CILJEVI I PROGRAMI</a:t>
            </a:r>
          </a:p>
          <a:p>
            <a:endParaRPr lang="bs-Latn-BA" sz="2800" dirty="0"/>
          </a:p>
        </p:txBody>
      </p:sp>
    </p:spTree>
    <p:extLst>
      <p:ext uri="{BB962C8B-B14F-4D97-AF65-F5344CB8AC3E}">
        <p14:creationId xmlns:p14="http://schemas.microsoft.com/office/powerpoint/2010/main" val="221227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bs-Latn-BA" sz="1800" dirty="0">
                <a:solidFill>
                  <a:schemeClr val="tx1"/>
                </a:solidFill>
              </a:rPr>
              <a:t>STRATEGIJA JE INTEGRISANA </a:t>
            </a:r>
            <a:r>
              <a:rPr lang="bs-Latn-BA" sz="1800" dirty="0" smtClean="0">
                <a:solidFill>
                  <a:schemeClr val="tx1"/>
                </a:solidFill>
              </a:rPr>
              <a:t>U </a:t>
            </a:r>
            <a:r>
              <a:rPr lang="bs-Latn-BA" sz="1800" dirty="0">
                <a:solidFill>
                  <a:schemeClr val="tx1"/>
                </a:solidFill>
              </a:rPr>
              <a:t>ČETIRI OBLASTI OD STRATEŠKE </a:t>
            </a:r>
            <a:r>
              <a:rPr lang="bs-Latn-BA" sz="1800" dirty="0" smtClean="0">
                <a:solidFill>
                  <a:schemeClr val="tx1"/>
                </a:solidFill>
              </a:rPr>
              <a:t>VAŽNOSTI, </a:t>
            </a:r>
            <a:r>
              <a:rPr lang="bs-Latn-BA" sz="1800" dirty="0">
                <a:solidFill>
                  <a:schemeClr val="tx1"/>
                </a:solidFill>
              </a:rPr>
              <a:t>KOJI SU FORMULISANI U ČETIRI STRATEŠKA </a:t>
            </a:r>
            <a:r>
              <a:rPr lang="bs-Latn-BA" sz="1800" dirty="0" smtClean="0">
                <a:solidFill>
                  <a:schemeClr val="tx1"/>
                </a:solidFill>
              </a:rPr>
              <a:t>CILJA (</a:t>
            </a:r>
            <a:r>
              <a:rPr lang="bs-Latn-BA" sz="1800" b="1" dirty="0" smtClean="0">
                <a:solidFill>
                  <a:schemeClr val="tx1"/>
                </a:solidFill>
              </a:rPr>
              <a:t>DRUGI DIO ILI AKCIONI PLAN):</a:t>
            </a:r>
            <a:endParaRPr lang="bs-Latn-BA" sz="1800" b="1" dirty="0">
              <a:solidFill>
                <a:schemeClr val="tx1"/>
              </a:solidFill>
            </a:endParaRPr>
          </a:p>
          <a:p>
            <a:r>
              <a:rPr lang="bs-Latn-BA" sz="2000" dirty="0">
                <a:solidFill>
                  <a:schemeClr val="tx1"/>
                </a:solidFill>
              </a:rPr>
              <a:t>1-UNAPRIJEĐENJE PRAVNOG OKVIRA I IMPLEMENTACIJE SALW </a:t>
            </a:r>
            <a:r>
              <a:rPr lang="bs-Latn-BA" sz="2000" dirty="0" smtClean="0">
                <a:solidFill>
                  <a:schemeClr val="tx1"/>
                </a:solidFill>
              </a:rPr>
              <a:t>ZAKONODAVSTVA;</a:t>
            </a:r>
            <a:endParaRPr lang="bs-Latn-BA" sz="2000" dirty="0">
              <a:solidFill>
                <a:schemeClr val="tx1"/>
              </a:solidFill>
            </a:endParaRPr>
          </a:p>
          <a:p>
            <a:r>
              <a:rPr lang="bs-Latn-BA" sz="2000" dirty="0">
                <a:solidFill>
                  <a:schemeClr val="tx1"/>
                </a:solidFill>
              </a:rPr>
              <a:t>2-SMANJENJE PRISUSTVA NELEGALNOG </a:t>
            </a:r>
            <a:r>
              <a:rPr lang="bs-Latn-BA" sz="2000" dirty="0" smtClean="0">
                <a:solidFill>
                  <a:schemeClr val="tx1"/>
                </a:solidFill>
              </a:rPr>
              <a:t>SALW-A;</a:t>
            </a:r>
            <a:endParaRPr lang="bs-Latn-BA" sz="2000" dirty="0">
              <a:solidFill>
                <a:schemeClr val="tx1"/>
              </a:solidFill>
            </a:endParaRPr>
          </a:p>
          <a:p>
            <a:r>
              <a:rPr lang="bs-Latn-BA" sz="2000" dirty="0">
                <a:solidFill>
                  <a:schemeClr val="tx1"/>
                </a:solidFill>
              </a:rPr>
              <a:t>3-UPRAVLJANJE SALW-om U POSJEDU INSTITUCIJA I AGENCIJA U </a:t>
            </a:r>
            <a:r>
              <a:rPr lang="bs-Latn-BA" sz="2000" dirty="0" smtClean="0">
                <a:solidFill>
                  <a:schemeClr val="tx1"/>
                </a:solidFill>
              </a:rPr>
              <a:t>BIH;</a:t>
            </a:r>
            <a:endParaRPr lang="bs-Latn-BA" sz="2000" dirty="0">
              <a:solidFill>
                <a:schemeClr val="tx1"/>
              </a:solidFill>
            </a:endParaRPr>
          </a:p>
          <a:p>
            <a:r>
              <a:rPr lang="bs-Latn-BA" sz="2000" dirty="0">
                <a:solidFill>
                  <a:schemeClr val="tx1"/>
                </a:solidFill>
              </a:rPr>
              <a:t>4-MEĐUNARODNA I REGIONALNA SARADNJA I SARADNJA SA MEĐUNARODNIM </a:t>
            </a:r>
            <a:r>
              <a:rPr lang="bs-Latn-BA" sz="2000" dirty="0" smtClean="0">
                <a:solidFill>
                  <a:schemeClr val="tx1"/>
                </a:solidFill>
              </a:rPr>
              <a:t>ORGANIZACIJAMA.</a:t>
            </a:r>
            <a:endParaRPr lang="bs-Latn-BA" sz="20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34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5229200"/>
            <a:ext cx="6512511" cy="79208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noFill/>
        </p:spPr>
        <p:txBody>
          <a:bodyPr>
            <a:normAutofit fontScale="77500" lnSpcReduction="20000"/>
          </a:bodyPr>
          <a:lstStyle/>
          <a:p>
            <a:endParaRPr lang="bs-Latn-BA" dirty="0"/>
          </a:p>
          <a:p>
            <a:r>
              <a:rPr lang="bs-Latn-BA" sz="2400" dirty="0" smtClean="0">
                <a:solidFill>
                  <a:schemeClr val="tx1"/>
                </a:solidFill>
              </a:rPr>
              <a:t>PRVI STRATEŠKI CILJ OBUHVATAO JE SLJEDEĆA PITANJA:</a:t>
            </a:r>
          </a:p>
          <a:p>
            <a:r>
              <a:rPr lang="bs-Latn-BA" sz="2400" dirty="0" smtClean="0">
                <a:solidFill>
                  <a:schemeClr val="tx1"/>
                </a:solidFill>
              </a:rPr>
              <a:t>ZAKONODAVSTVO (HARMONIZACIJA, PRAĆENJE LEGISLATIVE);</a:t>
            </a:r>
          </a:p>
          <a:p>
            <a:r>
              <a:rPr lang="bs-Latn-BA" sz="2400" dirty="0" smtClean="0">
                <a:solidFill>
                  <a:schemeClr val="tx1"/>
                </a:solidFill>
              </a:rPr>
              <a:t>JAČANJE KAPACITETA U BORBI PROTIV NELEGALNE TRGOVINE ORUŽJEM (OBUKE, KURSEVI, SEMINARI, NABAVKA OPREME, RAZMJENA INFORMACIJA, KOMUNIKACIJA SA SEESAC, RACVIAC);</a:t>
            </a:r>
          </a:p>
          <a:p>
            <a:r>
              <a:rPr lang="bs-Latn-BA" sz="2400" dirty="0" smtClean="0">
                <a:solidFill>
                  <a:schemeClr val="tx1"/>
                </a:solidFill>
              </a:rPr>
              <a:t>OZNAČAVANJE ORUŽJA;</a:t>
            </a:r>
          </a:p>
          <a:p>
            <a:r>
              <a:rPr lang="bs-Latn-BA" sz="2400" dirty="0" smtClean="0">
                <a:solidFill>
                  <a:schemeClr val="tx1"/>
                </a:solidFill>
              </a:rPr>
              <a:t>UNAPRJEĐENJE VANJSKOTRGOVINSKOG PROMETA;</a:t>
            </a:r>
          </a:p>
          <a:p>
            <a:r>
              <a:rPr lang="bs-Latn-BA" sz="2400" dirty="0" smtClean="0">
                <a:solidFill>
                  <a:schemeClr val="tx1"/>
                </a:solidFill>
              </a:rPr>
              <a:t>POBOLJŠANJE INFORMATIČKIH SISTEMA (TRACKER, IARMS, BAZE PODATAKA O ORUŽJU.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44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620687"/>
            <a:ext cx="7848872" cy="5758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39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4664"/>
            <a:ext cx="8629650" cy="597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38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s-Latn-BA" dirty="0" smtClean="0"/>
              <a:t>SVAKI OD OVIH PODCILJEVA SU IMALI RAZRAĐENE AKTIVNOSTI, SA NOSIOCEM AKTIVNOSTI I NADLEŽNIM INSTITUCIJAMA KOJE SU UKLJUČENE, TE GODINOM ZA REALIZACIJU I FINANSIJSKIM SREDSTVIMA;</a:t>
            </a:r>
          </a:p>
          <a:p>
            <a:r>
              <a:rPr lang="bs-Latn-BA" dirty="0" smtClean="0"/>
              <a:t>IMPLEMENTACIJU PRATIO KOORDINACIONI ODBOR;</a:t>
            </a:r>
          </a:p>
          <a:p>
            <a:r>
              <a:rPr lang="bs-Latn-BA" b="1" dirty="0" smtClean="0"/>
              <a:t>TREĆI DIO </a:t>
            </a:r>
            <a:r>
              <a:rPr lang="bs-Latn-BA" dirty="0" smtClean="0"/>
              <a:t>ČINE PROJEKTI KOJE JE POTREBNO DELEGIRATI DONATORIMA, KAO I FINANSIJSKA SREDSTVA;</a:t>
            </a:r>
          </a:p>
          <a:p>
            <a:r>
              <a:rPr lang="bs-Latn-BA" dirty="0" smtClean="0"/>
              <a:t>UKUPNO 34 PROJEKTA;(EXPLODE, KAMPANJA)</a:t>
            </a:r>
          </a:p>
          <a:p>
            <a:r>
              <a:rPr lang="bs-Latn-BA" dirty="0" smtClean="0"/>
              <a:t>NISU REALIZOVANI SVI PROJEKTI.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822167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1751</TotalTime>
  <Words>571</Words>
  <Application>Microsoft Office PowerPoint</Application>
  <PresentationFormat>On-screen Show (4:3)</PresentationFormat>
  <Paragraphs>73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Georgia</vt:lpstr>
      <vt:lpstr>Trebuchet MS</vt:lpstr>
      <vt:lpstr>Slipstream</vt:lpstr>
      <vt:lpstr>STRATEGIJA ZA KONTROLU MALOG ORUŽJA I LAKOG NAORUŽANJA U BIH(ANALIZA I REVIZIJA)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*TRETIRANO PITANJE GENDERA; *UKLJUČENI SU INDIKATORI JER DO SADA NISU BILI NAVEDENI; *POSEBNI DIO STRATEGIJE IZBAČEN KAO SUVIŠAN; *PROJEKTI SE MOGU NASLANJATI NA STRATEGIJU I AKCIONI PLAN. </vt:lpstr>
      <vt:lpstr>PowerPoint Presentation</vt:lpstr>
      <vt:lpstr>PowerPoint Presentation</vt:lpstr>
      <vt:lpstr>PowerPoint Presentation</vt:lpstr>
      <vt:lpstr>PowerPoint Presentation</vt:lpstr>
    </vt:vector>
  </TitlesOfParts>
  <Company>UNDPBiH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STRATEGIJA ZA KONTROLU MALOG ORUŽJA I LAKOG NAORUŽANJA U BIH(SALW)</dc:title>
  <dc:creator>Administrator</dc:creator>
  <cp:lastModifiedBy>Ermin Pešto</cp:lastModifiedBy>
  <cp:revision>143</cp:revision>
  <dcterms:created xsi:type="dcterms:W3CDTF">2015-05-20T07:31:34Z</dcterms:created>
  <dcterms:modified xsi:type="dcterms:W3CDTF">2016-06-17T07:43:10Z</dcterms:modified>
</cp:coreProperties>
</file>