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68" d="100"/>
          <a:sy n="68" d="100"/>
        </p:scale>
        <p:origin x="-14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4E767B5-BE1A-483D-89CB-603EB416B47D}" type="datetimeFigureOut">
              <a:rPr lang="en-US" smtClean="0"/>
              <a:pPr/>
              <a:t>4/14/2016</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EC740B2B-DAA9-44DA-8246-CDB2C4B2DB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7000"/>
            <a:lum/>
          </a:blip>
          <a:srcRect/>
          <a:stretch>
            <a:fillRect t="-29000" b="-29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14E767B5-BE1A-483D-89CB-603EB416B47D}" type="datetimeFigureOut">
              <a:rPr lang="en-US" smtClean="0"/>
              <a:pPr/>
              <a:t>4/14/2016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C740B2B-DAA9-44DA-8246-CDB2C4B2DB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2pPr>
      <a:lvl3pPr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3pPr>
      <a:lvl4pPr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4pPr>
      <a:lvl5pPr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685800" y="3482975"/>
            <a:ext cx="7772400" cy="1470025"/>
          </a:xfrm>
        </p:spPr>
        <p:txBody>
          <a:bodyPr/>
          <a:lstStyle/>
          <a:p>
            <a:r>
              <a:rPr lang="en-US" sz="3200" dirty="0" smtClean="0"/>
              <a:t>Second Meeting of the Joint Committee between the European Union’s and South East Europe Countries ( or South East Europe Region’s) Firearms Experts</a:t>
            </a:r>
            <a:br>
              <a:rPr lang="en-US" sz="3200" dirty="0" smtClean="0"/>
            </a:br>
            <a:r>
              <a:rPr lang="en-US" sz="3200" dirty="0" smtClean="0"/>
              <a:t/>
            </a:r>
            <a:br>
              <a:rPr lang="en-US" sz="3200" dirty="0" smtClean="0"/>
            </a:br>
            <a:r>
              <a:rPr lang="en-US" sz="2400" dirty="0" smtClean="0"/>
              <a:t>Brussels, 29 January 2016</a:t>
            </a:r>
            <a:r>
              <a:rPr lang="en-US" sz="3200" dirty="0" smtClean="0"/>
              <a:t/>
            </a:r>
            <a:br>
              <a:rPr lang="en-US" sz="3200" dirty="0" smtClean="0"/>
            </a:br>
            <a:r>
              <a:rPr lang="en-US" sz="3200" dirty="0" smtClean="0"/>
              <a:t/>
            </a:r>
            <a:br>
              <a:rPr lang="en-US" sz="3200" dirty="0" smtClean="0"/>
            </a:br>
            <a:r>
              <a:rPr lang="en-US" sz="3200" b="1" dirty="0" smtClean="0"/>
              <a:t>Conclusions</a:t>
            </a:r>
            <a:endParaRPr lang="en-US" sz="3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4524315"/>
          </a:xfrm>
          <a:prstGeom prst="rect">
            <a:avLst/>
          </a:prstGeom>
        </p:spPr>
        <p:txBody>
          <a:bodyPr wrap="square">
            <a:spAutoFit/>
          </a:bodyPr>
          <a:lstStyle/>
          <a:p>
            <a:r>
              <a:rPr lang="en-GB" sz="2400" dirty="0" smtClean="0"/>
              <a:t>2) Operational </a:t>
            </a:r>
            <a:r>
              <a:rPr lang="en-GB" sz="2400" dirty="0" smtClean="0"/>
              <a:t>Cooperation – </a:t>
            </a:r>
            <a:r>
              <a:rPr lang="en-GB" sz="2400" dirty="0" err="1" smtClean="0"/>
              <a:t>Ctd</a:t>
            </a:r>
            <a:endParaRPr lang="en-US" sz="2400" dirty="0" smtClean="0"/>
          </a:p>
          <a:p>
            <a:pPr lvl="0"/>
            <a:endParaRPr lang="en-US" sz="2400" dirty="0" smtClean="0"/>
          </a:p>
          <a:p>
            <a:pPr lvl="0">
              <a:buFont typeface="Arial" pitchFamily="34" charset="0"/>
              <a:buChar char="•"/>
            </a:pPr>
            <a:r>
              <a:rPr lang="en-GB" sz="2400" dirty="0" smtClean="0"/>
              <a:t>Carry out at least one joint action focused on the illicit trafficking in firearms, components and ammunition and explosives with a regional approach. Considering the importance of a best preparatory phase to define way of working and reduce the risk of shortcoming, at least one preparatory meeting and a debriefing will be organised by the coordinator of the operation. </a:t>
            </a:r>
            <a:endParaRPr lang="en-US" sz="2400" dirty="0" smtClean="0"/>
          </a:p>
          <a:p>
            <a:pPr lvl="0">
              <a:buFont typeface="Arial" pitchFamily="34" charset="0"/>
              <a:buChar char="•"/>
            </a:pPr>
            <a:r>
              <a:rPr lang="en-GB" sz="2400" dirty="0" smtClean="0"/>
              <a:t>Launch a feasibility study of a proposal for the continuation of voluntary surrender/legalisation of firearms programs throughout Western Balkans with possibility for a financial assistance of the EU.</a:t>
            </a:r>
            <a:endParaRPr lang="en-US" sz="2400" dirty="0" smtClean="0"/>
          </a:p>
          <a:p>
            <a:pPr marL="457200" indent="-457200"/>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3416320"/>
          </a:xfrm>
          <a:prstGeom prst="rect">
            <a:avLst/>
          </a:prstGeom>
        </p:spPr>
        <p:txBody>
          <a:bodyPr wrap="square">
            <a:spAutoFit/>
          </a:bodyPr>
          <a:lstStyle/>
          <a:p>
            <a:r>
              <a:rPr lang="en-GB" sz="2400" dirty="0" smtClean="0"/>
              <a:t>3) Training</a:t>
            </a:r>
            <a:endParaRPr lang="en-US" sz="2400" dirty="0" smtClean="0"/>
          </a:p>
          <a:p>
            <a:pPr lvl="0">
              <a:buFont typeface="Arial" pitchFamily="34" charset="0"/>
              <a:buChar char="•"/>
            </a:pPr>
            <a:r>
              <a:rPr lang="en-GB" sz="2400" dirty="0" smtClean="0"/>
              <a:t>Assess previous training initiatives and organise dedicated common training actions to improve awareness about the fight against illicit trafficking in firearms, updated trends and best practices to tackle it. </a:t>
            </a:r>
            <a:endParaRPr lang="en-US" sz="2400" dirty="0" smtClean="0"/>
          </a:p>
          <a:p>
            <a:pPr lvl="0">
              <a:buFont typeface="Arial" pitchFamily="34" charset="0"/>
              <a:buChar char="•"/>
            </a:pPr>
            <a:r>
              <a:rPr lang="en-GB" sz="2400" dirty="0" smtClean="0"/>
              <a:t>Study possibility for countries involved in this plan to attend CEPOL courses dedicated to firearms, especially the one is going to be organised in 2016 about Western Balkans. The exchange programme for officials will be a particular option to be considered. </a:t>
            </a:r>
            <a:endParaRPr lang="en-US" sz="2400" dirty="0" smtClean="0"/>
          </a:p>
          <a:p>
            <a:pPr marL="457200" indent="-457200"/>
            <a:endParaRPr lang="en-US"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3046988"/>
          </a:xfrm>
          <a:prstGeom prst="rect">
            <a:avLst/>
          </a:prstGeom>
        </p:spPr>
        <p:txBody>
          <a:bodyPr wrap="square">
            <a:spAutoFit/>
          </a:bodyPr>
          <a:lstStyle/>
          <a:p>
            <a:r>
              <a:rPr lang="en-GB" sz="2400" dirty="0" smtClean="0"/>
              <a:t>4) Traceability of weapons </a:t>
            </a:r>
            <a:endParaRPr lang="en-US" sz="2400" dirty="0" smtClean="0"/>
          </a:p>
          <a:p>
            <a:pPr lvl="0">
              <a:buFont typeface="Arial" pitchFamily="34" charset="0"/>
              <a:buChar char="•"/>
            </a:pPr>
            <a:r>
              <a:rPr lang="en-GB" sz="2400" dirty="0" smtClean="0"/>
              <a:t>Develop Standard Operative Procedures to trace all seized firearms and ammunition in strong cooperation with SEESAC and using relevant databases.</a:t>
            </a:r>
            <a:endParaRPr lang="en-US" sz="2400" dirty="0" smtClean="0"/>
          </a:p>
          <a:p>
            <a:pPr lvl="0">
              <a:buFont typeface="Arial" pitchFamily="34" charset="0"/>
              <a:buChar char="•"/>
            </a:pPr>
            <a:r>
              <a:rPr lang="en-GB" sz="2400" dirty="0" smtClean="0"/>
              <a:t>Extend the use of </a:t>
            </a:r>
            <a:r>
              <a:rPr lang="en-GB" sz="2400" dirty="0" err="1" smtClean="0"/>
              <a:t>iTRACE</a:t>
            </a:r>
            <a:r>
              <a:rPr lang="en-GB" sz="2400" dirty="0" smtClean="0"/>
              <a:t>, the European Bomb Data System (EBDS) and the Europol Analysis System while ensuring the full use of its Focal Point on firearms.</a:t>
            </a:r>
            <a:endParaRPr lang="en-US" sz="2400" dirty="0" smtClean="0"/>
          </a:p>
          <a:p>
            <a:pPr marL="457200" indent="-457200"/>
            <a:endParaRPr lang="en-U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2677656"/>
          </a:xfrm>
          <a:prstGeom prst="rect">
            <a:avLst/>
          </a:prstGeom>
        </p:spPr>
        <p:txBody>
          <a:bodyPr wrap="square">
            <a:spAutoFit/>
          </a:bodyPr>
          <a:lstStyle/>
          <a:p>
            <a:r>
              <a:rPr lang="en-GB" sz="2400" dirty="0" smtClean="0"/>
              <a:t>5) Reactivated Weapons</a:t>
            </a:r>
            <a:endParaRPr lang="en-US" sz="2400" dirty="0" smtClean="0"/>
          </a:p>
          <a:p>
            <a:pPr lvl="0">
              <a:buFont typeface="Arial" pitchFamily="34" charset="0"/>
              <a:buChar char="•"/>
            </a:pPr>
            <a:r>
              <a:rPr lang="en-GB" sz="2400" dirty="0" smtClean="0"/>
              <a:t>Evaluate the recent EU legislation on the deactivation standards and assess the possibility for the inclusion of similar standards in the national legislations of SEEC. </a:t>
            </a:r>
            <a:endParaRPr lang="en-US" sz="2400" dirty="0" smtClean="0"/>
          </a:p>
          <a:p>
            <a:pPr lvl="0">
              <a:buFont typeface="Arial" pitchFamily="34" charset="0"/>
              <a:buChar char="•"/>
            </a:pPr>
            <a:r>
              <a:rPr lang="en-GB" sz="2400" dirty="0" smtClean="0"/>
              <a:t>Evaluate the threat and modus operandi of convertible weapons within and from South East Europe.</a:t>
            </a:r>
            <a:endParaRPr lang="en-US" sz="2400" dirty="0" smtClean="0"/>
          </a:p>
          <a:p>
            <a:pPr marL="457200" indent="-457200"/>
            <a:endParaRPr lang="en-US"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4154984"/>
          </a:xfrm>
          <a:prstGeom prst="rect">
            <a:avLst/>
          </a:prstGeom>
        </p:spPr>
        <p:txBody>
          <a:bodyPr wrap="square">
            <a:spAutoFit/>
          </a:bodyPr>
          <a:lstStyle/>
          <a:p>
            <a:r>
              <a:rPr lang="en-GB" sz="2400" dirty="0" smtClean="0"/>
              <a:t>6) Forensic examination</a:t>
            </a:r>
            <a:endParaRPr lang="en-US" sz="2400" dirty="0" smtClean="0"/>
          </a:p>
          <a:p>
            <a:pPr lvl="0">
              <a:buFont typeface="Arial" pitchFamily="34" charset="0"/>
              <a:buChar char="•"/>
            </a:pPr>
            <a:r>
              <a:rPr lang="en-GB" sz="2400" dirty="0" smtClean="0"/>
              <a:t>Consider the use and benefits of ballistic examination for operational and strategic purposes. </a:t>
            </a:r>
            <a:r>
              <a:rPr lang="en-US" sz="2400" dirty="0" smtClean="0"/>
              <a:t>Assess possible option for an exchange of ballistics' information through a dedicated platform, studying possibilities to join IBIN system.</a:t>
            </a:r>
          </a:p>
          <a:p>
            <a:pPr lvl="0">
              <a:buFont typeface="Arial" pitchFamily="34" charset="0"/>
              <a:buChar char="•"/>
            </a:pPr>
            <a:r>
              <a:rPr lang="en-US" sz="2400" dirty="0" smtClean="0"/>
              <a:t>Launch a feasibility Study exchanging the forensic capabilities of the participating countries to investigate the explosives and to share the relevant intelligence.  </a:t>
            </a:r>
          </a:p>
          <a:p>
            <a:pPr lvl="0">
              <a:buFont typeface="Arial" pitchFamily="34" charset="0"/>
              <a:buChar char="•"/>
            </a:pPr>
            <a:r>
              <a:rPr lang="en-US" sz="2400" dirty="0" smtClean="0"/>
              <a:t>Propose a dedicated action to study the impact of new technologies in the fight against firearms trafficking.</a:t>
            </a:r>
          </a:p>
          <a:p>
            <a:pPr marL="457200" indent="-457200"/>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GB" sz="2400" dirty="0" smtClean="0"/>
              <a:t>The European Union and South East Europe Countries national firearms experts exchanged views in a spirit of openness about the main actions related to the implementation of different goals which are included in the </a:t>
            </a:r>
            <a:r>
              <a:rPr lang="en-GB" sz="2400" b="1" u="sng" dirty="0" smtClean="0"/>
              <a:t>Joint Action Plan on illicit trafficking in firearms (2015-2019) adopted in December 2014</a:t>
            </a:r>
            <a:r>
              <a:rPr lang="en-GB" sz="2400" b="1" u="sng" dirty="0" smtClean="0"/>
              <a:t>.</a:t>
            </a:r>
            <a:r>
              <a:rPr lang="en-GB" sz="2400" dirty="0" smtClean="0"/>
              <a:t/>
            </a:r>
            <a:br>
              <a:rPr lang="en-GB" sz="2400" dirty="0" smtClean="0"/>
            </a:br>
            <a:r>
              <a:rPr lang="en-GB" sz="2400" dirty="0" smtClean="0"/>
              <a:t/>
            </a:r>
            <a:br>
              <a:rPr lang="en-GB" sz="2400" dirty="0" smtClean="0"/>
            </a:b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GB" sz="2400" dirty="0" smtClean="0"/>
              <a:t>They </a:t>
            </a:r>
            <a:r>
              <a:rPr lang="en-GB" sz="2400" dirty="0" smtClean="0"/>
              <a:t>noted that illicit trafficking in firearms is a serious trans-border crime </a:t>
            </a:r>
            <a:r>
              <a:rPr lang="en-GB" sz="2400" b="1" u="sng" dirty="0" smtClean="0"/>
              <a:t>at the nexus of other forms of illicit traffic (drugs, smuggling, THB…</a:t>
            </a:r>
            <a:r>
              <a:rPr lang="en-GB" sz="2400" dirty="0" smtClean="0"/>
              <a:t>) and terrorism which can therefore be tackled more efficiently only by a strong and effective cooperation amongst neighbouring countries by sharing intelligence, best practices and expertise.</a:t>
            </a:r>
            <a:r>
              <a:rPr lang="en-GB" sz="2400" i="1" dirty="0" smtClean="0"/>
              <a:t> </a:t>
            </a:r>
            <a:r>
              <a:rPr lang="en-US" sz="2400" dirty="0" smtClean="0"/>
              <a:t>For example, particularly in case of  serious crime or major terrorist attacks threat, regional dedicated ad hoc operative joint teams can be set up between two or several countries, as proposed during the last WB/UE forum of Sarajevo (December 2015).</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81200"/>
            <a:ext cx="7772400" cy="1470025"/>
          </a:xfrm>
        </p:spPr>
        <p:txBody>
          <a:bodyPr anchor="t"/>
          <a:lstStyle/>
          <a:p>
            <a:pPr algn="l"/>
            <a:r>
              <a:rPr lang="en-GB" sz="2400" dirty="0" smtClean="0"/>
              <a:t>They have decided to </a:t>
            </a:r>
            <a:r>
              <a:rPr lang="en-US" sz="2400" dirty="0" smtClean="0"/>
              <a:t>enlarge the above mentioned Joint Action Plan to illicit explosives</a:t>
            </a:r>
            <a:r>
              <a:rPr lang="en-US" sz="2400" dirty="0" smtClean="0"/>
              <a:t>.</a:t>
            </a:r>
            <a:br>
              <a:rPr lang="en-US" sz="2400" dirty="0" smtClean="0"/>
            </a:br>
            <a:r>
              <a:rPr lang="en-US" sz="2400" dirty="0" smtClean="0"/>
              <a:t/>
            </a:r>
            <a:br>
              <a:rPr lang="en-US" sz="2400" dirty="0" smtClean="0"/>
            </a:br>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GB" sz="2400" dirty="0" smtClean="0"/>
              <a:t>They </a:t>
            </a:r>
            <a:r>
              <a:rPr lang="en-GB" sz="2400" dirty="0" smtClean="0"/>
              <a:t>noted the common achievements in 2015 and agreed to improve their efforts in the fight against illicit trafficking in firearms to:</a:t>
            </a:r>
            <a:r>
              <a:rPr lang="en-US" sz="2400" dirty="0" smtClean="0"/>
              <a:t/>
            </a:r>
            <a:br>
              <a:rPr lang="en-US" sz="2400" dirty="0" smtClean="0"/>
            </a:br>
            <a:r>
              <a:rPr lang="en-US" sz="2400" dirty="0" smtClean="0"/>
              <a:t>		</a:t>
            </a:r>
            <a:r>
              <a:rPr lang="en-GB" sz="2400" dirty="0" smtClean="0"/>
              <a:t>1</a:t>
            </a:r>
            <a:r>
              <a:rPr lang="en-GB" sz="2400" dirty="0" smtClean="0"/>
              <a:t>) Cooperation among </a:t>
            </a:r>
            <a:r>
              <a:rPr lang="en-GB" sz="2400" dirty="0" smtClean="0"/>
              <a:t>agencies;</a:t>
            </a:r>
            <a:br>
              <a:rPr lang="en-GB" sz="2400" dirty="0" smtClean="0"/>
            </a:br>
            <a:r>
              <a:rPr lang="en-GB" sz="2400" dirty="0" smtClean="0"/>
              <a:t>		2) Operational Cooperation;</a:t>
            </a:r>
            <a:br>
              <a:rPr lang="en-GB" sz="2400" dirty="0" smtClean="0"/>
            </a:br>
            <a:r>
              <a:rPr lang="en-GB" sz="2400" dirty="0" smtClean="0"/>
              <a:t>		3) Training;</a:t>
            </a:r>
            <a:br>
              <a:rPr lang="en-GB" sz="2400" dirty="0" smtClean="0"/>
            </a:br>
            <a:r>
              <a:rPr lang="en-GB" sz="2400" dirty="0" smtClean="0"/>
              <a:t>		4) Traceability of weapons</a:t>
            </a:r>
            <a:br>
              <a:rPr lang="en-GB" sz="2400" dirty="0" smtClean="0"/>
            </a:br>
            <a:r>
              <a:rPr lang="en-GB" sz="2400" dirty="0" smtClean="0"/>
              <a:t>		5) Reactivated of weapons</a:t>
            </a:r>
            <a:br>
              <a:rPr lang="en-GB" sz="2400" dirty="0" smtClean="0"/>
            </a:br>
            <a:r>
              <a:rPr lang="en-GB" sz="2400" dirty="0" smtClean="0"/>
              <a:t>		6) Forensic examination</a:t>
            </a:r>
            <a:br>
              <a:rPr lang="en-GB" sz="2400" dirty="0" smtClean="0"/>
            </a:br>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4893647"/>
          </a:xfrm>
          <a:prstGeom prst="rect">
            <a:avLst/>
          </a:prstGeom>
        </p:spPr>
        <p:txBody>
          <a:bodyPr wrap="square">
            <a:spAutoFit/>
          </a:bodyPr>
          <a:lstStyle/>
          <a:p>
            <a:r>
              <a:rPr lang="en-GB" sz="2400" dirty="0" smtClean="0"/>
              <a:t>1) Cooperation among agencies.</a:t>
            </a:r>
            <a:endParaRPr lang="en-US" sz="2400" dirty="0" smtClean="0"/>
          </a:p>
          <a:p>
            <a:pPr lvl="0">
              <a:buFont typeface="Arial" pitchFamily="34" charset="0"/>
              <a:buChar char="•"/>
            </a:pPr>
            <a:r>
              <a:rPr lang="en-GB" sz="2400" dirty="0" smtClean="0"/>
              <a:t> Ensure </a:t>
            </a:r>
            <a:r>
              <a:rPr lang="en-GB" sz="2400" dirty="0" smtClean="0"/>
              <a:t>that Europol and </a:t>
            </a:r>
            <a:r>
              <a:rPr lang="en-GB" sz="2400" dirty="0" err="1" smtClean="0"/>
              <a:t>Frontex</a:t>
            </a:r>
            <a:r>
              <a:rPr lang="en-GB" sz="2400" dirty="0" smtClean="0"/>
              <a:t> and all their services and tools such as SIENA are utilized by all relevant national administrations. Further efforts should be made in particular to participate in EUROPOL Focal Point Firearms and to provide relevant information related to specific threats on illicit firearms trafficking with those Agencies. </a:t>
            </a:r>
            <a:endParaRPr lang="en-US" sz="2400" dirty="0" smtClean="0"/>
          </a:p>
          <a:p>
            <a:pPr lvl="0">
              <a:buFont typeface="Arial" pitchFamily="34" charset="0"/>
              <a:buChar char="•"/>
            </a:pPr>
            <a:r>
              <a:rPr lang="en-GB" sz="2400" dirty="0" smtClean="0"/>
              <a:t> Strongly </a:t>
            </a:r>
            <a:r>
              <a:rPr lang="en-GB" sz="2400" dirty="0" smtClean="0"/>
              <a:t>advise Member States and third countries to share their weapon trafficking related intelligence during on-going operation. This transparency of intelligence sharing could prevent armed attacks in all participating countries.</a:t>
            </a:r>
            <a:endParaRPr lang="en-US" sz="2400" dirty="0" smtClean="0"/>
          </a:p>
          <a:p>
            <a:pPr lvl="0">
              <a:buFont typeface="Arial" pitchFamily="34" charset="0"/>
              <a:buChar char="•"/>
            </a:pPr>
            <a:r>
              <a:rPr lang="en-GB" sz="2400" dirty="0" smtClean="0"/>
              <a:t> Increase </a:t>
            </a:r>
            <a:r>
              <a:rPr lang="en-GB" sz="2400" dirty="0" smtClean="0"/>
              <a:t>the insertion of information on firearms into Interpol's Illicit Arms Records and tracing Management System (</a:t>
            </a:r>
            <a:r>
              <a:rPr lang="en-GB" sz="2400" dirty="0" err="1" smtClean="0"/>
              <a:t>iARMS</a:t>
            </a:r>
            <a:r>
              <a:rPr lang="en-GB" sz="2400" dirty="0" smtClean="0"/>
              <a:t>). </a:t>
            </a: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4154984"/>
          </a:xfrm>
          <a:prstGeom prst="rect">
            <a:avLst/>
          </a:prstGeom>
        </p:spPr>
        <p:txBody>
          <a:bodyPr wrap="square">
            <a:spAutoFit/>
          </a:bodyPr>
          <a:lstStyle/>
          <a:p>
            <a:pPr marL="457200" indent="-457200">
              <a:buAutoNum type="arabicParenR"/>
            </a:pPr>
            <a:r>
              <a:rPr lang="en-GB" sz="2400" dirty="0" smtClean="0"/>
              <a:t>Cooperation </a:t>
            </a:r>
            <a:r>
              <a:rPr lang="en-GB" sz="2400" dirty="0" smtClean="0"/>
              <a:t>among </a:t>
            </a:r>
            <a:r>
              <a:rPr lang="en-GB" sz="2400" dirty="0" smtClean="0"/>
              <a:t>agencies – </a:t>
            </a:r>
            <a:r>
              <a:rPr lang="en-GB" sz="2400" dirty="0" err="1" smtClean="0"/>
              <a:t>Ctd</a:t>
            </a:r>
            <a:r>
              <a:rPr lang="en-GB" sz="2400" dirty="0" smtClean="0"/>
              <a:t>.</a:t>
            </a:r>
          </a:p>
          <a:p>
            <a:pPr marL="457200" indent="-457200"/>
            <a:endParaRPr lang="en-US" sz="2400" dirty="0" smtClean="0"/>
          </a:p>
          <a:p>
            <a:pPr marL="457200" lvl="0" indent="-457200">
              <a:buFont typeface="Arial" pitchFamily="34" charset="0"/>
              <a:buChar char="•"/>
            </a:pPr>
            <a:r>
              <a:rPr lang="en-GB" sz="2400" dirty="0" smtClean="0"/>
              <a:t>Call </a:t>
            </a:r>
            <a:r>
              <a:rPr lang="en-GB" sz="2400" dirty="0" smtClean="0"/>
              <a:t>for a joint meeting EFE/Western Balkans will be called every year to discuss topics of common interest in the fight against illicit trafficking of firearms by using possibly the EU funds to ensure proper participation of firearms experts. </a:t>
            </a:r>
            <a:endParaRPr lang="en-US" sz="2400" dirty="0" smtClean="0"/>
          </a:p>
          <a:p>
            <a:pPr lvl="0">
              <a:buFont typeface="Arial" pitchFamily="34" charset="0"/>
              <a:buChar char="•"/>
            </a:pPr>
            <a:r>
              <a:rPr lang="en-GB" sz="2400" dirty="0" smtClean="0"/>
              <a:t>     Call </a:t>
            </a:r>
            <a:r>
              <a:rPr lang="en-GB" sz="2400" dirty="0" smtClean="0"/>
              <a:t>for additional coordination and </a:t>
            </a:r>
            <a:r>
              <a:rPr lang="en-GB" sz="2400" dirty="0" err="1" smtClean="0"/>
              <a:t>complementarity</a:t>
            </a:r>
            <a:r>
              <a:rPr lang="en-GB" sz="2400" dirty="0" smtClean="0"/>
              <a:t> of activities amongst, the South East Europe Firearms Expert Group (SEEFEG) and the South Eastern and Eastern Europe Clearinghouse for the Control of the Small Arms and Light Weapons (SEESAC)  together with other EU funded projects in the area of trafficking of firearms. </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2677656"/>
          </a:xfrm>
          <a:prstGeom prst="rect">
            <a:avLst/>
          </a:prstGeom>
        </p:spPr>
        <p:txBody>
          <a:bodyPr wrap="square">
            <a:spAutoFit/>
          </a:bodyPr>
          <a:lstStyle/>
          <a:p>
            <a:pPr marL="457200" indent="-457200">
              <a:buAutoNum type="arabicParenR"/>
            </a:pPr>
            <a:r>
              <a:rPr lang="en-GB" sz="2400" dirty="0" smtClean="0"/>
              <a:t>Cooperation </a:t>
            </a:r>
            <a:r>
              <a:rPr lang="en-GB" sz="2400" dirty="0" smtClean="0"/>
              <a:t>among </a:t>
            </a:r>
            <a:r>
              <a:rPr lang="en-GB" sz="2400" dirty="0" smtClean="0"/>
              <a:t>agencies – </a:t>
            </a:r>
            <a:r>
              <a:rPr lang="en-GB" sz="2400" dirty="0" err="1" smtClean="0"/>
              <a:t>Ctd</a:t>
            </a:r>
            <a:r>
              <a:rPr lang="en-GB" sz="2400" dirty="0" smtClean="0"/>
              <a:t>.</a:t>
            </a:r>
          </a:p>
          <a:p>
            <a:pPr marL="457200" indent="-457200"/>
            <a:endParaRPr lang="en-US" sz="2400" dirty="0" smtClean="0"/>
          </a:p>
          <a:p>
            <a:pPr marL="457200" lvl="0" indent="-457200">
              <a:buFont typeface="Arial" pitchFamily="34" charset="0"/>
              <a:buChar char="•"/>
            </a:pPr>
            <a:r>
              <a:rPr lang="en-GB" sz="2400" dirty="0" smtClean="0"/>
              <a:t>Assure the commitment of countries involved in this plan in operational actions related to Western Balkans within EMPACT FIREARMS and to study possibility to be part of EMPACT FIREARMS of countries interested on it.</a:t>
            </a:r>
            <a:endParaRPr lang="en-US" sz="2400" dirty="0" smtClean="0"/>
          </a:p>
          <a:p>
            <a:pPr marL="457200" indent="-457200"/>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eader_about.jpg"/>
          <p:cNvPicPr>
            <a:picLocks noChangeAspect="1"/>
          </p:cNvPicPr>
          <p:nvPr/>
        </p:nvPicPr>
        <p:blipFill>
          <a:blip r:embed="rId2" cstate="print"/>
          <a:stretch>
            <a:fillRect/>
          </a:stretch>
        </p:blipFill>
        <p:spPr>
          <a:xfrm>
            <a:off x="0" y="0"/>
            <a:ext cx="9144000" cy="16362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descr="europe. png.png"/>
          <p:cNvPicPr>
            <a:picLocks noChangeAspect="1"/>
          </p:cNvPicPr>
          <p:nvPr/>
        </p:nvPicPr>
        <p:blipFill>
          <a:blip r:embed="rId3" cstate="print"/>
          <a:stretch>
            <a:fillRect/>
          </a:stretch>
        </p:blipFill>
        <p:spPr>
          <a:xfrm>
            <a:off x="4419600" y="228600"/>
            <a:ext cx="1533061" cy="1042707"/>
          </a:xfrm>
          <a:prstGeom prst="rect">
            <a:avLst/>
          </a:prstGeom>
        </p:spPr>
      </p:pic>
      <p:sp>
        <p:nvSpPr>
          <p:cNvPr id="9" name="Title 8"/>
          <p:cNvSpPr>
            <a:spLocks noGrp="1"/>
          </p:cNvSpPr>
          <p:nvPr>
            <p:ph type="ctrTitle"/>
          </p:nvPr>
        </p:nvSpPr>
        <p:spPr>
          <a:xfrm>
            <a:off x="457200" y="1905000"/>
            <a:ext cx="7772400" cy="1470025"/>
          </a:xfrm>
        </p:spPr>
        <p:txBody>
          <a:bodyPr anchor="t"/>
          <a:lstStyle/>
          <a:p>
            <a:pPr algn="l"/>
            <a:r>
              <a:rPr lang="en-US" sz="2400" dirty="0" smtClean="0"/>
              <a:t/>
            </a:r>
            <a:br>
              <a:rPr lang="en-US" sz="2400" dirty="0" smtClean="0"/>
            </a:br>
            <a:r>
              <a:rPr lang="en-GB" sz="2400" dirty="0" smtClean="0"/>
              <a:t> </a:t>
            </a:r>
            <a:r>
              <a:rPr lang="en-US" sz="2400" dirty="0" smtClean="0"/>
              <a:t/>
            </a:r>
            <a:br>
              <a:rPr lang="en-US" sz="2400" dirty="0" smtClean="0"/>
            </a:br>
            <a:endParaRPr lang="en-US" sz="2400" dirty="0"/>
          </a:p>
        </p:txBody>
      </p:sp>
      <p:sp>
        <p:nvSpPr>
          <p:cNvPr id="5" name="Rectangle 4"/>
          <p:cNvSpPr/>
          <p:nvPr/>
        </p:nvSpPr>
        <p:spPr>
          <a:xfrm>
            <a:off x="381000" y="1828800"/>
            <a:ext cx="8763000" cy="3416320"/>
          </a:xfrm>
          <a:prstGeom prst="rect">
            <a:avLst/>
          </a:prstGeom>
        </p:spPr>
        <p:txBody>
          <a:bodyPr wrap="square">
            <a:spAutoFit/>
          </a:bodyPr>
          <a:lstStyle/>
          <a:p>
            <a:r>
              <a:rPr lang="en-GB" sz="2400" dirty="0" smtClean="0"/>
              <a:t>2) Operational Cooperation</a:t>
            </a:r>
            <a:endParaRPr lang="en-US" sz="2400" dirty="0" smtClean="0"/>
          </a:p>
          <a:p>
            <a:pPr lvl="0">
              <a:buFont typeface="Arial" pitchFamily="34" charset="0"/>
              <a:buChar char="•"/>
            </a:pPr>
            <a:r>
              <a:rPr lang="en-GB" sz="2400" dirty="0" smtClean="0"/>
              <a:t>Draft a template with minimum standard intelligence requirements in line with similar initiatives (European regional Initiatives, Interpol, UNODC) and test it by organising a dedicated Pilot Project on data collection.</a:t>
            </a:r>
            <a:endParaRPr lang="en-US" sz="2400" dirty="0" smtClean="0"/>
          </a:p>
          <a:p>
            <a:pPr lvl="0">
              <a:buFont typeface="Arial" pitchFamily="34" charset="0"/>
              <a:buChar char="•"/>
            </a:pPr>
            <a:r>
              <a:rPr lang="en-GB" sz="2400" dirty="0" smtClean="0"/>
              <a:t>Launch a study on exchange information systems in order to make an in-depth evaluation of legal obstacles which tackle the information collection and define possible solutions to improve the strategic and operational analysis of information</a:t>
            </a:r>
            <a:r>
              <a:rPr lang="en-GB" sz="2400" dirty="0" smtClean="0"/>
              <a:t>.</a:t>
            </a: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1143</TotalTime>
  <Words>866</Words>
  <Application>Microsoft Office PowerPoint</Application>
  <PresentationFormat>On-screen Show (4:3)</PresentationFormat>
  <Paragraphs>45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Theme1</vt:lpstr>
      <vt:lpstr>Second Meeting of the Joint Committee between the European Union’s and South East Europe Countries ( or South East Europe Region’s) Firearms Experts  Brussels, 29 January 2016  Conclusions</vt:lpstr>
      <vt:lpstr>The European Union and South East Europe Countries national firearms experts exchanged views in a spirit of openness about the main actions related to the implementation of different goals which are included in the Joint Action Plan on illicit trafficking in firearms (2015-2019) adopted in December 2014.   </vt:lpstr>
      <vt:lpstr>They noted that illicit trafficking in firearms is a serious trans-border crime at the nexus of other forms of illicit traffic (drugs, smuggling, THB…) and terrorism which can therefore be tackled more efficiently only by a strong and effective cooperation amongst neighbouring countries by sharing intelligence, best practices and expertise. For example, particularly in case of  serious crime or major terrorist attacks threat, regional dedicated ad hoc operative joint teams can be set up between two or several countries, as proposed during the last WB/UE forum of Sarajevo (December 2015). </vt:lpstr>
      <vt:lpstr>They have decided to enlarge the above mentioned Joint Action Plan to illicit explosives.     </vt:lpstr>
      <vt:lpstr>They noted the common achievements in 2015 and agreed to improve their efforts in the fight against illicit trafficking in firearms to:   1) Cooperation among agencies;   2) Operational Cooperation;   3) Training;   4) Traceability of weapons   5) Reactivated of weapons   6) Forensic examination    </vt:lpstr>
      <vt:lpstr>   </vt:lpstr>
      <vt:lpstr>   </vt:lpstr>
      <vt:lpstr>   </vt:lpstr>
      <vt:lpstr>   </vt:lpstr>
      <vt:lpstr>   </vt:lpstr>
      <vt:lpstr>   </vt:lpstr>
      <vt:lpstr>   </vt:lpstr>
      <vt:lpstr>   </vt:lpstr>
      <vt:lpstr>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Security  Stockpile Management</dc:title>
  <dc:creator>Alain Lapon</dc:creator>
  <cp:lastModifiedBy>Alain Lapon</cp:lastModifiedBy>
  <cp:revision>121</cp:revision>
  <dcterms:created xsi:type="dcterms:W3CDTF">2015-08-03T08:52:36Z</dcterms:created>
  <dcterms:modified xsi:type="dcterms:W3CDTF">2016-04-14T09:10:13Z</dcterms:modified>
</cp:coreProperties>
</file>