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7721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496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739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4257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260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9052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65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14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554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093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120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D493AD-2F35-470E-BBAE-175FADCA3523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89FE7-0F06-4E96-9EBF-C7A3F525906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9141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ur-lex.europa.eu/legal-content/en/ALL/?uri=CELEX:32008L0051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Current Status EU Legislation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SALW Commissions – TIRANA – 22 /23 May 2016</a:t>
            </a:r>
          </a:p>
          <a:p>
            <a:r>
              <a:rPr lang="en-US" dirty="0" smtClean="0">
                <a:latin typeface="+mn-lt"/>
              </a:rPr>
              <a:t>Alain E. </a:t>
            </a:r>
            <a:r>
              <a:rPr lang="en-US" dirty="0" err="1" smtClean="0">
                <a:latin typeface="+mn-lt"/>
              </a:rPr>
              <a:t>Lapon</a:t>
            </a:r>
            <a:endParaRPr lang="en-US" dirty="0">
              <a:latin typeface="+mn-lt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321" y="355364"/>
            <a:ext cx="2076450" cy="781050"/>
          </a:xfrm>
          <a:prstGeom prst="rect">
            <a:avLst/>
          </a:prstGeom>
        </p:spPr>
      </p:pic>
      <p:pic>
        <p:nvPicPr>
          <p:cNvPr id="5" name="Picture 4" descr="flag_yellow_lo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77839" y="352928"/>
            <a:ext cx="1149713" cy="781182"/>
          </a:xfrm>
          <a:prstGeom prst="rect">
            <a:avLst/>
          </a:prstGeom>
        </p:spPr>
      </p:pic>
      <p:pic>
        <p:nvPicPr>
          <p:cNvPr id="6" name="Picture 5" descr="undp5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836335" y="349341"/>
            <a:ext cx="1447160" cy="12573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3244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/>
          </a:bodyPr>
          <a:lstStyle/>
          <a:p>
            <a:r>
              <a:rPr lang="en-US" b="1" dirty="0" smtClean="0"/>
              <a:t>An action plan against the illegal trafficking of weapons and explosives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dirty="0" smtClean="0"/>
              <a:t>Ongoing and Plan for SEE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Action Plan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3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questio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4437" y="2357437"/>
            <a:ext cx="2143125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Civilian possession of weapons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21945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Main Legislation applicable</a:t>
            </a:r>
            <a:endParaRPr lang="en-US" dirty="0"/>
          </a:p>
        </p:txBody>
      </p:sp>
      <p:sp>
        <p:nvSpPr>
          <p:cNvPr id="5" name="Snip Diagonal Corner Rectangle 4"/>
          <p:cNvSpPr/>
          <p:nvPr/>
        </p:nvSpPr>
        <p:spPr>
          <a:xfrm>
            <a:off x="4763193" y="1281348"/>
            <a:ext cx="6529647" cy="1587731"/>
          </a:xfrm>
          <a:prstGeom prst="snip2Diag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EU Directive 91/477 or Firearms Directive as amended by 2008/51</a:t>
            </a:r>
          </a:p>
          <a:p>
            <a:pPr algn="ctr"/>
            <a:endParaRPr lang="en-US" dirty="0"/>
          </a:p>
        </p:txBody>
      </p:sp>
      <p:sp>
        <p:nvSpPr>
          <p:cNvPr id="6" name="Snip Diagonal Corner Rectangle 5"/>
          <p:cNvSpPr/>
          <p:nvPr/>
        </p:nvSpPr>
        <p:spPr>
          <a:xfrm>
            <a:off x="4811091" y="3458491"/>
            <a:ext cx="6529647" cy="1587731"/>
          </a:xfrm>
          <a:prstGeom prst="snip2Diag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EU Regulation 258/2012 implementing Article 10 of the UN Firearms Protocol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PARIS ATTACKS</a:t>
            </a:r>
            <a:endParaRPr lang="en-US" dirty="0"/>
          </a:p>
        </p:txBody>
      </p:sp>
      <p:pic>
        <p:nvPicPr>
          <p:cNvPr id="4" name="Picture 3" descr="paris_shooting_nov15_v10_97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3989" y="1823982"/>
            <a:ext cx="6995160" cy="4472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Commission proposal to amend the </a:t>
            </a:r>
            <a:r>
              <a:rPr lang="en-US" dirty="0" smtClean="0">
                <a:hlinkClick r:id="rId2"/>
              </a:rPr>
              <a:t>EU Firearms Directive</a:t>
            </a:r>
            <a:r>
              <a:rPr lang="en-US" dirty="0" smtClean="0"/>
              <a:t>:</a:t>
            </a:r>
          </a:p>
          <a:p>
            <a:r>
              <a:rPr lang="en-US" dirty="0" smtClean="0"/>
              <a:t> The main elements of the proposed revision are:</a:t>
            </a:r>
          </a:p>
          <a:p>
            <a:r>
              <a:rPr lang="en-US" dirty="0" smtClean="0"/>
              <a:t>Stricter rules to </a:t>
            </a:r>
            <a:r>
              <a:rPr lang="en-US" b="1" dirty="0" smtClean="0"/>
              <a:t>ban certain semi-automatic firearms</a:t>
            </a:r>
            <a:r>
              <a:rPr lang="en-US" dirty="0" smtClean="0"/>
              <a:t>, which will not, under any circumstance, be allowed to be held by private persons, even if they have been permanently deactivated;</a:t>
            </a:r>
          </a:p>
          <a:p>
            <a:r>
              <a:rPr lang="en-US" b="1" dirty="0" smtClean="0"/>
              <a:t>Tighter rules on the online acquisition of firearms</a:t>
            </a:r>
            <a:r>
              <a:rPr lang="en-US" dirty="0" smtClean="0"/>
              <a:t>, to avoid the acquisition of firearms, key parts or ammunition through the Internet;</a:t>
            </a:r>
          </a:p>
          <a:p>
            <a:r>
              <a:rPr lang="en-US" dirty="0" smtClean="0"/>
              <a:t>EU </a:t>
            </a:r>
            <a:r>
              <a:rPr lang="en-US" b="1" dirty="0" smtClean="0"/>
              <a:t>common rules on marking of firearms</a:t>
            </a:r>
            <a:r>
              <a:rPr lang="en-US" dirty="0" smtClean="0"/>
              <a:t> to improve the traceability of weapons;</a:t>
            </a:r>
          </a:p>
          <a:p>
            <a:r>
              <a:rPr lang="en-US" dirty="0" smtClean="0"/>
              <a:t>Better </a:t>
            </a:r>
            <a:r>
              <a:rPr lang="en-US" b="1" dirty="0" smtClean="0"/>
              <a:t>exchange of information between Member States</a:t>
            </a:r>
            <a:r>
              <a:rPr lang="en-US" dirty="0" smtClean="0"/>
              <a:t>, for example on any refusal of </a:t>
            </a:r>
            <a:r>
              <a:rPr lang="en-US" dirty="0" err="1" smtClean="0"/>
              <a:t>authorisation</a:t>
            </a:r>
            <a:r>
              <a:rPr lang="en-US" dirty="0" smtClean="0"/>
              <a:t> to own a firearm decided by another national authority, and obligation to interconnect national registers of weapons;</a:t>
            </a:r>
          </a:p>
          <a:p>
            <a:r>
              <a:rPr lang="en-US" dirty="0" smtClean="0"/>
              <a:t>Common criteria concerning</a:t>
            </a:r>
            <a:r>
              <a:rPr lang="en-US" b="1" dirty="0" smtClean="0"/>
              <a:t> alarm weapons </a:t>
            </a:r>
            <a:r>
              <a:rPr lang="en-US" dirty="0" smtClean="0"/>
              <a:t>(e.g. distress flares and starter pistols)in order to prevent their transformation into fully functioning firearms;</a:t>
            </a:r>
          </a:p>
          <a:p>
            <a:r>
              <a:rPr lang="en-US" b="1" dirty="0" smtClean="0"/>
              <a:t>Stricter conditions for the</a:t>
            </a:r>
            <a:r>
              <a:rPr lang="en-US" dirty="0" smtClean="0"/>
              <a:t> </a:t>
            </a:r>
            <a:r>
              <a:rPr lang="en-US" b="1" dirty="0" smtClean="0"/>
              <a:t>circulation of deactivated firearms</a:t>
            </a:r>
            <a:r>
              <a:rPr lang="en-US" dirty="0" smtClean="0"/>
              <a:t>;</a:t>
            </a:r>
          </a:p>
          <a:p>
            <a:r>
              <a:rPr lang="en-US" b="1" dirty="0" smtClean="0"/>
              <a:t>Stricter conditions for collectors</a:t>
            </a:r>
            <a:r>
              <a:rPr lang="en-US" dirty="0" smtClean="0"/>
              <a:t> to limit the risk of sale to criminals.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1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/>
          </a:bodyPr>
          <a:lstStyle/>
          <a:p>
            <a:r>
              <a:rPr lang="en-US" b="1" dirty="0" smtClean="0"/>
              <a:t>An Implementing Regulation on common minimum standards for deactivation of firearms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2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/>
          </a:bodyPr>
          <a:lstStyle/>
          <a:p>
            <a:r>
              <a:rPr lang="en-US" b="1" dirty="0" smtClean="0"/>
              <a:t>An action plan against the illegal trafficking of weapons and explosives</a:t>
            </a:r>
            <a:endParaRPr lang="en-US" dirty="0" smtClean="0"/>
          </a:p>
          <a:p>
            <a:r>
              <a:rPr lang="en-US" dirty="0" smtClean="0"/>
              <a:t>In addition to the adoption of these stricter rules and standards, the Commission also announced today that it is developing an </a:t>
            </a:r>
            <a:r>
              <a:rPr lang="en-US" b="1" dirty="0" smtClean="0"/>
              <a:t>action plan against the illegal trafficking of weapons and explosives</a:t>
            </a:r>
            <a:r>
              <a:rPr lang="en-US" dirty="0" smtClean="0"/>
              <a:t>. Issues to be tackled in this future action plan will include:</a:t>
            </a:r>
          </a:p>
          <a:p>
            <a:r>
              <a:rPr lang="en-US" dirty="0" smtClean="0"/>
              <a:t>The illegal purchase of weapons on the black market;</a:t>
            </a:r>
          </a:p>
          <a:p>
            <a:r>
              <a:rPr lang="en-US" dirty="0" smtClean="0"/>
              <a:t>The control of illegal weapons and explosives in the internal market (especially from the Balkan countries or ex-war zones);</a:t>
            </a:r>
          </a:p>
          <a:p>
            <a:r>
              <a:rPr lang="en-US" dirty="0" smtClean="0"/>
              <a:t>The fight against </a:t>
            </a:r>
            <a:r>
              <a:rPr lang="en-US" dirty="0" err="1" smtClean="0"/>
              <a:t>organised</a:t>
            </a:r>
            <a:r>
              <a:rPr lang="en-US" dirty="0" smtClean="0"/>
              <a:t> crime.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3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-transpare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9852" y="2402882"/>
            <a:ext cx="5714286" cy="35936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/>
          </a:bodyPr>
          <a:lstStyle/>
          <a:p>
            <a:r>
              <a:rPr lang="en-US" dirty="0" smtClean="0"/>
              <a:t>Send to the Parliament and still in Process</a:t>
            </a:r>
          </a:p>
          <a:p>
            <a:r>
              <a:rPr lang="en-US" dirty="0" smtClean="0"/>
              <a:t>- Last meeting was held on 14 June 2016 where 900 amendments were discussed.</a:t>
            </a:r>
          </a:p>
          <a:p>
            <a:r>
              <a:rPr lang="en-US" dirty="0" smtClean="0"/>
              <a:t>- Proposed to be voted on 14 July 2016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Rapporteur</a:t>
            </a:r>
            <a:r>
              <a:rPr lang="en-US" smtClean="0"/>
              <a:t>: </a:t>
            </a:r>
            <a:r>
              <a:rPr lang="en-US" dirty="0" smtClean="0"/>
              <a:t>Vicky Ford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Commission Proposal to amend strategy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1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November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599" y="731520"/>
            <a:ext cx="6982097" cy="5512526"/>
          </a:xfrm>
        </p:spPr>
        <p:txBody>
          <a:bodyPr>
            <a:normAutofit/>
          </a:bodyPr>
          <a:lstStyle/>
          <a:p>
            <a:r>
              <a:rPr lang="en-US" b="1" dirty="0" smtClean="0"/>
              <a:t>An Implementing Regulation on common minimum standards for deactivation of firearms</a:t>
            </a:r>
          </a:p>
          <a:p>
            <a:endParaRPr lang="en-US" b="1" dirty="0" smtClean="0"/>
          </a:p>
          <a:p>
            <a:pPr lvl="1">
              <a:buNone/>
            </a:pPr>
            <a:r>
              <a:rPr lang="en-US" dirty="0" smtClean="0"/>
              <a:t>Commission Implementing Regulation (EU) 2015/2403.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Deactivation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4846" y="679269"/>
            <a:ext cx="1136468" cy="101890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2</a:t>
            </a:r>
            <a:endParaRPr lang="en-US" sz="8800" dirty="0"/>
          </a:p>
        </p:txBody>
      </p:sp>
    </p:spTree>
    <p:extLst>
      <p:ext uri="{BB962C8B-B14F-4D97-AF65-F5344CB8AC3E}">
        <p14:creationId xmlns="" xmlns:p14="http://schemas.microsoft.com/office/powerpoint/2010/main" val="423452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73</TotalTime>
  <Words>429</Words>
  <Application>Microsoft Office PowerPoint</Application>
  <PresentationFormat>Custom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Retrospect</vt:lpstr>
      <vt:lpstr>Current Status EU Legislation</vt:lpstr>
      <vt:lpstr>Civilian possession of weapons</vt:lpstr>
      <vt:lpstr>PARIS ATTACKS</vt:lpstr>
      <vt:lpstr>18 November 2015</vt:lpstr>
      <vt:lpstr>18 November 2015</vt:lpstr>
      <vt:lpstr>18 November 2015</vt:lpstr>
      <vt:lpstr>Slide 7</vt:lpstr>
      <vt:lpstr>18 November 2015</vt:lpstr>
      <vt:lpstr>18 November 2015</vt:lpstr>
      <vt:lpstr>18 November 2015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Status EU Legislation</dc:title>
  <dc:creator>Goliath</dc:creator>
  <cp:lastModifiedBy>Alain Lapon</cp:lastModifiedBy>
  <cp:revision>10</cp:revision>
  <dcterms:created xsi:type="dcterms:W3CDTF">2016-06-16T00:07:25Z</dcterms:created>
  <dcterms:modified xsi:type="dcterms:W3CDTF">2016-06-22T07:19:17Z</dcterms:modified>
</cp:coreProperties>
</file>