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9" r:id="rId2"/>
    <p:sldId id="308" r:id="rId3"/>
    <p:sldId id="324" r:id="rId4"/>
    <p:sldId id="325" r:id="rId5"/>
    <p:sldId id="326" r:id="rId6"/>
    <p:sldId id="327" r:id="rId7"/>
    <p:sldId id="328" r:id="rId8"/>
    <p:sldId id="330" r:id="rId9"/>
    <p:sldId id="342" r:id="rId10"/>
    <p:sldId id="331" r:id="rId11"/>
    <p:sldId id="332" r:id="rId12"/>
    <p:sldId id="343" r:id="rId13"/>
    <p:sldId id="344" r:id="rId14"/>
    <p:sldId id="345" r:id="rId15"/>
    <p:sldId id="346" r:id="rId16"/>
    <p:sldId id="347" r:id="rId17"/>
    <p:sldId id="348" r:id="rId18"/>
    <p:sldId id="333" r:id="rId19"/>
    <p:sldId id="334" r:id="rId20"/>
    <p:sldId id="335" r:id="rId21"/>
    <p:sldId id="349" r:id="rId22"/>
    <p:sldId id="340" r:id="rId23"/>
    <p:sldId id="350" r:id="rId24"/>
    <p:sldId id="28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4" autoAdjust="0"/>
    <p:restoredTop sz="82936" autoAdjust="0"/>
  </p:normalViewPr>
  <p:slideViewPr>
    <p:cSldViewPr>
      <p:cViewPr varScale="1">
        <p:scale>
          <a:sx n="74" d="100"/>
          <a:sy n="74" d="100"/>
        </p:scale>
        <p:origin x="112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217A55-1E63-418D-9FE1-97E14FACD913}"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217A55-1E63-418D-9FE1-97E14FACD913}"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217A55-1E63-418D-9FE1-97E14FACD913}"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217A55-1E63-418D-9FE1-97E14FACD913}"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217A55-1E63-418D-9FE1-97E14FACD913}" type="datetimeFigureOut">
              <a:rPr lang="en-US" smtClean="0"/>
              <a:pPr/>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217A55-1E63-418D-9FE1-97E14FACD913}" type="datetimeFigureOut">
              <a:rPr lang="en-US" smtClean="0"/>
              <a:pPr/>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217A55-1E63-418D-9FE1-97E14FACD913}" type="datetimeFigureOut">
              <a:rPr lang="en-US" smtClean="0"/>
              <a:pPr/>
              <a:t>6/22/2016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217A55-1E63-418D-9FE1-97E14FACD913}" type="datetimeFigureOut">
              <a:rPr lang="en-US" smtClean="0"/>
              <a:pPr/>
              <a:t>6/22/2016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17A55-1E63-418D-9FE1-97E14FACD913}" type="datetimeFigureOut">
              <a:rPr lang="en-US" smtClean="0"/>
              <a:pPr/>
              <a:t>6/22/2016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17A55-1E63-418D-9FE1-97E14FACD913}" type="datetimeFigureOut">
              <a:rPr lang="en-US" smtClean="0"/>
              <a:pPr/>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17A55-1E63-418D-9FE1-97E14FACD913}" type="datetimeFigureOut">
              <a:rPr lang="en-US" smtClean="0"/>
              <a:pPr/>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217A55-1E63-418D-9FE1-97E14FACD913}" type="datetimeFigureOut">
              <a:rPr lang="en-US" smtClean="0"/>
              <a:pPr/>
              <a:t>6/22/2016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16757C-7051-4D1A-8509-DC95572781B8}" type="slidenum">
              <a:rPr lang="en-US" smtClean="0"/>
              <a:pPr/>
              <a:t>‹#›</a:t>
            </a:fld>
            <a:endParaRPr lang="en-US"/>
          </a:p>
        </p:txBody>
      </p:sp>
      <p:pic>
        <p:nvPicPr>
          <p:cNvPr id="9" name="Picture 8"/>
          <p:cNvPicPr>
            <a:picLocks noChangeAspect="1"/>
          </p:cNvPicPr>
          <p:nvPr userDrawn="1"/>
        </p:nvPicPr>
        <p:blipFill rotWithShape="1">
          <a:blip r:embed="rId13" cstate="print">
            <a:extLst>
              <a:ext uri="{28A0092B-C50C-407E-A947-70E740481C1C}">
                <a14:useLocalDpi xmlns:a14="http://schemas.microsoft.com/office/drawing/2010/main" val="0"/>
              </a:ext>
            </a:extLst>
          </a:blip>
          <a:srcRect l="12552" r="12753" b="3605"/>
          <a:stretch/>
        </p:blipFill>
        <p:spPr>
          <a:xfrm>
            <a:off x="219600" y="151200"/>
            <a:ext cx="627195" cy="1206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izvoznakontrola@mtt.gov.r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txBox="1">
            <a:spLocks/>
          </p:cNvSpPr>
          <p:nvPr/>
        </p:nvSpPr>
        <p:spPr bwMode="auto">
          <a:xfrm>
            <a:off x="304800" y="381000"/>
            <a:ext cx="8610600" cy="6172200"/>
          </a:xfrm>
          <a:prstGeom prst="rect">
            <a:avLst/>
          </a:prstGeom>
          <a:noFill/>
          <a:ln w="9525">
            <a:noFill/>
            <a:miter lim="800000"/>
            <a:headEnd/>
            <a:tailEnd/>
          </a:ln>
        </p:spPr>
        <p:txBody>
          <a:bodyPr anchor="ctr"/>
          <a:lstStyle/>
          <a:p>
            <a:pPr algn="ctr"/>
            <a:endParaRPr lang="sr-Latn-RS" sz="3200" b="1" dirty="0" smtClean="0">
              <a:latin typeface="Calibri" pitchFamily="34" charset="0"/>
              <a:cs typeface="Times New Roman" pitchFamily="18" charset="0"/>
            </a:endParaRPr>
          </a:p>
          <a:p>
            <a:pPr algn="ctr"/>
            <a:r>
              <a:rPr lang="en-GB" sz="3200" b="1" dirty="0" smtClean="0">
                <a:latin typeface="Calibri" pitchFamily="34" charset="0"/>
                <a:cs typeface="Times New Roman" pitchFamily="18" charset="0"/>
              </a:rPr>
              <a:t>Republic </a:t>
            </a:r>
            <a:r>
              <a:rPr lang="en-GB" sz="3200" b="1" dirty="0">
                <a:latin typeface="Calibri" pitchFamily="34" charset="0"/>
                <a:cs typeface="Times New Roman" pitchFamily="18" charset="0"/>
              </a:rPr>
              <a:t>of Serbia</a:t>
            </a:r>
            <a:r>
              <a:rPr lang="en-GB" sz="2200" dirty="0">
                <a:latin typeface="Calibri" pitchFamily="34" charset="0"/>
                <a:cs typeface="Times New Roman" pitchFamily="18" charset="0"/>
              </a:rPr>
              <a:t/>
            </a:r>
            <a:br>
              <a:rPr lang="en-GB" sz="2200" dirty="0">
                <a:latin typeface="Calibri" pitchFamily="34" charset="0"/>
                <a:cs typeface="Times New Roman" pitchFamily="18" charset="0"/>
              </a:rPr>
            </a:br>
            <a:r>
              <a:rPr lang="en-GB" sz="2200" b="1" dirty="0">
                <a:latin typeface="Times New Roman" pitchFamily="18" charset="0"/>
                <a:cs typeface="Times New Roman" pitchFamily="18" charset="0"/>
              </a:rPr>
              <a:t/>
            </a:r>
            <a:br>
              <a:rPr lang="en-GB" sz="2200" b="1" dirty="0">
                <a:latin typeface="Times New Roman" pitchFamily="18" charset="0"/>
                <a:cs typeface="Times New Roman" pitchFamily="18" charset="0"/>
              </a:rPr>
            </a:br>
            <a:endParaRPr lang="en-GB" sz="2200" b="1" dirty="0" smtClean="0">
              <a:latin typeface="Times New Roman" pitchFamily="18" charset="0"/>
              <a:cs typeface="Times New Roman" pitchFamily="18" charset="0"/>
            </a:endParaRPr>
          </a:p>
          <a:p>
            <a:pPr algn="ctr"/>
            <a:endParaRPr lang="sr-Latn-CS" sz="2200" b="1" dirty="0">
              <a:latin typeface="Calibri" pitchFamily="34" charset="0"/>
            </a:endParaRPr>
          </a:p>
          <a:p>
            <a:pPr algn="ctr"/>
            <a:endParaRPr lang="sr-Latn-RS" sz="2400" b="1" dirty="0" smtClean="0">
              <a:latin typeface="Calibri" pitchFamily="34" charset="0"/>
              <a:cs typeface="Times New Roman" pitchFamily="18" charset="0"/>
            </a:endParaRPr>
          </a:p>
          <a:p>
            <a:pPr algn="ctr"/>
            <a:r>
              <a:rPr lang="sr-Latn-RS" sz="3200" dirty="0" smtClean="0">
                <a:latin typeface="Times New Roman" pitchFamily="18" charset="0"/>
                <a:cs typeface="Times New Roman" pitchFamily="18" charset="0"/>
              </a:rPr>
              <a:t>ARMS TRADE TREATY IMPLEMENTATION</a:t>
            </a:r>
            <a:r>
              <a:rPr lang="en-GB" sz="3200" dirty="0" smtClean="0">
                <a:latin typeface="Calibri" pitchFamily="34" charset="0"/>
                <a:cs typeface="Times New Roman" pitchFamily="18" charset="0"/>
              </a:rPr>
              <a:t/>
            </a:r>
            <a:br>
              <a:rPr lang="en-GB" sz="3200" dirty="0" smtClean="0">
                <a:latin typeface="Calibri" pitchFamily="34" charset="0"/>
                <a:cs typeface="Times New Roman" pitchFamily="18" charset="0"/>
              </a:rPr>
            </a:br>
            <a:endParaRPr lang="en-GB" b="1" dirty="0" smtClean="0"/>
          </a:p>
          <a:p>
            <a:pPr algn="ctr">
              <a:buNone/>
            </a:pPr>
            <a:endParaRPr lang="en-GB" b="1" dirty="0" smtClean="0"/>
          </a:p>
          <a:p>
            <a:pPr algn="ctr">
              <a:buNone/>
            </a:pPr>
            <a:endParaRPr lang="en-GB" b="1" dirty="0" smtClean="0"/>
          </a:p>
          <a:p>
            <a:pPr algn="ctr">
              <a:buNone/>
            </a:pPr>
            <a:endParaRPr lang="en-GB" b="1" dirty="0" smtClean="0"/>
          </a:p>
          <a:p>
            <a:pPr algn="ctr">
              <a:buNone/>
            </a:pPr>
            <a:r>
              <a:rPr lang="en-GB" b="1" dirty="0" smtClean="0"/>
              <a:t>Jasmina Roskic</a:t>
            </a:r>
            <a:r>
              <a:rPr lang="en-GB" dirty="0" smtClean="0"/>
              <a:t>, Head of D</a:t>
            </a:r>
            <a:r>
              <a:rPr lang="sr-Latn-RS" dirty="0" smtClean="0"/>
              <a:t>epartment</a:t>
            </a:r>
            <a:r>
              <a:rPr lang="en-GB" dirty="0" smtClean="0"/>
              <a:t> </a:t>
            </a:r>
          </a:p>
          <a:p>
            <a:pPr algn="ctr">
              <a:buNone/>
            </a:pPr>
            <a:r>
              <a:rPr lang="en-GB" dirty="0" smtClean="0"/>
              <a:t>Ministry of Trade, Tourism and Telecommunications</a:t>
            </a:r>
          </a:p>
          <a:p>
            <a:pPr algn="ctr"/>
            <a:endParaRPr lang="en-GB" b="1" dirty="0" smtClean="0">
              <a:solidFill>
                <a:srgbClr val="000000"/>
              </a:solidFill>
              <a:latin typeface="Calibri" pitchFamily="34" charset="0"/>
              <a:cs typeface="Times New Roman" pitchFamily="18" charset="0"/>
            </a:endParaRPr>
          </a:p>
          <a:p>
            <a:pPr algn="ctr"/>
            <a:r>
              <a:rPr lang="sr-Latn-RS" b="1" dirty="0" smtClean="0">
                <a:solidFill>
                  <a:srgbClr val="000000"/>
                </a:solidFill>
                <a:latin typeface="Calibri" pitchFamily="34" charset="0"/>
                <a:cs typeface="Times New Roman" pitchFamily="18" charset="0"/>
              </a:rPr>
              <a:t>Tirana, June 2016</a:t>
            </a:r>
            <a:endParaRPr lang="en-GB" dirty="0" smtClean="0">
              <a:solidFill>
                <a:srgbClr val="000000"/>
              </a:solidFill>
              <a:latin typeface="Calibri" pitchFamily="34" charset="0"/>
              <a:cs typeface="Times New Roman" pitchFamily="18" charset="0"/>
            </a:endParaRPr>
          </a:p>
          <a:p>
            <a:pPr algn="ctr">
              <a:buNone/>
            </a:pPr>
            <a:r>
              <a:rPr lang="en-GB" dirty="0" smtClean="0"/>
              <a:t> </a:t>
            </a:r>
            <a:r>
              <a:rPr lang="en-GB" dirty="0">
                <a:latin typeface="Calibri" pitchFamily="34" charset="0"/>
              </a:rPr>
              <a:t/>
            </a:r>
            <a:br>
              <a:rPr lang="en-GB" dirty="0">
                <a:latin typeface="Calibri" pitchFamily="34" charset="0"/>
              </a:rPr>
            </a:br>
            <a:endParaRPr lang="en-US" dirty="0">
              <a:latin typeface="Calibri" pitchFamily="34" charset="0"/>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Pros and</a:t>
            </a:r>
            <a:r>
              <a:rPr lang="en-US" dirty="0" smtClean="0"/>
              <a:t> </a:t>
            </a:r>
            <a:r>
              <a:rPr lang="sr-Latn-RS" dirty="0" smtClean="0"/>
              <a:t>Cons using the ATT criteria</a:t>
            </a:r>
            <a:endParaRPr lang="sr-Latn-RS" dirty="0"/>
          </a:p>
        </p:txBody>
      </p:sp>
      <p:sp>
        <p:nvSpPr>
          <p:cNvPr id="3" name="Content Placeholder 2"/>
          <p:cNvSpPr>
            <a:spLocks noGrp="1"/>
          </p:cNvSpPr>
          <p:nvPr>
            <p:ph idx="1"/>
          </p:nvPr>
        </p:nvSpPr>
        <p:spPr/>
        <p:txBody>
          <a:bodyPr>
            <a:normAutofit fontScale="85000" lnSpcReduction="10000"/>
          </a:bodyPr>
          <a:lstStyle/>
          <a:p>
            <a:endParaRPr lang="sr-Latn-RS" dirty="0"/>
          </a:p>
          <a:p>
            <a:pPr marL="0" indent="0">
              <a:buNone/>
            </a:pPr>
            <a:r>
              <a:rPr lang="sr-Latn-RS" b="1" dirty="0"/>
              <a:t>IN </a:t>
            </a:r>
            <a:r>
              <a:rPr lang="sr-Latn-RS" b="1" dirty="0" smtClean="0"/>
              <a:t>FAVOUR</a:t>
            </a:r>
            <a:r>
              <a:rPr lang="en-US" dirty="0"/>
              <a:t>:</a:t>
            </a:r>
            <a:r>
              <a:rPr lang="sr-Latn-RS" dirty="0" smtClean="0"/>
              <a:t> </a:t>
            </a:r>
            <a:endParaRPr lang="sr-Latn-RS" dirty="0"/>
          </a:p>
          <a:p>
            <a:pPr marL="0" indent="0">
              <a:buNone/>
            </a:pPr>
            <a:r>
              <a:rPr lang="en-US" dirty="0" smtClean="0"/>
              <a:t>Meets </a:t>
            </a:r>
            <a:r>
              <a:rPr lang="en-US" dirty="0"/>
              <a:t>the minimum standards required to ratify ATT; </a:t>
            </a:r>
            <a:r>
              <a:rPr lang="en-US" dirty="0" smtClean="0"/>
              <a:t> </a:t>
            </a:r>
            <a:endParaRPr lang="en-US" dirty="0"/>
          </a:p>
          <a:p>
            <a:pPr marL="0" indent="0">
              <a:buNone/>
            </a:pPr>
            <a:endParaRPr lang="en-US" dirty="0"/>
          </a:p>
          <a:p>
            <a:pPr marL="0" indent="0">
              <a:buNone/>
            </a:pPr>
            <a:r>
              <a:rPr lang="sr-Latn-RS" b="1" dirty="0" smtClean="0"/>
              <a:t>AGAINST</a:t>
            </a:r>
            <a:r>
              <a:rPr lang="en-US" b="1" dirty="0"/>
              <a:t>:</a:t>
            </a:r>
            <a:r>
              <a:rPr lang="sr-Latn-RS" b="1" dirty="0" smtClean="0"/>
              <a:t> </a:t>
            </a:r>
            <a:endParaRPr lang="sr-Latn-RS" dirty="0"/>
          </a:p>
          <a:p>
            <a:pPr marL="0" indent="0" algn="just">
              <a:buNone/>
            </a:pPr>
            <a:r>
              <a:rPr lang="en-US" dirty="0" smtClean="0"/>
              <a:t>Less ambitious; less cases will be refused, thus meaning a less positive contribution to counter-proliferation; </a:t>
            </a:r>
          </a:p>
          <a:p>
            <a:pPr marL="0" indent="0" algn="just">
              <a:buNone/>
            </a:pPr>
            <a:r>
              <a:rPr lang="en-US" dirty="0" smtClean="0"/>
              <a:t>Narrower coverage; </a:t>
            </a:r>
          </a:p>
          <a:p>
            <a:pPr marL="0" indent="0" algn="just">
              <a:buNone/>
            </a:pPr>
            <a:r>
              <a:rPr lang="en-US" dirty="0" smtClean="0"/>
              <a:t>ATT criteria are specific to military goods and say nothing about WMD risk; </a:t>
            </a:r>
          </a:p>
          <a:p>
            <a:endParaRPr lang="sr-Latn-RS" dirty="0"/>
          </a:p>
        </p:txBody>
      </p:sp>
    </p:spTree>
    <p:extLst>
      <p:ext uri="{BB962C8B-B14F-4D97-AF65-F5344CB8AC3E}">
        <p14:creationId xmlns:p14="http://schemas.microsoft.com/office/powerpoint/2010/main" val="24133261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Pros and Cons using the </a:t>
            </a:r>
            <a:r>
              <a:rPr lang="en-US" dirty="0" smtClean="0"/>
              <a:t>C</a:t>
            </a:r>
            <a:r>
              <a:rPr lang="sr-Latn-RS" dirty="0" smtClean="0"/>
              <a:t>ommon Position Criteria</a:t>
            </a:r>
            <a:endParaRPr lang="sr-Latn-RS" dirty="0"/>
          </a:p>
        </p:txBody>
      </p:sp>
      <p:sp>
        <p:nvSpPr>
          <p:cNvPr id="3" name="Content Placeholder 2"/>
          <p:cNvSpPr>
            <a:spLocks noGrp="1"/>
          </p:cNvSpPr>
          <p:nvPr>
            <p:ph idx="1"/>
          </p:nvPr>
        </p:nvSpPr>
        <p:spPr/>
        <p:txBody>
          <a:bodyPr>
            <a:normAutofit/>
          </a:bodyPr>
          <a:lstStyle/>
          <a:p>
            <a:pPr marL="0" indent="0">
              <a:buNone/>
            </a:pPr>
            <a:r>
              <a:rPr lang="sr-Latn-RS" b="1" dirty="0" smtClean="0"/>
              <a:t>AGAINST</a:t>
            </a:r>
            <a:r>
              <a:rPr lang="sr-Latn-RS" b="1" dirty="0"/>
              <a:t>: </a:t>
            </a:r>
            <a:endParaRPr lang="sr-Latn-RS" dirty="0"/>
          </a:p>
          <a:p>
            <a:pPr marL="0" indent="0" algn="just">
              <a:buNone/>
            </a:pPr>
            <a:r>
              <a:rPr lang="en-US" dirty="0" smtClean="0"/>
              <a:t>Goes </a:t>
            </a:r>
            <a:r>
              <a:rPr lang="en-US" dirty="0"/>
              <a:t>beyond what ATT requires and sets more </a:t>
            </a:r>
            <a:r>
              <a:rPr lang="en-US" dirty="0" smtClean="0"/>
              <a:t>stricter </a:t>
            </a:r>
            <a:r>
              <a:rPr lang="en-US" dirty="0"/>
              <a:t>tests</a:t>
            </a:r>
            <a:r>
              <a:rPr lang="en-US" dirty="0" smtClean="0"/>
              <a:t>. </a:t>
            </a:r>
            <a:endParaRPr lang="en-US" dirty="0"/>
          </a:p>
          <a:p>
            <a:pPr marL="0" indent="0">
              <a:buNone/>
            </a:pPr>
            <a:r>
              <a:rPr lang="sr-Latn-RS" b="1" dirty="0" smtClean="0"/>
              <a:t>IN </a:t>
            </a:r>
            <a:r>
              <a:rPr lang="sr-Latn-RS" b="1" dirty="0"/>
              <a:t>FAVOUR: </a:t>
            </a:r>
            <a:endParaRPr lang="sr-Latn-RS" dirty="0"/>
          </a:p>
          <a:p>
            <a:pPr marL="0" indent="0" algn="just">
              <a:buNone/>
            </a:pPr>
            <a:r>
              <a:rPr lang="en-US" dirty="0" smtClean="0"/>
              <a:t>Broader coverage </a:t>
            </a:r>
            <a:r>
              <a:rPr lang="en-US" dirty="0"/>
              <a:t>and stricter tests </a:t>
            </a:r>
          </a:p>
          <a:p>
            <a:pPr marL="0" indent="0" algn="just">
              <a:buNone/>
            </a:pPr>
            <a:r>
              <a:rPr lang="en-US" dirty="0" smtClean="0"/>
              <a:t>One </a:t>
            </a:r>
            <a:r>
              <a:rPr lang="en-US" dirty="0"/>
              <a:t>set of criteria cover both conventional and WMD risk; </a:t>
            </a:r>
          </a:p>
          <a:p>
            <a:endParaRPr lang="sr-Latn-RS" dirty="0"/>
          </a:p>
        </p:txBody>
      </p:sp>
    </p:spTree>
    <p:extLst>
      <p:ext uri="{BB962C8B-B14F-4D97-AF65-F5344CB8AC3E}">
        <p14:creationId xmlns:p14="http://schemas.microsoft.com/office/powerpoint/2010/main" val="9545845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IMPORT</a:t>
            </a:r>
            <a:endParaRPr lang="sr-Latn-RS" dirty="0"/>
          </a:p>
        </p:txBody>
      </p:sp>
      <p:sp>
        <p:nvSpPr>
          <p:cNvPr id="3" name="Content Placeholder 2"/>
          <p:cNvSpPr>
            <a:spLocks noGrp="1"/>
          </p:cNvSpPr>
          <p:nvPr>
            <p:ph idx="1"/>
          </p:nvPr>
        </p:nvSpPr>
        <p:spPr/>
        <p:txBody>
          <a:bodyPr>
            <a:normAutofit fontScale="77500" lnSpcReduction="20000"/>
          </a:bodyPr>
          <a:lstStyle/>
          <a:p>
            <a:pPr marL="0" indent="0" algn="just">
              <a:buNone/>
            </a:pPr>
            <a:r>
              <a:rPr lang="en-US" dirty="0" smtClean="0"/>
              <a:t>States </a:t>
            </a:r>
            <a:r>
              <a:rPr lang="en-US" dirty="0"/>
              <a:t>Parties shall adopt measures to regulate, where necessary, imports of conventional </a:t>
            </a:r>
            <a:r>
              <a:rPr lang="en-US" dirty="0" smtClean="0"/>
              <a:t>arms. </a:t>
            </a:r>
            <a:r>
              <a:rPr lang="en-US" dirty="0"/>
              <a:t>(The Treaty also provides that such measures may include import systems, but it does not provide further guidance on such systems</a:t>
            </a:r>
            <a:r>
              <a:rPr lang="en-US" dirty="0" smtClean="0"/>
              <a:t>.)</a:t>
            </a:r>
          </a:p>
          <a:p>
            <a:pPr marL="0" indent="0">
              <a:buNone/>
            </a:pPr>
            <a:r>
              <a:rPr lang="en-US" dirty="0" smtClean="0"/>
              <a:t> </a:t>
            </a:r>
          </a:p>
          <a:p>
            <a:pPr marL="0" indent="0" algn="just">
              <a:buNone/>
            </a:pPr>
            <a:r>
              <a:rPr lang="en-US" dirty="0" smtClean="0"/>
              <a:t>States </a:t>
            </a:r>
            <a:r>
              <a:rPr lang="en-US" dirty="0"/>
              <a:t>Parties </a:t>
            </a:r>
            <a:r>
              <a:rPr lang="en-US" b="1" dirty="0"/>
              <a:t>can also adopt </a:t>
            </a:r>
            <a:r>
              <a:rPr lang="en-US" dirty="0"/>
              <a:t>measures to regulate the import of ammunition and parts and components, although the ATT does not explicitly require them to do </a:t>
            </a:r>
            <a:r>
              <a:rPr lang="en-US" dirty="0" smtClean="0"/>
              <a:t>so.</a:t>
            </a:r>
          </a:p>
          <a:p>
            <a:pPr marL="0" indent="0">
              <a:buNone/>
            </a:pPr>
            <a:r>
              <a:rPr lang="en-US" dirty="0" smtClean="0"/>
              <a:t>  </a:t>
            </a:r>
            <a:endParaRPr lang="en-US" dirty="0"/>
          </a:p>
          <a:p>
            <a:pPr marL="0" indent="0" algn="just">
              <a:buNone/>
            </a:pPr>
            <a:r>
              <a:rPr lang="en-US" dirty="0" smtClean="0"/>
              <a:t>States </a:t>
            </a:r>
            <a:r>
              <a:rPr lang="en-US" dirty="0"/>
              <a:t>Parties shall prohibit the importation of conventional arms ammunition, parts and components if such importation would violate Article 6 of the Treaty.</a:t>
            </a:r>
            <a:endParaRPr lang="sr-Latn-RS" dirty="0"/>
          </a:p>
        </p:txBody>
      </p:sp>
    </p:spTree>
    <p:extLst>
      <p:ext uri="{BB962C8B-B14F-4D97-AF65-F5344CB8AC3E}">
        <p14:creationId xmlns:p14="http://schemas.microsoft.com/office/powerpoint/2010/main" val="35911333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Transit or trans-shipment</a:t>
            </a:r>
            <a:endParaRPr lang="sr-Latn-RS" dirty="0"/>
          </a:p>
        </p:txBody>
      </p:sp>
      <p:sp>
        <p:nvSpPr>
          <p:cNvPr id="3" name="Content Placeholder 2"/>
          <p:cNvSpPr>
            <a:spLocks noGrp="1"/>
          </p:cNvSpPr>
          <p:nvPr>
            <p:ph idx="1"/>
          </p:nvPr>
        </p:nvSpPr>
        <p:spPr/>
        <p:txBody>
          <a:bodyPr>
            <a:normAutofit fontScale="55000" lnSpcReduction="20000"/>
          </a:bodyPr>
          <a:lstStyle/>
          <a:p>
            <a:pPr marL="0" indent="0">
              <a:buNone/>
            </a:pPr>
            <a:endParaRPr lang="en-US" dirty="0" smtClean="0"/>
          </a:p>
          <a:p>
            <a:pPr marL="0" indent="0" algn="just">
              <a:buNone/>
            </a:pPr>
            <a:r>
              <a:rPr lang="en-US" dirty="0" smtClean="0"/>
              <a:t>The </a:t>
            </a:r>
            <a:r>
              <a:rPr lang="en-US" dirty="0"/>
              <a:t>ATT does not provide a definition for transit and/or trans‐shipment. </a:t>
            </a:r>
            <a:r>
              <a:rPr lang="en-US" dirty="0" smtClean="0"/>
              <a:t>According </a:t>
            </a:r>
            <a:r>
              <a:rPr lang="en-US" dirty="0"/>
              <a:t>to the International Small Arms Control Standards (ISACS</a:t>
            </a:r>
            <a:r>
              <a:rPr lang="en-US" dirty="0" smtClean="0"/>
              <a:t>), </a:t>
            </a:r>
            <a:r>
              <a:rPr lang="en-US" dirty="0"/>
              <a:t>transit and trans‐shipment are: </a:t>
            </a:r>
            <a:r>
              <a:rPr lang="en-US" b="1" dirty="0" smtClean="0"/>
              <a:t>Transit</a:t>
            </a:r>
            <a:r>
              <a:rPr lang="en-US" b="1" dirty="0"/>
              <a:t>: </a:t>
            </a:r>
            <a:r>
              <a:rPr lang="en-US" dirty="0"/>
              <a:t>“</a:t>
            </a:r>
            <a:r>
              <a:rPr lang="en-US" dirty="0" smtClean="0"/>
              <a:t>Movement </a:t>
            </a:r>
            <a:r>
              <a:rPr lang="en-US" dirty="0"/>
              <a:t>of goods across the territory of a State as part of a transfer between two other States, including the trans‐loading of the goods at the points of entry into and exit from the transit State”. </a:t>
            </a:r>
            <a:r>
              <a:rPr lang="en-US" b="1" dirty="0"/>
              <a:t>Trans‐shipment: </a:t>
            </a:r>
            <a:r>
              <a:rPr lang="en-US" dirty="0"/>
              <a:t>“Transport of goods to an intermediate location outside the exporting and importing States, where they are loaded to a different transport vessel and transported to their final destination (or additional point of trans‐shipment) without crossing the territory of the State in which the trans‐loading takes place. </a:t>
            </a:r>
            <a:r>
              <a:rPr lang="en-US" dirty="0" smtClean="0"/>
              <a:t>Trans‐shipment </a:t>
            </a:r>
            <a:r>
              <a:rPr lang="en-US" dirty="0"/>
              <a:t>usually takes place in transport hubs at ports and often takes place within designated customs areas, which are not subject to customs checks or duties</a:t>
            </a:r>
            <a:r>
              <a:rPr lang="en-US" dirty="0" smtClean="0"/>
              <a:t>”.</a:t>
            </a:r>
          </a:p>
          <a:p>
            <a:pPr marL="0" indent="0">
              <a:buNone/>
            </a:pPr>
            <a:endParaRPr lang="en-US" dirty="0" smtClean="0"/>
          </a:p>
          <a:p>
            <a:pPr marL="0" indent="0" algn="just">
              <a:buNone/>
            </a:pPr>
            <a:r>
              <a:rPr lang="en-US" dirty="0" smtClean="0"/>
              <a:t>States </a:t>
            </a:r>
            <a:r>
              <a:rPr lang="en-US" dirty="0"/>
              <a:t>Parties have the prerogative to adopt measures to regulate the transit or trans‐shipment of ammunition and parts and components, even though the ATT does not explicitly require them to do </a:t>
            </a:r>
            <a:r>
              <a:rPr lang="en-US" dirty="0" smtClean="0"/>
              <a:t>so. Measures </a:t>
            </a:r>
            <a:r>
              <a:rPr lang="en-US" dirty="0"/>
              <a:t>to regulate transit and trans‐shipment shall be taken </a:t>
            </a:r>
            <a:r>
              <a:rPr lang="en-US" b="1" dirty="0"/>
              <a:t>in accordance with relevant international law</a:t>
            </a:r>
            <a:r>
              <a:rPr lang="en-US" dirty="0"/>
              <a:t>. </a:t>
            </a:r>
            <a:endParaRPr lang="sr-Latn-RS" dirty="0"/>
          </a:p>
        </p:txBody>
      </p:sp>
    </p:spTree>
    <p:extLst>
      <p:ext uri="{BB962C8B-B14F-4D97-AF65-F5344CB8AC3E}">
        <p14:creationId xmlns:p14="http://schemas.microsoft.com/office/powerpoint/2010/main" val="7627150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BROKERING</a:t>
            </a:r>
            <a:endParaRPr lang="sr-Latn-RS" dirty="0"/>
          </a:p>
        </p:txBody>
      </p:sp>
      <p:sp>
        <p:nvSpPr>
          <p:cNvPr id="3" name="Content Placeholder 2"/>
          <p:cNvSpPr>
            <a:spLocks noGrp="1"/>
          </p:cNvSpPr>
          <p:nvPr>
            <p:ph idx="1"/>
          </p:nvPr>
        </p:nvSpPr>
        <p:spPr/>
        <p:txBody>
          <a:bodyPr>
            <a:normAutofit fontScale="92500" lnSpcReduction="20000"/>
          </a:bodyPr>
          <a:lstStyle/>
          <a:p>
            <a:pPr marL="0" indent="0" algn="just">
              <a:buNone/>
            </a:pPr>
            <a:r>
              <a:rPr lang="en-US" dirty="0" smtClean="0"/>
              <a:t>The </a:t>
            </a:r>
            <a:r>
              <a:rPr lang="en-US" dirty="0"/>
              <a:t>competent national authorities tasked with regulating brokering of conventional arms should be clearly identified in the national legislation</a:t>
            </a:r>
            <a:r>
              <a:rPr lang="en-US" dirty="0" smtClean="0"/>
              <a:t>.</a:t>
            </a:r>
          </a:p>
          <a:p>
            <a:pPr marL="0" indent="0" algn="just">
              <a:buNone/>
            </a:pPr>
            <a:r>
              <a:rPr lang="en-US" dirty="0" smtClean="0"/>
              <a:t> </a:t>
            </a:r>
          </a:p>
          <a:p>
            <a:pPr marL="0" indent="0" algn="just">
              <a:buNone/>
            </a:pPr>
            <a:r>
              <a:rPr lang="en-US" dirty="0" smtClean="0"/>
              <a:t>Although </a:t>
            </a:r>
            <a:r>
              <a:rPr lang="en-US" dirty="0"/>
              <a:t>it is a prerogative of each State Party to decide which authorities should be entrusted with the responsibility of regulating brokering, it would be consistent with ATT implementation obligations to consider placing that responsibility with the same authorities entrusted with the regulation of exports.</a:t>
            </a:r>
            <a:endParaRPr lang="sr-Latn-RS" dirty="0"/>
          </a:p>
        </p:txBody>
      </p:sp>
    </p:spTree>
    <p:extLst>
      <p:ext uri="{BB962C8B-B14F-4D97-AF65-F5344CB8AC3E}">
        <p14:creationId xmlns:p14="http://schemas.microsoft.com/office/powerpoint/2010/main" val="971178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BROKERING (con.)</a:t>
            </a:r>
            <a:endParaRPr lang="sr-Latn-RS" dirty="0"/>
          </a:p>
        </p:txBody>
      </p:sp>
      <p:sp>
        <p:nvSpPr>
          <p:cNvPr id="3" name="Content Placeholder 2"/>
          <p:cNvSpPr>
            <a:spLocks noGrp="1"/>
          </p:cNvSpPr>
          <p:nvPr>
            <p:ph idx="1"/>
          </p:nvPr>
        </p:nvSpPr>
        <p:spPr>
          <a:xfrm>
            <a:off x="0" y="1524000"/>
            <a:ext cx="8229600" cy="4525963"/>
          </a:xfrm>
        </p:spPr>
        <p:txBody>
          <a:bodyPr>
            <a:normAutofit fontScale="40000" lnSpcReduction="20000"/>
          </a:bodyPr>
          <a:lstStyle/>
          <a:p>
            <a:pPr marL="0" indent="0">
              <a:buNone/>
            </a:pPr>
            <a:r>
              <a:rPr lang="sr-Latn-RS" dirty="0" smtClean="0"/>
              <a:t>Serbian Law on </a:t>
            </a:r>
            <a:r>
              <a:rPr lang="en-US" dirty="0"/>
              <a:t>E</a:t>
            </a:r>
            <a:r>
              <a:rPr lang="sr-Latn-RS" dirty="0" smtClean="0"/>
              <a:t>xport and </a:t>
            </a:r>
            <a:r>
              <a:rPr lang="en-US" dirty="0" smtClean="0"/>
              <a:t>I</a:t>
            </a:r>
            <a:r>
              <a:rPr lang="sr-Latn-RS" dirty="0" smtClean="0"/>
              <a:t>mport of Arms and Military </a:t>
            </a:r>
            <a:r>
              <a:rPr lang="en-US" dirty="0" smtClean="0"/>
              <a:t>E</a:t>
            </a:r>
            <a:r>
              <a:rPr lang="sr-Latn-RS" dirty="0" smtClean="0"/>
              <a:t>quipment</a:t>
            </a:r>
            <a:r>
              <a:rPr lang="en-US" dirty="0" smtClean="0"/>
              <a:t> (Official Gazette </a:t>
            </a:r>
            <a:r>
              <a:rPr lang="en-US" dirty="0" err="1" smtClean="0"/>
              <a:t>RoS</a:t>
            </a:r>
            <a:r>
              <a:rPr lang="en-US" dirty="0" smtClean="0"/>
              <a:t> no.107/14)-Article 3.paragraph 1 point 6</a:t>
            </a:r>
          </a:p>
          <a:p>
            <a:pPr marL="0" indent="0">
              <a:buNone/>
            </a:pPr>
            <a:endParaRPr lang="sr-Latn-RS" sz="3800" dirty="0" smtClean="0"/>
          </a:p>
          <a:p>
            <a:pPr marL="0" lvl="0" indent="0" algn="just">
              <a:buNone/>
            </a:pPr>
            <a:r>
              <a:rPr lang="en-US" sz="3800" b="1" i="1" dirty="0"/>
              <a:t>Brokerage services</a:t>
            </a:r>
            <a:r>
              <a:rPr lang="en-US" sz="3800" b="1" dirty="0"/>
              <a:t> </a:t>
            </a:r>
            <a:r>
              <a:rPr lang="en-US" sz="3800" dirty="0"/>
              <a:t>are negotiating and mediating in negotiation deals relating to purchase, sale or procurement of AME from one country and them being sold in another country, as well as sale or purchase of AME in one country for the purpose of them being transferred to another country. </a:t>
            </a:r>
            <a:endParaRPr lang="sr-Latn-RS" sz="3800" dirty="0"/>
          </a:p>
          <a:p>
            <a:endParaRPr lang="en-US" sz="3800" dirty="0" smtClean="0"/>
          </a:p>
          <a:p>
            <a:pPr marL="0" indent="0" algn="just">
              <a:buNone/>
            </a:pPr>
            <a:r>
              <a:rPr lang="en-US" sz="3800" dirty="0" smtClean="0"/>
              <a:t>Registration and extraterritoriality-up to national legislation.</a:t>
            </a:r>
          </a:p>
          <a:p>
            <a:pPr marL="0" indent="0" algn="just">
              <a:buNone/>
            </a:pPr>
            <a:endParaRPr lang="en-US" sz="3800" dirty="0" smtClean="0"/>
          </a:p>
          <a:p>
            <a:pPr marL="0" indent="0" algn="just">
              <a:buNone/>
            </a:pPr>
            <a:r>
              <a:rPr lang="en-US" sz="3800" dirty="0" smtClean="0"/>
              <a:t>The </a:t>
            </a:r>
            <a:r>
              <a:rPr lang="en-US" sz="3800" dirty="0"/>
              <a:t>regulation of “extraterritorial brokering” is consistent with the rights of States Parties under the ATT. </a:t>
            </a:r>
            <a:r>
              <a:rPr lang="en-US" sz="3800" dirty="0" smtClean="0"/>
              <a:t>That contributes </a:t>
            </a:r>
            <a:r>
              <a:rPr lang="en-US" sz="3800" dirty="0"/>
              <a:t>to the establishment of the highest possible common international standards in the regulation of the international trade in conventional </a:t>
            </a:r>
            <a:r>
              <a:rPr lang="en-US" sz="3800" dirty="0" smtClean="0"/>
              <a:t>arms.</a:t>
            </a:r>
          </a:p>
          <a:p>
            <a:pPr marL="0" indent="0">
              <a:buNone/>
            </a:pPr>
            <a:endParaRPr lang="en-US" sz="3800" dirty="0" smtClean="0"/>
          </a:p>
          <a:p>
            <a:pPr marL="0" indent="0" algn="just">
              <a:buNone/>
            </a:pPr>
            <a:r>
              <a:rPr lang="en-US" sz="3800" dirty="0" smtClean="0"/>
              <a:t>exercising </a:t>
            </a:r>
            <a:r>
              <a:rPr lang="en-US" sz="3800" dirty="0"/>
              <a:t>control over “extraterritorial brokering” would facilitate mutual legal assistance and extraditions between States concerned, consistent with Article 15(5), which obliges States to afford one another the widest measure of assistance in investigations, prosecutions and judicial proceedings in relation to violations of national measures established pursuant to this Treaty. </a:t>
            </a:r>
            <a:endParaRPr lang="sr-Latn-RS" sz="3800" dirty="0"/>
          </a:p>
        </p:txBody>
      </p:sp>
    </p:spTree>
    <p:extLst>
      <p:ext uri="{BB962C8B-B14F-4D97-AF65-F5344CB8AC3E}">
        <p14:creationId xmlns:p14="http://schemas.microsoft.com/office/powerpoint/2010/main" val="42597853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DIVERSION</a:t>
            </a:r>
            <a:endParaRPr lang="sr-Latn-RS" dirty="0"/>
          </a:p>
        </p:txBody>
      </p:sp>
      <p:sp>
        <p:nvSpPr>
          <p:cNvPr id="3" name="Content Placeholder 2"/>
          <p:cNvSpPr>
            <a:spLocks noGrp="1"/>
          </p:cNvSpPr>
          <p:nvPr>
            <p:ph idx="1"/>
          </p:nvPr>
        </p:nvSpPr>
        <p:spPr/>
        <p:txBody>
          <a:bodyPr>
            <a:normAutofit fontScale="85000" lnSpcReduction="10000"/>
          </a:bodyPr>
          <a:lstStyle/>
          <a:p>
            <a:pPr marL="0" indent="0" algn="just">
              <a:buNone/>
            </a:pPr>
            <a:r>
              <a:rPr lang="en-US" dirty="0" smtClean="0"/>
              <a:t>The </a:t>
            </a:r>
            <a:r>
              <a:rPr lang="en-US" dirty="0"/>
              <a:t>ATT does not provide a definition of </a:t>
            </a:r>
            <a:r>
              <a:rPr lang="en-US" dirty="0" smtClean="0"/>
              <a:t>diversion-call the State Parties to take measures to prevent the diversion of conventional arms. </a:t>
            </a:r>
            <a:endParaRPr lang="en-US" dirty="0"/>
          </a:p>
          <a:p>
            <a:pPr marL="0" indent="0" algn="just">
              <a:buNone/>
            </a:pPr>
            <a:r>
              <a:rPr lang="en-US" dirty="0" smtClean="0"/>
              <a:t>In </a:t>
            </a:r>
            <a:r>
              <a:rPr lang="en-US" dirty="0"/>
              <a:t>general terms, diversion is the transfer of items from an authorized owner/user to an unauthorized </a:t>
            </a:r>
            <a:r>
              <a:rPr lang="en-US" dirty="0" smtClean="0"/>
              <a:t>user.</a:t>
            </a:r>
          </a:p>
          <a:p>
            <a:pPr marL="0" indent="0" algn="just">
              <a:buNone/>
            </a:pPr>
            <a:r>
              <a:rPr lang="en-US" dirty="0" smtClean="0"/>
              <a:t>Diversion </a:t>
            </a:r>
            <a:r>
              <a:rPr lang="en-US" dirty="0"/>
              <a:t>can take place when items are intended for export to one end‐user, but instead they are delivered to another, unauthorized, end‐user. </a:t>
            </a:r>
          </a:p>
          <a:p>
            <a:pPr marL="0" indent="0" algn="just">
              <a:buNone/>
            </a:pPr>
            <a:r>
              <a:rPr lang="en-US" dirty="0" smtClean="0"/>
              <a:t>Diversion </a:t>
            </a:r>
            <a:r>
              <a:rPr lang="en-US" dirty="0"/>
              <a:t>of weapons is a key method by which States under arms </a:t>
            </a:r>
            <a:r>
              <a:rPr lang="en-US" dirty="0" smtClean="0"/>
              <a:t>embargo, human </a:t>
            </a:r>
            <a:r>
              <a:rPr lang="en-US" dirty="0"/>
              <a:t>right abusers, terrorists and organized criminal groups obtain weapons. </a:t>
            </a:r>
            <a:endParaRPr lang="sr-Latn-RS" dirty="0"/>
          </a:p>
        </p:txBody>
      </p:sp>
    </p:spTree>
    <p:extLst>
      <p:ext uri="{BB962C8B-B14F-4D97-AF65-F5344CB8AC3E}">
        <p14:creationId xmlns:p14="http://schemas.microsoft.com/office/powerpoint/2010/main" val="28317907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DIVERSION (cont.)</a:t>
            </a:r>
            <a:endParaRPr lang="sr-Latn-RS" dirty="0"/>
          </a:p>
        </p:txBody>
      </p:sp>
      <p:sp>
        <p:nvSpPr>
          <p:cNvPr id="3" name="Content Placeholder 2"/>
          <p:cNvSpPr>
            <a:spLocks noGrp="1"/>
          </p:cNvSpPr>
          <p:nvPr>
            <p:ph idx="1"/>
          </p:nvPr>
        </p:nvSpPr>
        <p:spPr/>
        <p:txBody>
          <a:bodyPr>
            <a:normAutofit fontScale="70000" lnSpcReduction="20000"/>
          </a:bodyPr>
          <a:lstStyle/>
          <a:p>
            <a:pPr marL="0" indent="0" algn="just">
              <a:buNone/>
            </a:pPr>
            <a:r>
              <a:rPr lang="en-US" dirty="0" smtClean="0"/>
              <a:t>The </a:t>
            </a:r>
            <a:r>
              <a:rPr lang="en-US" dirty="0"/>
              <a:t>prevention of diversion is one of the cornerstones of the ATT. </a:t>
            </a:r>
            <a:r>
              <a:rPr lang="en-US" dirty="0" smtClean="0"/>
              <a:t>Each </a:t>
            </a:r>
            <a:r>
              <a:rPr lang="en-US" dirty="0"/>
              <a:t>State Party involved in a transfer of conventional arms (exporting, transit/trans‐shipment and importing States) shall adopt measures to prevent </a:t>
            </a:r>
            <a:r>
              <a:rPr lang="en-US" dirty="0" smtClean="0"/>
              <a:t>diversion. </a:t>
            </a:r>
          </a:p>
          <a:p>
            <a:pPr marL="0" indent="0" algn="just">
              <a:buNone/>
            </a:pPr>
            <a:r>
              <a:rPr lang="en-US" dirty="0" smtClean="0"/>
              <a:t>While </a:t>
            </a:r>
            <a:r>
              <a:rPr lang="en-US" dirty="0"/>
              <a:t>the ATT does not require </a:t>
            </a:r>
            <a:r>
              <a:rPr lang="en-US" dirty="0" smtClean="0"/>
              <a:t>State </a:t>
            </a:r>
            <a:r>
              <a:rPr lang="en-US" dirty="0"/>
              <a:t>Parties to take measures to prevent diversion of ammunition or parts and components, each State Party is free to adopt such measures. </a:t>
            </a:r>
            <a:r>
              <a:rPr lang="en-US" dirty="0" smtClean="0"/>
              <a:t>Exporting</a:t>
            </a:r>
            <a:r>
              <a:rPr lang="en-US" dirty="0"/>
              <a:t>, transit/trans‐shipment and importing States Parties shall cooperate and share information, pursuant to their national laws, to mitigate the risk of diversion of arms </a:t>
            </a:r>
            <a:r>
              <a:rPr lang="en-US" dirty="0" smtClean="0"/>
              <a:t>transfers. </a:t>
            </a:r>
          </a:p>
          <a:p>
            <a:pPr marL="0" indent="0" algn="just">
              <a:buNone/>
            </a:pPr>
            <a:r>
              <a:rPr lang="en-US" dirty="0" smtClean="0"/>
              <a:t>When </a:t>
            </a:r>
            <a:r>
              <a:rPr lang="en-US" dirty="0"/>
              <a:t>a State Party detects diversion of transferred weapons it should also alert potentially affected States Parties. </a:t>
            </a:r>
            <a:endParaRPr lang="en-US" dirty="0" smtClean="0"/>
          </a:p>
          <a:p>
            <a:pPr marL="0" indent="0" algn="just">
              <a:buNone/>
            </a:pPr>
            <a:r>
              <a:rPr lang="en-US" dirty="0" smtClean="0"/>
              <a:t>State </a:t>
            </a:r>
            <a:r>
              <a:rPr lang="en-US" dirty="0"/>
              <a:t>Parties should share information on their experiences in addressing </a:t>
            </a:r>
            <a:r>
              <a:rPr lang="en-US" dirty="0" smtClean="0"/>
              <a:t>diversion.</a:t>
            </a:r>
            <a:endParaRPr lang="sr-Latn-RS" dirty="0"/>
          </a:p>
        </p:txBody>
      </p:sp>
    </p:spTree>
    <p:extLst>
      <p:ext uri="{BB962C8B-B14F-4D97-AF65-F5344CB8AC3E}">
        <p14:creationId xmlns:p14="http://schemas.microsoft.com/office/powerpoint/2010/main" val="18910006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ATT obligations: Record keeping</a:t>
            </a:r>
            <a:endParaRPr lang="sr-Latn-RS" dirty="0"/>
          </a:p>
        </p:txBody>
      </p:sp>
      <p:sp>
        <p:nvSpPr>
          <p:cNvPr id="3" name="Content Placeholder 2"/>
          <p:cNvSpPr>
            <a:spLocks noGrp="1"/>
          </p:cNvSpPr>
          <p:nvPr>
            <p:ph idx="1"/>
          </p:nvPr>
        </p:nvSpPr>
        <p:spPr/>
        <p:txBody>
          <a:bodyPr>
            <a:normAutofit fontScale="55000" lnSpcReduction="20000"/>
          </a:bodyPr>
          <a:lstStyle/>
          <a:p>
            <a:endParaRPr lang="sr-Latn-RS" dirty="0"/>
          </a:p>
          <a:p>
            <a:pPr marL="0" indent="0">
              <a:buNone/>
            </a:pPr>
            <a:r>
              <a:rPr lang="sr-Latn-RS" i="1" dirty="0" smtClean="0"/>
              <a:t> </a:t>
            </a:r>
            <a:endParaRPr lang="sr-Latn-RS" dirty="0"/>
          </a:p>
          <a:p>
            <a:pPr marL="0" indent="0" algn="just">
              <a:buNone/>
            </a:pPr>
            <a:r>
              <a:rPr lang="en-US" dirty="0" smtClean="0"/>
              <a:t>Maintain </a:t>
            </a:r>
            <a:r>
              <a:rPr lang="en-US" dirty="0"/>
              <a:t>national records on </a:t>
            </a:r>
            <a:r>
              <a:rPr lang="en-US" b="1" dirty="0"/>
              <a:t>export </a:t>
            </a:r>
            <a:r>
              <a:rPr lang="en-US" dirty="0"/>
              <a:t>authorizations or actual exports of conventional </a:t>
            </a:r>
            <a:r>
              <a:rPr lang="en-US" dirty="0" smtClean="0"/>
              <a:t>arms for 10 years, </a:t>
            </a:r>
            <a:r>
              <a:rPr lang="en-US" dirty="0"/>
              <a:t>pursuant to national laws and regulations </a:t>
            </a:r>
          </a:p>
          <a:p>
            <a:pPr algn="just"/>
            <a:endParaRPr lang="sr-Latn-RS" dirty="0"/>
          </a:p>
          <a:p>
            <a:pPr marL="0" indent="0" algn="just">
              <a:buNone/>
            </a:pPr>
            <a:r>
              <a:rPr lang="sr-Latn-RS" b="1" i="1" dirty="0"/>
              <a:t>Optional provisions </a:t>
            </a:r>
            <a:endParaRPr lang="en-US" b="1" i="1" dirty="0" smtClean="0"/>
          </a:p>
          <a:p>
            <a:pPr marL="0" indent="0" algn="just">
              <a:buNone/>
            </a:pPr>
            <a:endParaRPr lang="sr-Latn-RS" b="1" dirty="0"/>
          </a:p>
          <a:p>
            <a:pPr marL="0" indent="0" algn="just">
              <a:buNone/>
            </a:pPr>
            <a:r>
              <a:rPr lang="en-US" dirty="0" smtClean="0"/>
              <a:t>Maintain </a:t>
            </a:r>
            <a:r>
              <a:rPr lang="en-US" dirty="0"/>
              <a:t>records of </a:t>
            </a:r>
            <a:r>
              <a:rPr lang="en-US" b="1" dirty="0"/>
              <a:t>imports </a:t>
            </a:r>
            <a:r>
              <a:rPr lang="en-US" dirty="0"/>
              <a:t>of conventional </a:t>
            </a:r>
            <a:r>
              <a:rPr lang="en-US" dirty="0" smtClean="0"/>
              <a:t>arms </a:t>
            </a:r>
            <a:r>
              <a:rPr lang="en-US" dirty="0"/>
              <a:t>for 10 years </a:t>
            </a:r>
          </a:p>
          <a:p>
            <a:pPr marL="0" indent="0">
              <a:buNone/>
            </a:pPr>
            <a:r>
              <a:rPr lang="en-US" dirty="0" smtClean="0"/>
              <a:t> </a:t>
            </a:r>
            <a:endParaRPr lang="en-US" dirty="0"/>
          </a:p>
          <a:p>
            <a:pPr marL="0" indent="0" algn="just">
              <a:buNone/>
            </a:pPr>
            <a:r>
              <a:rPr lang="en-US" dirty="0" smtClean="0"/>
              <a:t>Maintain </a:t>
            </a:r>
            <a:r>
              <a:rPr lang="en-US" dirty="0"/>
              <a:t>records of authorizations for </a:t>
            </a:r>
            <a:r>
              <a:rPr lang="en-US" b="1" dirty="0"/>
              <a:t>transit or trans-shipment </a:t>
            </a:r>
            <a:r>
              <a:rPr lang="en-US" dirty="0"/>
              <a:t>of conventional arms covered in Article 2 (1) for 10 </a:t>
            </a:r>
            <a:r>
              <a:rPr lang="en-US" dirty="0" smtClean="0"/>
              <a:t>years</a:t>
            </a:r>
          </a:p>
          <a:p>
            <a:pPr marL="0" indent="0" algn="just">
              <a:buNone/>
            </a:pPr>
            <a:r>
              <a:rPr lang="en-US" dirty="0" smtClean="0"/>
              <a:t> </a:t>
            </a:r>
            <a:endParaRPr lang="en-US" dirty="0"/>
          </a:p>
          <a:p>
            <a:pPr marL="0" indent="0" algn="just">
              <a:buNone/>
            </a:pPr>
            <a:r>
              <a:rPr lang="en-US" dirty="0" smtClean="0"/>
              <a:t>Records </a:t>
            </a:r>
            <a:r>
              <a:rPr lang="en-US" dirty="0"/>
              <a:t>should contain the following information: </a:t>
            </a:r>
            <a:r>
              <a:rPr lang="en-US" dirty="0" smtClean="0"/>
              <a:t>quantity</a:t>
            </a:r>
            <a:r>
              <a:rPr lang="en-US" dirty="0"/>
              <a:t>, value, model/type, exporting State, importing State, transit and trans-shipment State(s) and end-users as appropriate for authorized transfers and actual transfers </a:t>
            </a:r>
          </a:p>
          <a:p>
            <a:endParaRPr lang="sr-Latn-RS" dirty="0"/>
          </a:p>
        </p:txBody>
      </p:sp>
    </p:spTree>
    <p:extLst>
      <p:ext uri="{BB962C8B-B14F-4D97-AF65-F5344CB8AC3E}">
        <p14:creationId xmlns:p14="http://schemas.microsoft.com/office/powerpoint/2010/main" val="20252703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RECORD KEEPING (cont.)</a:t>
            </a:r>
            <a:endParaRPr lang="sr-Latn-RS" dirty="0"/>
          </a:p>
        </p:txBody>
      </p:sp>
      <p:sp>
        <p:nvSpPr>
          <p:cNvPr id="3" name="Content Placeholder 2"/>
          <p:cNvSpPr>
            <a:spLocks noGrp="1"/>
          </p:cNvSpPr>
          <p:nvPr>
            <p:ph idx="1"/>
          </p:nvPr>
        </p:nvSpPr>
        <p:spPr/>
        <p:txBody>
          <a:bodyPr>
            <a:normAutofit fontScale="55000" lnSpcReduction="20000"/>
          </a:bodyPr>
          <a:lstStyle/>
          <a:p>
            <a:endParaRPr lang="sr-Latn-RS" dirty="0"/>
          </a:p>
          <a:p>
            <a:pPr marL="0" indent="0">
              <a:buNone/>
            </a:pPr>
            <a:r>
              <a:rPr lang="sr-Latn-RS" b="1" i="1" dirty="0"/>
              <a:t>Obligations</a:t>
            </a:r>
            <a:r>
              <a:rPr lang="sr-Latn-RS" i="1" dirty="0"/>
              <a:t> </a:t>
            </a:r>
            <a:endParaRPr lang="sr-Latn-RS" dirty="0"/>
          </a:p>
          <a:p>
            <a:pPr marL="0" indent="0" algn="just">
              <a:buNone/>
            </a:pPr>
            <a:r>
              <a:rPr lang="en-US" b="1" dirty="0" smtClean="0"/>
              <a:t>Initial </a:t>
            </a:r>
            <a:r>
              <a:rPr lang="en-US" b="1" dirty="0"/>
              <a:t>report </a:t>
            </a:r>
            <a:r>
              <a:rPr lang="en-US" dirty="0"/>
              <a:t>to the Secretariat on measures undertaken to implement the ATT, including national laws, national control lists and other regulations and administrative measures, to be submitted within the first year after entry force </a:t>
            </a:r>
            <a:r>
              <a:rPr lang="en-US" dirty="0" smtClean="0"/>
              <a:t>.</a:t>
            </a:r>
          </a:p>
          <a:p>
            <a:pPr marL="0" indent="0" algn="just">
              <a:buNone/>
            </a:pPr>
            <a:r>
              <a:rPr lang="en-US" b="1" dirty="0" smtClean="0"/>
              <a:t>Additionally</a:t>
            </a:r>
            <a:r>
              <a:rPr lang="en-US" b="1" dirty="0"/>
              <a:t>: </a:t>
            </a:r>
            <a:r>
              <a:rPr lang="en-US" dirty="0"/>
              <a:t>Report to the Secretariat on any new measures undertaken </a:t>
            </a:r>
          </a:p>
          <a:p>
            <a:pPr marL="0" indent="0" algn="just">
              <a:buNone/>
            </a:pPr>
            <a:r>
              <a:rPr lang="en-US" b="1" dirty="0" smtClean="0"/>
              <a:t>Annual </a:t>
            </a:r>
            <a:r>
              <a:rPr lang="en-US" b="1" dirty="0"/>
              <a:t>report </a:t>
            </a:r>
            <a:r>
              <a:rPr lang="en-US" dirty="0"/>
              <a:t>to the Secretariat by 31 May a report for the preceding calendar year concerning authorized or actual exports and imports of conventional arms covered under Article 2 (1) </a:t>
            </a:r>
          </a:p>
          <a:p>
            <a:endParaRPr lang="sr-Latn-RS" dirty="0"/>
          </a:p>
          <a:p>
            <a:pPr marL="0" indent="0">
              <a:buNone/>
            </a:pPr>
            <a:r>
              <a:rPr lang="sr-Latn-RS" b="1" i="1" dirty="0"/>
              <a:t>Optional </a:t>
            </a:r>
            <a:r>
              <a:rPr lang="sr-Latn-RS" b="1" i="1" dirty="0" smtClean="0"/>
              <a:t>provisions</a:t>
            </a:r>
            <a:endParaRPr lang="en-US" b="1" i="1" dirty="0" smtClean="0"/>
          </a:p>
          <a:p>
            <a:pPr marL="0" indent="0">
              <a:buNone/>
            </a:pPr>
            <a:r>
              <a:rPr lang="sr-Latn-RS" i="1" dirty="0" smtClean="0"/>
              <a:t> </a:t>
            </a:r>
            <a:endParaRPr lang="sr-Latn-RS" dirty="0"/>
          </a:p>
          <a:p>
            <a:pPr marL="0" indent="0" algn="just">
              <a:buNone/>
            </a:pPr>
            <a:r>
              <a:rPr lang="en-US" dirty="0" smtClean="0"/>
              <a:t>Report </a:t>
            </a:r>
            <a:r>
              <a:rPr lang="en-US" dirty="0"/>
              <a:t>to other States Parties, through the Secretariat, information on effective measures in addressing </a:t>
            </a:r>
            <a:r>
              <a:rPr lang="en-US" b="1" dirty="0"/>
              <a:t>diversion </a:t>
            </a:r>
            <a:r>
              <a:rPr lang="en-US" dirty="0"/>
              <a:t>of transferred conventional </a:t>
            </a:r>
            <a:r>
              <a:rPr lang="en-US" dirty="0" smtClean="0"/>
              <a:t>arms </a:t>
            </a:r>
            <a:endParaRPr lang="sr-Latn-RS" dirty="0"/>
          </a:p>
          <a:p>
            <a:endParaRPr lang="sr-Latn-RS" dirty="0"/>
          </a:p>
          <a:p>
            <a:pPr marL="0" indent="0">
              <a:buNone/>
            </a:pPr>
            <a:r>
              <a:rPr lang="en-US" dirty="0" smtClean="0"/>
              <a:t> </a:t>
            </a:r>
            <a:endParaRPr lang="en-US" dirty="0"/>
          </a:p>
          <a:p>
            <a:endParaRPr lang="sr-Latn-RS" dirty="0"/>
          </a:p>
        </p:txBody>
      </p:sp>
    </p:spTree>
    <p:extLst>
      <p:ext uri="{BB962C8B-B14F-4D97-AF65-F5344CB8AC3E}">
        <p14:creationId xmlns:p14="http://schemas.microsoft.com/office/powerpoint/2010/main" val="10652644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ARMS TRADE TREATY</a:t>
            </a:r>
            <a:endParaRPr lang="sr-Latn-RS" dirty="0"/>
          </a:p>
        </p:txBody>
      </p:sp>
      <p:sp>
        <p:nvSpPr>
          <p:cNvPr id="3" name="Content Placeholder 2"/>
          <p:cNvSpPr>
            <a:spLocks noGrp="1"/>
          </p:cNvSpPr>
          <p:nvPr>
            <p:ph idx="1"/>
          </p:nvPr>
        </p:nvSpPr>
        <p:spPr/>
        <p:txBody>
          <a:bodyPr>
            <a:normAutofit/>
          </a:bodyPr>
          <a:lstStyle/>
          <a:p>
            <a:pPr marL="0" indent="0" algn="just">
              <a:buNone/>
            </a:pPr>
            <a:r>
              <a:rPr lang="en-US" dirty="0" smtClean="0"/>
              <a:t>ATT </a:t>
            </a:r>
            <a:r>
              <a:rPr lang="en-US" dirty="0"/>
              <a:t>e</a:t>
            </a:r>
            <a:r>
              <a:rPr lang="sr-Latn-RS" dirty="0" smtClean="0"/>
              <a:t>ntered into force on December 24, 2014,</a:t>
            </a:r>
            <a:r>
              <a:rPr lang="en-US" dirty="0" smtClean="0"/>
              <a:t> </a:t>
            </a:r>
            <a:r>
              <a:rPr lang="sr-Latn-RS" dirty="0" smtClean="0"/>
              <a:t>in accordance with </a:t>
            </a:r>
            <a:r>
              <a:rPr lang="en-US" dirty="0" smtClean="0"/>
              <a:t>its </a:t>
            </a:r>
            <a:r>
              <a:rPr lang="sr-Latn-RS" dirty="0" smtClean="0"/>
              <a:t>Article 22 (ninety days following the date of the deposit of the fiftieth instrument of ratification)</a:t>
            </a:r>
            <a:r>
              <a:rPr lang="en-US" dirty="0" smtClean="0"/>
              <a:t>.</a:t>
            </a:r>
            <a:endParaRPr lang="sr-Latn-RS" dirty="0" smtClean="0"/>
          </a:p>
          <a:p>
            <a:pPr marL="0" indent="0" algn="just">
              <a:buNone/>
            </a:pPr>
            <a:r>
              <a:rPr lang="sr-Latn-RS" dirty="0" smtClean="0"/>
              <a:t>The Republic of Serbia ratified ATT</a:t>
            </a:r>
            <a:r>
              <a:rPr lang="en-US" dirty="0" smtClean="0"/>
              <a:t> </a:t>
            </a:r>
            <a:r>
              <a:rPr lang="sr-Latn-RS" dirty="0" smtClean="0"/>
              <a:t>in October 2014, before its entering into force</a:t>
            </a:r>
            <a:r>
              <a:rPr lang="sr-Latn-RS" dirty="0">
                <a:cs typeface="Times New Roman" pitchFamily="18" charset="0"/>
              </a:rPr>
              <a:t> („</a:t>
            </a:r>
            <a:r>
              <a:rPr lang="sr-Latn-RS" dirty="0" smtClean="0">
                <a:cs typeface="Times New Roman" pitchFamily="18" charset="0"/>
              </a:rPr>
              <a:t>Official </a:t>
            </a:r>
            <a:r>
              <a:rPr lang="sr-Latn-RS" dirty="0">
                <a:cs typeface="Times New Roman" pitchFamily="18" charset="0"/>
              </a:rPr>
              <a:t>Gazette of RoS - </a:t>
            </a:r>
            <a:r>
              <a:rPr lang="sr-Latn-RS" dirty="0" smtClean="0">
                <a:cs typeface="Times New Roman" pitchFamily="18" charset="0"/>
              </a:rPr>
              <a:t>International </a:t>
            </a:r>
            <a:r>
              <a:rPr lang="sr-Latn-RS" dirty="0">
                <a:cs typeface="Times New Roman" pitchFamily="18" charset="0"/>
              </a:rPr>
              <a:t>Agreements“, no.</a:t>
            </a:r>
            <a:r>
              <a:rPr lang="sr-Cyrl-RS" dirty="0"/>
              <a:t>14/14)</a:t>
            </a:r>
            <a:endParaRPr lang="sr-Latn-RS" dirty="0" smtClean="0"/>
          </a:p>
        </p:txBody>
      </p:sp>
    </p:spTree>
    <p:extLst>
      <p:ext uri="{BB962C8B-B14F-4D97-AF65-F5344CB8AC3E}">
        <p14:creationId xmlns:p14="http://schemas.microsoft.com/office/powerpoint/2010/main" val="41792246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Records and data to be kept</a:t>
            </a:r>
            <a:endParaRPr lang="sr-Latn-RS" dirty="0"/>
          </a:p>
        </p:txBody>
      </p:sp>
      <p:sp>
        <p:nvSpPr>
          <p:cNvPr id="3" name="Content Placeholder 2"/>
          <p:cNvSpPr>
            <a:spLocks noGrp="1"/>
          </p:cNvSpPr>
          <p:nvPr>
            <p:ph idx="1"/>
          </p:nvPr>
        </p:nvSpPr>
        <p:spPr/>
        <p:txBody>
          <a:bodyPr>
            <a:normAutofit fontScale="77500" lnSpcReduction="20000"/>
          </a:bodyPr>
          <a:lstStyle/>
          <a:p>
            <a:endParaRPr lang="sr-Latn-RS" dirty="0"/>
          </a:p>
          <a:p>
            <a:pPr marL="0" indent="0">
              <a:buNone/>
            </a:pPr>
            <a:r>
              <a:rPr lang="sr-Latn-RS" b="1" dirty="0" smtClean="0"/>
              <a:t>Recommended</a:t>
            </a:r>
            <a:r>
              <a:rPr lang="sr-Latn-RS" dirty="0" smtClean="0"/>
              <a:t> </a:t>
            </a:r>
            <a:r>
              <a:rPr lang="sr-Latn-RS" dirty="0"/>
              <a:t>by Treaty: </a:t>
            </a:r>
          </a:p>
          <a:p>
            <a:pPr marL="0" indent="0" algn="just">
              <a:buNone/>
            </a:pPr>
            <a:r>
              <a:rPr lang="en-US" dirty="0" smtClean="0"/>
              <a:t>quantity</a:t>
            </a:r>
            <a:r>
              <a:rPr lang="en-US" dirty="0"/>
              <a:t>, value, model/type, exporting State, importing State, transit and trans-shipment State(s) and end-users </a:t>
            </a:r>
          </a:p>
          <a:p>
            <a:pPr marL="0" indent="0" algn="just">
              <a:buNone/>
            </a:pPr>
            <a:r>
              <a:rPr lang="sr-Latn-RS" dirty="0" smtClean="0"/>
              <a:t>Others</a:t>
            </a:r>
            <a:r>
              <a:rPr lang="sr-Latn-RS" dirty="0"/>
              <a:t>? </a:t>
            </a:r>
            <a:r>
              <a:rPr lang="en-US" dirty="0" smtClean="0"/>
              <a:t>E.g. parts in the transaction, brokers…</a:t>
            </a:r>
          </a:p>
          <a:p>
            <a:pPr marL="0" indent="0" algn="just">
              <a:buNone/>
            </a:pPr>
            <a:r>
              <a:rPr lang="en-US" dirty="0" smtClean="0"/>
              <a:t>Use?</a:t>
            </a:r>
            <a:endParaRPr lang="sr-Latn-RS" dirty="0"/>
          </a:p>
          <a:p>
            <a:pPr marL="0" indent="0" algn="just">
              <a:buNone/>
            </a:pPr>
            <a:r>
              <a:rPr lang="en-US" dirty="0" smtClean="0"/>
              <a:t>Reporting template-possibilities for different interpretation</a:t>
            </a:r>
          </a:p>
          <a:p>
            <a:pPr marL="0" indent="0" algn="just">
              <a:buNone/>
            </a:pPr>
            <a:r>
              <a:rPr lang="en-US" dirty="0" smtClean="0"/>
              <a:t>Initial report-based on the ATT Baseline Assessment Product</a:t>
            </a:r>
          </a:p>
          <a:p>
            <a:pPr marL="0" indent="0" algn="just">
              <a:buNone/>
            </a:pPr>
            <a:r>
              <a:rPr lang="en-US" dirty="0" smtClean="0"/>
              <a:t>Annual report: based on the UN Register of Conventional Arms (UNROCA)</a:t>
            </a:r>
            <a:endParaRPr lang="en-US" dirty="0"/>
          </a:p>
          <a:p>
            <a:endParaRPr lang="sr-Latn-RS" dirty="0"/>
          </a:p>
        </p:txBody>
      </p:sp>
    </p:spTree>
    <p:extLst>
      <p:ext uri="{BB962C8B-B14F-4D97-AF65-F5344CB8AC3E}">
        <p14:creationId xmlns:p14="http://schemas.microsoft.com/office/powerpoint/2010/main" val="19358989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RECORDS AND DATA (cont.)</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Options for the State Parties to report on:</a:t>
            </a:r>
          </a:p>
          <a:p>
            <a:pPr marL="0" indent="0">
              <a:buNone/>
            </a:pPr>
            <a:endParaRPr lang="en-US" dirty="0" smtClean="0"/>
          </a:p>
          <a:p>
            <a:pPr marL="0" indent="0">
              <a:buNone/>
            </a:pPr>
            <a:r>
              <a:rPr lang="en-US" dirty="0" smtClean="0"/>
              <a:t>- authorized or actual export and import</a:t>
            </a:r>
          </a:p>
          <a:p>
            <a:pPr marL="0" indent="0" algn="just">
              <a:buNone/>
            </a:pPr>
            <a:r>
              <a:rPr lang="en-US" dirty="0" smtClean="0"/>
              <a:t>- number of items or financial value</a:t>
            </a:r>
          </a:p>
          <a:p>
            <a:pPr marL="0" indent="0" algn="just">
              <a:buNone/>
            </a:pPr>
            <a:r>
              <a:rPr lang="en-US" dirty="0" smtClean="0"/>
              <a:t>-  voluntary national categories of conventional arms</a:t>
            </a:r>
          </a:p>
          <a:p>
            <a:pPr marL="0" indent="0" algn="just">
              <a:buNone/>
            </a:pPr>
            <a:r>
              <a:rPr lang="en-US" dirty="0" smtClean="0"/>
              <a:t>- additional data (</a:t>
            </a:r>
            <a:r>
              <a:rPr lang="en-US" dirty="0" err="1" smtClean="0"/>
              <a:t>e.g.type</a:t>
            </a:r>
            <a:r>
              <a:rPr lang="en-US" dirty="0" smtClean="0"/>
              <a:t> of end users) and additional categories (ammunition and parts/components)</a:t>
            </a:r>
          </a:p>
          <a:p>
            <a:pPr marL="0" indent="0" algn="just">
              <a:buNone/>
            </a:pPr>
            <a:r>
              <a:rPr lang="en-US" dirty="0" smtClean="0"/>
              <a:t>- exclusion of commercially sensitive or national security information</a:t>
            </a:r>
          </a:p>
          <a:p>
            <a:pPr marL="0" indent="0" algn="just">
              <a:buNone/>
            </a:pPr>
            <a:r>
              <a:rPr lang="en-US" dirty="0" smtClean="0"/>
              <a:t>Reporting on ATT is </a:t>
            </a:r>
            <a:r>
              <a:rPr lang="en-US" b="1" dirty="0" smtClean="0"/>
              <a:t>obligatory</a:t>
            </a:r>
          </a:p>
          <a:p>
            <a:endParaRPr lang="en-US" dirty="0" smtClean="0"/>
          </a:p>
          <a:p>
            <a:endParaRPr lang="en-US" dirty="0"/>
          </a:p>
        </p:txBody>
      </p:sp>
    </p:spTree>
    <p:extLst>
      <p:ext uri="{BB962C8B-B14F-4D97-AF65-F5344CB8AC3E}">
        <p14:creationId xmlns:p14="http://schemas.microsoft.com/office/powerpoint/2010/main" val="27186177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The reporting Situation June 10,2016</a:t>
            </a:r>
            <a:endParaRPr lang="sr-Latn-RS" dirty="0"/>
          </a:p>
        </p:txBody>
      </p:sp>
      <p:sp>
        <p:nvSpPr>
          <p:cNvPr id="3" name="Content Placeholder 2"/>
          <p:cNvSpPr>
            <a:spLocks noGrp="1"/>
          </p:cNvSpPr>
          <p:nvPr>
            <p:ph idx="1"/>
          </p:nvPr>
        </p:nvSpPr>
        <p:spPr/>
        <p:txBody>
          <a:bodyPr>
            <a:normAutofit fontScale="47500" lnSpcReduction="20000"/>
          </a:bodyPr>
          <a:lstStyle/>
          <a:p>
            <a:endParaRPr lang="sr-Latn-RS" dirty="0"/>
          </a:p>
          <a:p>
            <a:endParaRPr lang="sr-Latn-RS" dirty="0"/>
          </a:p>
          <a:p>
            <a:pPr marL="0" indent="0">
              <a:buNone/>
            </a:pPr>
            <a:r>
              <a:rPr lang="sr-Latn-RS" b="1" dirty="0"/>
              <a:t>Initial report: </a:t>
            </a:r>
          </a:p>
          <a:p>
            <a:pPr marL="0" indent="0">
              <a:buNone/>
            </a:pPr>
            <a:r>
              <a:rPr lang="en-US" dirty="0" smtClean="0"/>
              <a:t>48 </a:t>
            </a:r>
            <a:r>
              <a:rPr lang="en-US" dirty="0"/>
              <a:t>initial reports out of 82 States Parties (59%) </a:t>
            </a:r>
          </a:p>
          <a:p>
            <a:pPr marL="0" indent="0" algn="just">
              <a:buNone/>
            </a:pPr>
            <a:r>
              <a:rPr lang="sr-Latn-RS" dirty="0" smtClean="0"/>
              <a:t>Albania</a:t>
            </a:r>
            <a:r>
              <a:rPr lang="sr-Latn-RS" dirty="0"/>
              <a:t>, Australia, Austria, Belgium, Bosnia and Herzegovina, Bulgaria, Burkina Faso, Costa Rica, Côte d'Ivoire, Croatia, Czech Republic, Dominican Republic, Estonia, Finland, France, Germany, Hungary, Iceland, Ireland, Italy, Jamaica, Japan, Latvia, Liechtenstein, Lithuania, Luxembourg, Macedonia, Mexico, Montenegro, Netherlands, New Zealand, Nigeria, Norway, Poland, Portugal, Romania, Samoa, Senegal, </a:t>
            </a:r>
            <a:r>
              <a:rPr lang="sr-Latn-RS" b="1" dirty="0"/>
              <a:t>Serbia, </a:t>
            </a:r>
            <a:r>
              <a:rPr lang="sr-Latn-RS" dirty="0"/>
              <a:t>Sierra Leone, Slovakia, Slovenia, South Africa, Spain, Sweden, Switzerland, Trinidad and Tobago, United Kingdom </a:t>
            </a:r>
          </a:p>
          <a:p>
            <a:pPr marL="0" indent="0" algn="just">
              <a:buNone/>
            </a:pPr>
            <a:r>
              <a:rPr lang="en-US" dirty="0" smtClean="0"/>
              <a:t>46 </a:t>
            </a:r>
            <a:r>
              <a:rPr lang="en-US" dirty="0"/>
              <a:t>out of 48 initial reports are publicly </a:t>
            </a:r>
            <a:r>
              <a:rPr lang="en-US" dirty="0" smtClean="0"/>
              <a:t>available (Serbia) </a:t>
            </a:r>
            <a:endParaRPr lang="en-US" dirty="0"/>
          </a:p>
          <a:p>
            <a:pPr algn="just"/>
            <a:endParaRPr lang="sr-Latn-RS" dirty="0"/>
          </a:p>
          <a:p>
            <a:pPr marL="0" indent="0" algn="just">
              <a:buNone/>
            </a:pPr>
            <a:r>
              <a:rPr lang="sr-Latn-RS" b="1" dirty="0" smtClean="0"/>
              <a:t>Annual </a:t>
            </a:r>
            <a:r>
              <a:rPr lang="sr-Latn-RS" b="1" dirty="0"/>
              <a:t>report: </a:t>
            </a:r>
          </a:p>
          <a:p>
            <a:pPr marL="0" indent="0" algn="just">
              <a:buNone/>
            </a:pPr>
            <a:r>
              <a:rPr lang="en-US" dirty="0" smtClean="0"/>
              <a:t>33 </a:t>
            </a:r>
            <a:r>
              <a:rPr lang="en-US" dirty="0"/>
              <a:t>annual reports out of 82 States Parties (40%) </a:t>
            </a:r>
          </a:p>
          <a:p>
            <a:pPr marL="0" indent="0" algn="just">
              <a:buNone/>
            </a:pPr>
            <a:r>
              <a:rPr lang="sr-Latn-RS" dirty="0" smtClean="0"/>
              <a:t>Albania</a:t>
            </a:r>
            <a:r>
              <a:rPr lang="sr-Latn-RS" dirty="0"/>
              <a:t>, Argentina, Australia, Bosnia and Herzegovina, Bulgaria, Costa Rica, Czech Republic, Dominican Republic, Estonia, France, Germany, Hungary, Italy, Latvia, Liechtenstein, Macedonia, Mexico, Netherlands, New Zealand, Norway, Portugal, Republic of Moldova, Romania, Samoa, Senegal, </a:t>
            </a:r>
            <a:r>
              <a:rPr lang="sr-Latn-RS" b="1" dirty="0"/>
              <a:t>Serbia, </a:t>
            </a:r>
            <a:r>
              <a:rPr lang="sr-Latn-RS" dirty="0"/>
              <a:t>Slovakia, Slovenia, South Africa, Spain, Sweden, Switzerland, United Kingdom </a:t>
            </a:r>
          </a:p>
          <a:p>
            <a:pPr marL="0" indent="0">
              <a:buNone/>
            </a:pPr>
            <a:r>
              <a:rPr lang="en-US" dirty="0" smtClean="0"/>
              <a:t>31 </a:t>
            </a:r>
            <a:r>
              <a:rPr lang="en-US" dirty="0"/>
              <a:t>out of 33 annual reports are publicly available </a:t>
            </a:r>
            <a:r>
              <a:rPr lang="en-US" dirty="0" smtClean="0"/>
              <a:t>(Serbia)</a:t>
            </a:r>
            <a:endParaRPr lang="en-US" dirty="0"/>
          </a:p>
          <a:p>
            <a:endParaRPr lang="sr-Latn-RS" dirty="0"/>
          </a:p>
        </p:txBody>
      </p:sp>
    </p:spTree>
    <p:extLst>
      <p:ext uri="{BB962C8B-B14F-4D97-AF65-F5344CB8AC3E}">
        <p14:creationId xmlns:p14="http://schemas.microsoft.com/office/powerpoint/2010/main" val="6967265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of ATT-Summary</a:t>
            </a:r>
            <a:endParaRPr lang="en-US" dirty="0"/>
          </a:p>
        </p:txBody>
      </p:sp>
      <p:sp>
        <p:nvSpPr>
          <p:cNvPr id="3" name="Content Placeholder 2"/>
          <p:cNvSpPr>
            <a:spLocks noGrp="1"/>
          </p:cNvSpPr>
          <p:nvPr>
            <p:ph idx="1"/>
          </p:nvPr>
        </p:nvSpPr>
        <p:spPr/>
        <p:txBody>
          <a:bodyPr>
            <a:normAutofit fontScale="85000" lnSpcReduction="20000"/>
          </a:bodyPr>
          <a:lstStyle/>
          <a:p>
            <a:pPr marL="0" indent="0" algn="just">
              <a:buNone/>
            </a:pPr>
            <a:r>
              <a:rPr lang="en-US" dirty="0" smtClean="0"/>
              <a:t>Clear and precise </a:t>
            </a:r>
            <a:r>
              <a:rPr lang="en-US" dirty="0"/>
              <a:t>legislation – covering all the ATT transfers and incorporating decision-making criteria and a control list </a:t>
            </a:r>
          </a:p>
          <a:p>
            <a:pPr marL="0" indent="0" algn="just">
              <a:buNone/>
            </a:pPr>
            <a:r>
              <a:rPr lang="en-US" dirty="0" smtClean="0"/>
              <a:t>A recognized </a:t>
            </a:r>
            <a:r>
              <a:rPr lang="en-US" dirty="0"/>
              <a:t>“competent authority” with trained licensing staff and an “enforcement authority” </a:t>
            </a:r>
            <a:endParaRPr lang="en-US" dirty="0" smtClean="0"/>
          </a:p>
          <a:p>
            <a:pPr marL="0" indent="0" algn="just">
              <a:buNone/>
            </a:pPr>
            <a:r>
              <a:rPr lang="sr-Latn-RS" dirty="0" smtClean="0"/>
              <a:t>Clear responsibilities </a:t>
            </a:r>
            <a:endParaRPr lang="sr-Latn-RS" dirty="0"/>
          </a:p>
          <a:p>
            <a:pPr marL="0" indent="0" algn="just">
              <a:buNone/>
            </a:pPr>
            <a:r>
              <a:rPr lang="sr-Latn-RS" dirty="0" smtClean="0"/>
              <a:t>Technical </a:t>
            </a:r>
            <a:r>
              <a:rPr lang="sr-Latn-RS" dirty="0"/>
              <a:t>input </a:t>
            </a:r>
            <a:r>
              <a:rPr lang="sr-Latn-RS" dirty="0" smtClean="0"/>
              <a:t> </a:t>
            </a:r>
            <a:endParaRPr lang="sr-Latn-RS" dirty="0"/>
          </a:p>
          <a:p>
            <a:pPr marL="0" indent="0" algn="just">
              <a:buNone/>
            </a:pPr>
            <a:r>
              <a:rPr lang="en-US" dirty="0" smtClean="0"/>
              <a:t>Mechanisms </a:t>
            </a:r>
            <a:r>
              <a:rPr lang="en-US" dirty="0"/>
              <a:t>to harness all relevant information – within the </a:t>
            </a:r>
            <a:r>
              <a:rPr lang="en-US" dirty="0" smtClean="0"/>
              <a:t>competent </a:t>
            </a:r>
            <a:r>
              <a:rPr lang="en-US" dirty="0"/>
              <a:t>authority, across government, and internationally </a:t>
            </a:r>
            <a:r>
              <a:rPr lang="sr-Latn-RS" dirty="0" smtClean="0"/>
              <a:t> </a:t>
            </a:r>
            <a:endParaRPr lang="sr-Latn-RS" dirty="0"/>
          </a:p>
          <a:p>
            <a:pPr marL="0" indent="0" algn="just">
              <a:buNone/>
            </a:pPr>
            <a:r>
              <a:rPr lang="sr-Latn-RS" dirty="0" smtClean="0"/>
              <a:t>Effective </a:t>
            </a:r>
            <a:r>
              <a:rPr lang="sr-Latn-RS" dirty="0"/>
              <a:t>enforcement </a:t>
            </a:r>
          </a:p>
        </p:txBody>
      </p:sp>
    </p:spTree>
    <p:extLst>
      <p:ext uri="{BB962C8B-B14F-4D97-AF65-F5344CB8AC3E}">
        <p14:creationId xmlns:p14="http://schemas.microsoft.com/office/powerpoint/2010/main" val="1797566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endParaRPr lang="en-GB" dirty="0"/>
          </a:p>
        </p:txBody>
      </p:sp>
      <p:sp>
        <p:nvSpPr>
          <p:cNvPr id="3" name="Content Placeholder 2"/>
          <p:cNvSpPr>
            <a:spLocks noGrp="1"/>
          </p:cNvSpPr>
          <p:nvPr>
            <p:ph idx="1"/>
          </p:nvPr>
        </p:nvSpPr>
        <p:spPr/>
        <p:txBody>
          <a:bodyPr/>
          <a:lstStyle/>
          <a:p>
            <a:pPr>
              <a:lnSpc>
                <a:spcPct val="80000"/>
              </a:lnSpc>
              <a:buNone/>
            </a:pPr>
            <a:r>
              <a:rPr lang="sr-Latn-CS" dirty="0" smtClean="0">
                <a:latin typeface="Times New Roman" pitchFamily="18" charset="0"/>
              </a:rPr>
              <a:t>	</a:t>
            </a:r>
          </a:p>
          <a:p>
            <a:pPr>
              <a:lnSpc>
                <a:spcPct val="80000"/>
              </a:lnSpc>
              <a:buNone/>
            </a:pPr>
            <a:r>
              <a:rPr lang="sr-Latn-CS" dirty="0" smtClean="0">
                <a:latin typeface="Times New Roman" pitchFamily="18" charset="0"/>
              </a:rPr>
              <a:t>	</a:t>
            </a:r>
            <a:endParaRPr lang="en-US" dirty="0" smtClean="0">
              <a:latin typeface="Times New Roman" pitchFamily="18" charset="0"/>
            </a:endParaRPr>
          </a:p>
          <a:p>
            <a:pPr algn="ctr">
              <a:lnSpc>
                <a:spcPct val="80000"/>
              </a:lnSpc>
              <a:buFont typeface="Wingdings 2" pitchFamily="18" charset="2"/>
              <a:buNone/>
            </a:pPr>
            <a:r>
              <a:rPr lang="en-US" b="1" i="1" dirty="0" smtClean="0"/>
              <a:t>www.m</a:t>
            </a:r>
            <a:r>
              <a:rPr lang="sr-Latn-CS" b="1" i="1" dirty="0" smtClean="0"/>
              <a:t>tt</a:t>
            </a:r>
            <a:r>
              <a:rPr lang="en-US" b="1" i="1" dirty="0" smtClean="0"/>
              <a:t>.</a:t>
            </a:r>
            <a:r>
              <a:rPr lang="en-US" b="1" i="1" dirty="0" err="1" smtClean="0"/>
              <a:t>gov.rs</a:t>
            </a:r>
            <a:endParaRPr lang="en-US" b="1" i="1" dirty="0" smtClean="0"/>
          </a:p>
          <a:p>
            <a:pPr algn="r">
              <a:buNone/>
            </a:pPr>
            <a:r>
              <a:rPr lang="sr-Latn-CS" b="1" dirty="0" smtClean="0">
                <a:cs typeface="Times New Roman" pitchFamily="18" charset="0"/>
              </a:rPr>
              <a:t>	</a:t>
            </a:r>
            <a:r>
              <a:rPr lang="en-US" sz="1800" b="1" dirty="0" smtClean="0">
                <a:cs typeface="Times New Roman" pitchFamily="18" charset="0"/>
                <a:hlinkClick r:id="rId2"/>
              </a:rPr>
              <a:t>izvoznakontrola@mtt.gov.rs</a:t>
            </a:r>
            <a:r>
              <a:rPr lang="en-US" sz="1800" b="1" dirty="0" smtClean="0">
                <a:cs typeface="Times New Roman" pitchFamily="18" charset="0"/>
              </a:rPr>
              <a:t> </a:t>
            </a:r>
            <a:endParaRPr lang="sr-Latn-CS" sz="1800" b="1" dirty="0" smtClean="0">
              <a:cs typeface="Times New Roman" pitchFamily="18" charset="0"/>
            </a:endParaRPr>
          </a:p>
          <a:p>
            <a:pPr algn="ctr">
              <a:buNone/>
            </a:pPr>
            <a:r>
              <a:rPr lang="sr-Latn-CS" b="1" dirty="0" smtClean="0">
                <a:cs typeface="Times New Roman" pitchFamily="18" charset="0"/>
              </a:rPr>
              <a:t>	</a:t>
            </a:r>
            <a:r>
              <a:rPr lang="en-GB" b="1" dirty="0" smtClean="0">
                <a:cs typeface="Times New Roman" pitchFamily="18" charset="0"/>
              </a:rPr>
              <a:t> </a:t>
            </a:r>
            <a:r>
              <a:rPr lang="sr-Latn-CS" b="1" dirty="0" smtClean="0">
                <a:cs typeface="Times New Roman" pitchFamily="18" charset="0"/>
              </a:rPr>
              <a:t>THANK YOU FOR YOUR ATTENTION</a:t>
            </a:r>
            <a:r>
              <a:rPr lang="sr-Cyrl-CS" sz="2400" b="1" i="1" dirty="0" smtClean="0">
                <a:cs typeface="Times New Roman" pitchFamily="18" charset="0"/>
              </a:rPr>
              <a:t> </a:t>
            </a:r>
            <a:r>
              <a:rPr lang="sr-Latn-CS" sz="2400" b="1" i="1" dirty="0" smtClean="0">
                <a:cs typeface="Times New Roman" pitchFamily="18" charset="0"/>
              </a:rPr>
              <a:t> </a:t>
            </a:r>
          </a:p>
          <a:p>
            <a:pPr>
              <a:buNone/>
            </a:pPr>
            <a:endParaRPr lang="sr-Latn-CS" sz="2400" b="1" i="1" dirty="0" smtClean="0">
              <a:cs typeface="Times New Roman" pitchFamily="18" charset="0"/>
            </a:endParaRPr>
          </a:p>
          <a:p>
            <a:pPr>
              <a:buNone/>
            </a:pPr>
            <a:r>
              <a:rPr lang="sr-Latn-CS" sz="2400" b="1" i="1" dirty="0" smtClean="0">
                <a:cs typeface="Times New Roman" pitchFamily="18" charset="0"/>
              </a:rPr>
              <a:t>						</a:t>
            </a:r>
            <a:endParaRPr lang="en-GB" sz="2400" b="1" i="1" dirty="0" smtClean="0">
              <a:cs typeface="Times New Roman" pitchFamily="18" charset="0"/>
            </a:endParaRPr>
          </a:p>
          <a:p>
            <a:pPr>
              <a:buNone/>
            </a:pPr>
            <a:endParaRPr lang="en-GB" sz="2400" b="1" i="1" dirty="0" smtClean="0">
              <a:cs typeface="Times New Roman" pitchFamily="18" charset="0"/>
            </a:endParaRPr>
          </a:p>
          <a:p>
            <a:pPr algn="r">
              <a:buNone/>
            </a:pPr>
            <a:r>
              <a:rPr lang="en-GB" sz="2400" b="1" i="1" dirty="0" err="1" smtClean="0">
                <a:cs typeface="Times New Roman" pitchFamily="18" charset="0"/>
              </a:rPr>
              <a:t>jasmina.roskic@m</a:t>
            </a:r>
            <a:r>
              <a:rPr lang="sr-Latn-CS" sz="2400" b="1" i="1" dirty="0" smtClean="0">
                <a:cs typeface="Times New Roman" pitchFamily="18" charset="0"/>
              </a:rPr>
              <a:t>tt</a:t>
            </a:r>
            <a:r>
              <a:rPr lang="en-GB" sz="2400" b="1" i="1" dirty="0" smtClean="0">
                <a:cs typeface="Times New Roman" pitchFamily="18" charset="0"/>
              </a:rPr>
              <a:t>.</a:t>
            </a:r>
            <a:r>
              <a:rPr lang="en-GB" sz="2400" b="1" i="1" dirty="0" err="1" smtClean="0">
                <a:cs typeface="Times New Roman" pitchFamily="18" charset="0"/>
              </a:rPr>
              <a:t>gov.rs</a:t>
            </a:r>
            <a:endParaRPr lang="en-GB" sz="2400" b="1" i="1" dirty="0" smtClean="0">
              <a:cs typeface="Times New Roman" pitchFamily="18" charset="0"/>
            </a:endParaRPr>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a:t>
            </a:r>
            <a:endParaRPr lang="sr-Latn-RS" dirty="0"/>
          </a:p>
        </p:txBody>
      </p:sp>
      <p:sp>
        <p:nvSpPr>
          <p:cNvPr id="3" name="Content Placeholder 2"/>
          <p:cNvSpPr>
            <a:spLocks noGrp="1"/>
          </p:cNvSpPr>
          <p:nvPr>
            <p:ph idx="1"/>
          </p:nvPr>
        </p:nvSpPr>
        <p:spPr/>
        <p:txBody>
          <a:bodyPr>
            <a:normAutofit fontScale="70000" lnSpcReduction="20000"/>
          </a:bodyPr>
          <a:lstStyle/>
          <a:p>
            <a:endParaRPr lang="sr-Latn-RS" dirty="0"/>
          </a:p>
          <a:p>
            <a:pPr marL="0" indent="0" algn="just">
              <a:buNone/>
            </a:pPr>
            <a:r>
              <a:rPr lang="en-US" dirty="0" smtClean="0"/>
              <a:t>Object of the Treaty - to establish highest possible common international standards for regulating or improving the regulating of international trade in conventional arms </a:t>
            </a:r>
            <a:r>
              <a:rPr lang="en-US" dirty="0"/>
              <a:t>(Article 1</a:t>
            </a:r>
            <a:r>
              <a:rPr lang="en-US" dirty="0" smtClean="0"/>
              <a:t>).</a:t>
            </a:r>
          </a:p>
          <a:p>
            <a:pPr marL="0" indent="0">
              <a:buNone/>
            </a:pPr>
            <a:r>
              <a:rPr lang="en-US" dirty="0" smtClean="0"/>
              <a:t> </a:t>
            </a:r>
            <a:endParaRPr lang="en-US" dirty="0"/>
          </a:p>
          <a:p>
            <a:pPr marL="0" indent="0" algn="just">
              <a:buNone/>
            </a:pPr>
            <a:r>
              <a:rPr lang="en-US" dirty="0" smtClean="0"/>
              <a:t>Regulate </a:t>
            </a:r>
            <a:r>
              <a:rPr lang="en-US" dirty="0"/>
              <a:t>means control the transfer of specifically identified, sensitive items to make sure that the items do not end up in the wrong hands</a:t>
            </a:r>
            <a:r>
              <a:rPr lang="en-US" dirty="0" smtClean="0"/>
              <a:t>.</a:t>
            </a:r>
          </a:p>
          <a:p>
            <a:pPr marL="0" indent="0" algn="just">
              <a:buNone/>
            </a:pPr>
            <a:r>
              <a:rPr lang="en-US" dirty="0" smtClean="0"/>
              <a:t> </a:t>
            </a:r>
            <a:endParaRPr lang="en-US" dirty="0"/>
          </a:p>
          <a:p>
            <a:pPr marL="0" indent="0" algn="just">
              <a:buNone/>
            </a:pPr>
            <a:r>
              <a:rPr lang="en-US" dirty="0" smtClean="0"/>
              <a:t>The scope of the controls: </a:t>
            </a:r>
          </a:p>
          <a:p>
            <a:pPr marL="0" indent="0" algn="just">
              <a:buNone/>
            </a:pPr>
            <a:r>
              <a:rPr lang="en-US" dirty="0" smtClean="0"/>
              <a:t>(</a:t>
            </a:r>
            <a:r>
              <a:rPr lang="en-US" dirty="0"/>
              <a:t>1</a:t>
            </a:r>
            <a:r>
              <a:rPr lang="en-US" dirty="0" smtClean="0"/>
              <a:t>) activities</a:t>
            </a:r>
          </a:p>
          <a:p>
            <a:pPr marL="0" indent="0" algn="just">
              <a:buNone/>
            </a:pPr>
            <a:r>
              <a:rPr lang="en-US" dirty="0" smtClean="0"/>
              <a:t>(</a:t>
            </a:r>
            <a:r>
              <a:rPr lang="en-US" dirty="0"/>
              <a:t>2</a:t>
            </a:r>
            <a:r>
              <a:rPr lang="en-US" dirty="0" smtClean="0"/>
              <a:t>) items. </a:t>
            </a:r>
            <a:endParaRPr lang="en-US" dirty="0"/>
          </a:p>
          <a:p>
            <a:endParaRPr lang="sr-Latn-RS" dirty="0"/>
          </a:p>
        </p:txBody>
      </p:sp>
    </p:spTree>
    <p:extLst>
      <p:ext uri="{BB962C8B-B14F-4D97-AF65-F5344CB8AC3E}">
        <p14:creationId xmlns:p14="http://schemas.microsoft.com/office/powerpoint/2010/main" val="20568489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(cont.)</a:t>
            </a:r>
            <a:endParaRPr lang="sr-Latn-RS" dirty="0"/>
          </a:p>
        </p:txBody>
      </p:sp>
      <p:sp>
        <p:nvSpPr>
          <p:cNvPr id="3" name="Content Placeholder 2"/>
          <p:cNvSpPr>
            <a:spLocks noGrp="1"/>
          </p:cNvSpPr>
          <p:nvPr>
            <p:ph idx="1"/>
          </p:nvPr>
        </p:nvSpPr>
        <p:spPr/>
        <p:txBody>
          <a:bodyPr>
            <a:normAutofit fontScale="85000" lnSpcReduction="10000"/>
          </a:bodyPr>
          <a:lstStyle/>
          <a:p>
            <a:endParaRPr lang="sr-Latn-RS" dirty="0"/>
          </a:p>
          <a:p>
            <a:pPr marL="0" indent="0">
              <a:buNone/>
            </a:pPr>
            <a:r>
              <a:rPr lang="en-US" dirty="0"/>
              <a:t>The purpose of the Treaty is to regulate </a:t>
            </a:r>
            <a:r>
              <a:rPr lang="en-US" b="1" dirty="0"/>
              <a:t>international</a:t>
            </a:r>
            <a:r>
              <a:rPr lang="en-US" dirty="0"/>
              <a:t> </a:t>
            </a:r>
            <a:r>
              <a:rPr lang="en-US" b="1" dirty="0"/>
              <a:t>trade</a:t>
            </a:r>
            <a:r>
              <a:rPr lang="en-US" dirty="0"/>
              <a:t> (Article 1</a:t>
            </a:r>
            <a:r>
              <a:rPr lang="en-US" dirty="0" smtClean="0"/>
              <a:t>).</a:t>
            </a:r>
          </a:p>
          <a:p>
            <a:pPr marL="0" indent="0">
              <a:buNone/>
            </a:pPr>
            <a:r>
              <a:rPr lang="en-US" dirty="0"/>
              <a:t>A</a:t>
            </a:r>
            <a:r>
              <a:rPr lang="en-US" dirty="0" smtClean="0"/>
              <a:t>ccording </a:t>
            </a:r>
            <a:r>
              <a:rPr lang="en-US" dirty="0"/>
              <a:t>to Article </a:t>
            </a:r>
            <a:r>
              <a:rPr lang="en-US" dirty="0" smtClean="0"/>
              <a:t>2 </a:t>
            </a:r>
            <a:r>
              <a:rPr lang="en-US" dirty="0"/>
              <a:t>“international trade” comprises: </a:t>
            </a:r>
          </a:p>
          <a:p>
            <a:r>
              <a:rPr lang="sr-Latn-RS" dirty="0" smtClean="0"/>
              <a:t>Export</a:t>
            </a:r>
            <a:r>
              <a:rPr lang="sr-Latn-RS" dirty="0"/>
              <a:t>, </a:t>
            </a:r>
          </a:p>
          <a:p>
            <a:r>
              <a:rPr lang="sr-Latn-RS" dirty="0" smtClean="0"/>
              <a:t>Import</a:t>
            </a:r>
            <a:r>
              <a:rPr lang="sr-Latn-RS" dirty="0"/>
              <a:t>, </a:t>
            </a:r>
          </a:p>
          <a:p>
            <a:r>
              <a:rPr lang="sr-Latn-RS" dirty="0" smtClean="0"/>
              <a:t>Transit</a:t>
            </a:r>
            <a:r>
              <a:rPr lang="sr-Latn-RS" dirty="0"/>
              <a:t>, trans-shipment and </a:t>
            </a:r>
          </a:p>
          <a:p>
            <a:r>
              <a:rPr lang="sr-Latn-RS" dirty="0" smtClean="0"/>
              <a:t>Brokering</a:t>
            </a:r>
            <a:endParaRPr lang="en-US" dirty="0"/>
          </a:p>
          <a:p>
            <a:pPr marL="0" indent="0">
              <a:buNone/>
            </a:pPr>
            <a:r>
              <a:rPr lang="en-US" dirty="0" smtClean="0"/>
              <a:t>All </a:t>
            </a:r>
            <a:r>
              <a:rPr lang="en-US" dirty="0"/>
              <a:t>these activities are referred to as “transfer” in the Treaty.</a:t>
            </a:r>
            <a:endParaRPr lang="sr-Latn-RS" dirty="0"/>
          </a:p>
        </p:txBody>
      </p:sp>
    </p:spTree>
    <p:extLst>
      <p:ext uri="{BB962C8B-B14F-4D97-AF65-F5344CB8AC3E}">
        <p14:creationId xmlns:p14="http://schemas.microsoft.com/office/powerpoint/2010/main" val="22251452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ITEMS</a:t>
            </a:r>
            <a:endParaRPr lang="sr-Latn-RS" dirty="0"/>
          </a:p>
        </p:txBody>
      </p:sp>
      <p:sp>
        <p:nvSpPr>
          <p:cNvPr id="3" name="Content Placeholder 2"/>
          <p:cNvSpPr>
            <a:spLocks noGrp="1"/>
          </p:cNvSpPr>
          <p:nvPr>
            <p:ph idx="1"/>
          </p:nvPr>
        </p:nvSpPr>
        <p:spPr/>
        <p:txBody>
          <a:bodyPr>
            <a:normAutofit fontScale="62500" lnSpcReduction="20000"/>
          </a:bodyPr>
          <a:lstStyle/>
          <a:p>
            <a:endParaRPr lang="sr-Latn-RS" dirty="0"/>
          </a:p>
          <a:p>
            <a:pPr marL="0" indent="0">
              <a:buNone/>
            </a:pPr>
            <a:r>
              <a:rPr lang="en-US" b="1" dirty="0"/>
              <a:t>Article </a:t>
            </a:r>
            <a:r>
              <a:rPr lang="en-US" b="1" dirty="0" smtClean="0"/>
              <a:t>2.1 </a:t>
            </a:r>
            <a:r>
              <a:rPr lang="en-US" b="1" dirty="0"/>
              <a:t>lists the eight categories to which the Treaty applies</a:t>
            </a:r>
            <a:r>
              <a:rPr lang="en-US" dirty="0" smtClean="0"/>
              <a:t>:</a:t>
            </a:r>
          </a:p>
          <a:p>
            <a:pPr marL="0" indent="0">
              <a:buNone/>
            </a:pPr>
            <a:r>
              <a:rPr lang="en-US" dirty="0" smtClean="0"/>
              <a:t> </a:t>
            </a:r>
            <a:endParaRPr lang="en-US" dirty="0"/>
          </a:p>
          <a:p>
            <a:r>
              <a:rPr lang="sr-Latn-RS" i="1" dirty="0" smtClean="0"/>
              <a:t>Battle </a:t>
            </a:r>
            <a:r>
              <a:rPr lang="sr-Latn-RS" i="1" dirty="0"/>
              <a:t>tanks; </a:t>
            </a:r>
            <a:endParaRPr lang="sr-Latn-RS" dirty="0"/>
          </a:p>
          <a:p>
            <a:r>
              <a:rPr lang="sr-Latn-RS" i="1" dirty="0" smtClean="0"/>
              <a:t>Armoured </a:t>
            </a:r>
            <a:r>
              <a:rPr lang="sr-Latn-RS" i="1" dirty="0"/>
              <a:t>combat vehicles; </a:t>
            </a:r>
            <a:endParaRPr lang="sr-Latn-RS" dirty="0"/>
          </a:p>
          <a:p>
            <a:r>
              <a:rPr lang="sr-Latn-RS" i="1" dirty="0" smtClean="0"/>
              <a:t>Large-calibre </a:t>
            </a:r>
            <a:r>
              <a:rPr lang="sr-Latn-RS" i="1" dirty="0"/>
              <a:t>artillery systems; </a:t>
            </a:r>
            <a:endParaRPr lang="sr-Latn-RS" dirty="0"/>
          </a:p>
          <a:p>
            <a:r>
              <a:rPr lang="sr-Latn-RS" i="1" dirty="0" smtClean="0"/>
              <a:t>Combat </a:t>
            </a:r>
            <a:r>
              <a:rPr lang="sr-Latn-RS" i="1" dirty="0"/>
              <a:t>aircraft</a:t>
            </a:r>
            <a:r>
              <a:rPr lang="sr-Latn-RS" i="1" dirty="0" smtClean="0"/>
              <a:t>;</a:t>
            </a:r>
            <a:endParaRPr lang="sr-Latn-RS" dirty="0"/>
          </a:p>
          <a:p>
            <a:r>
              <a:rPr lang="sr-Latn-RS" i="1" dirty="0" smtClean="0"/>
              <a:t>Attack </a:t>
            </a:r>
            <a:r>
              <a:rPr lang="sr-Latn-RS" i="1" dirty="0"/>
              <a:t>helicopters; </a:t>
            </a:r>
            <a:endParaRPr lang="sr-Latn-RS" dirty="0"/>
          </a:p>
          <a:p>
            <a:r>
              <a:rPr lang="sr-Latn-RS" i="1" dirty="0" smtClean="0"/>
              <a:t>Warships</a:t>
            </a:r>
            <a:r>
              <a:rPr lang="sr-Latn-RS" i="1" dirty="0"/>
              <a:t>; </a:t>
            </a:r>
            <a:endParaRPr lang="sr-Latn-RS" dirty="0"/>
          </a:p>
          <a:p>
            <a:r>
              <a:rPr lang="en-US" i="1" dirty="0" smtClean="0"/>
              <a:t>Missiles </a:t>
            </a:r>
            <a:r>
              <a:rPr lang="en-US" i="1" dirty="0"/>
              <a:t>and missile launchers; </a:t>
            </a:r>
            <a:r>
              <a:rPr lang="en-US" i="1" dirty="0" smtClean="0"/>
              <a:t>and</a:t>
            </a:r>
          </a:p>
          <a:p>
            <a:r>
              <a:rPr lang="en-US" i="1" dirty="0" smtClean="0"/>
              <a:t> Small </a:t>
            </a:r>
            <a:r>
              <a:rPr lang="en-US" i="1" dirty="0"/>
              <a:t>arms and light weapons. </a:t>
            </a:r>
            <a:endParaRPr lang="en-US" dirty="0"/>
          </a:p>
          <a:p>
            <a:endParaRPr lang="sr-Latn-RS" dirty="0"/>
          </a:p>
          <a:p>
            <a:pPr marL="0" indent="0">
              <a:buNone/>
            </a:pPr>
            <a:r>
              <a:rPr lang="en-US" dirty="0"/>
              <a:t>Exports of </a:t>
            </a:r>
            <a:r>
              <a:rPr lang="en-US" i="1" dirty="0"/>
              <a:t>ammunition </a:t>
            </a:r>
            <a:r>
              <a:rPr lang="en-US" dirty="0"/>
              <a:t>and of </a:t>
            </a:r>
            <a:r>
              <a:rPr lang="en-US" i="1" dirty="0"/>
              <a:t>parts/ components </a:t>
            </a:r>
            <a:r>
              <a:rPr lang="en-US" dirty="0"/>
              <a:t>are controlled </a:t>
            </a:r>
            <a:r>
              <a:rPr lang="en-US" dirty="0" smtClean="0"/>
              <a:t>only under Articles </a:t>
            </a:r>
            <a:r>
              <a:rPr lang="en-US" dirty="0"/>
              <a:t>6 and 7.</a:t>
            </a:r>
            <a:endParaRPr lang="sr-Latn-RS" dirty="0"/>
          </a:p>
        </p:txBody>
      </p:sp>
    </p:spTree>
    <p:extLst>
      <p:ext uri="{BB962C8B-B14F-4D97-AF65-F5344CB8AC3E}">
        <p14:creationId xmlns:p14="http://schemas.microsoft.com/office/powerpoint/2010/main" val="3109670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ITEMS (con.)</a:t>
            </a:r>
            <a:endParaRPr lang="sr-Latn-RS" dirty="0"/>
          </a:p>
        </p:txBody>
      </p:sp>
      <p:sp>
        <p:nvSpPr>
          <p:cNvPr id="3" name="Content Placeholder 2"/>
          <p:cNvSpPr>
            <a:spLocks noGrp="1"/>
          </p:cNvSpPr>
          <p:nvPr>
            <p:ph idx="1"/>
          </p:nvPr>
        </p:nvSpPr>
        <p:spPr/>
        <p:txBody>
          <a:bodyPr>
            <a:normAutofit fontScale="70000" lnSpcReduction="20000"/>
          </a:bodyPr>
          <a:lstStyle/>
          <a:p>
            <a:endParaRPr lang="sr-Latn-RS" dirty="0"/>
          </a:p>
          <a:p>
            <a:endParaRPr lang="sr-Latn-RS" dirty="0"/>
          </a:p>
          <a:p>
            <a:pPr marL="0" indent="0">
              <a:buNone/>
            </a:pPr>
            <a:r>
              <a:rPr lang="en-US" dirty="0" smtClean="0"/>
              <a:t>The </a:t>
            </a:r>
            <a:r>
              <a:rPr lang="en-US" dirty="0"/>
              <a:t>scope defined in the ATT is a “floor”. </a:t>
            </a:r>
          </a:p>
          <a:p>
            <a:pPr marL="0" indent="0" algn="just">
              <a:buNone/>
            </a:pPr>
            <a:r>
              <a:rPr lang="en-US" dirty="0" smtClean="0"/>
              <a:t>Article </a:t>
            </a:r>
            <a:r>
              <a:rPr lang="en-US" dirty="0"/>
              <a:t>5.3: the States Parties are “encouraged to apply the provisions of this Treaty to the broadest range of conventional arms”, i.e. beyond the eight listed categories. </a:t>
            </a:r>
          </a:p>
          <a:p>
            <a:pPr marL="0" indent="0" algn="just">
              <a:buNone/>
            </a:pPr>
            <a:r>
              <a:rPr lang="en-US" dirty="0" smtClean="0"/>
              <a:t>Confirmed </a:t>
            </a:r>
            <a:r>
              <a:rPr lang="en-US" dirty="0"/>
              <a:t>by the requirement that national definitions of the first seven categories “shall not cover less than the descriptions used in the </a:t>
            </a:r>
            <a:r>
              <a:rPr lang="en-US" b="1" dirty="0"/>
              <a:t>United Nations Register of Conventional Arms</a:t>
            </a:r>
            <a:r>
              <a:rPr lang="en-US" dirty="0"/>
              <a:t>”. </a:t>
            </a:r>
          </a:p>
          <a:p>
            <a:pPr marL="0" indent="0" algn="just">
              <a:buNone/>
            </a:pPr>
            <a:r>
              <a:rPr lang="en-US" dirty="0" smtClean="0"/>
              <a:t>Article </a:t>
            </a:r>
            <a:r>
              <a:rPr lang="en-US" dirty="0"/>
              <a:t>5.3, the text specifies that national definitions of the eighth category (SALW) “shall not cover less than the descriptions used in the </a:t>
            </a:r>
            <a:r>
              <a:rPr lang="en-US" b="1" dirty="0"/>
              <a:t>relevant United Nations instruments </a:t>
            </a:r>
            <a:r>
              <a:rPr lang="en-US" dirty="0"/>
              <a:t>at the time of entry into force of </a:t>
            </a:r>
            <a:r>
              <a:rPr lang="en-US" dirty="0" smtClean="0"/>
              <a:t>the </a:t>
            </a:r>
            <a:r>
              <a:rPr lang="en-US" dirty="0"/>
              <a:t>Treaty”. </a:t>
            </a:r>
          </a:p>
          <a:p>
            <a:endParaRPr lang="sr-Latn-RS" dirty="0"/>
          </a:p>
        </p:txBody>
      </p:sp>
    </p:spTree>
    <p:extLst>
      <p:ext uri="{BB962C8B-B14F-4D97-AF65-F5344CB8AC3E}">
        <p14:creationId xmlns:p14="http://schemas.microsoft.com/office/powerpoint/2010/main" val="17276406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sr-Latn-RS"/>
          </a:p>
        </p:txBody>
      </p:sp>
      <p:sp>
        <p:nvSpPr>
          <p:cNvPr id="3" name="Content Placeholder 2"/>
          <p:cNvSpPr>
            <a:spLocks noGrp="1"/>
          </p:cNvSpPr>
          <p:nvPr>
            <p:ph idx="1"/>
          </p:nvPr>
        </p:nvSpPr>
        <p:spPr/>
        <p:txBody>
          <a:bodyPr>
            <a:normAutofit fontScale="77500" lnSpcReduction="20000"/>
          </a:bodyPr>
          <a:lstStyle/>
          <a:p>
            <a:endParaRPr lang="sr-Latn-RS" dirty="0"/>
          </a:p>
          <a:p>
            <a:pPr marL="0" indent="0">
              <a:buNone/>
            </a:pPr>
            <a:r>
              <a:rPr lang="en-US" dirty="0"/>
              <a:t>The control of exports goes further</a:t>
            </a:r>
            <a:r>
              <a:rPr lang="en-US" dirty="0" smtClean="0"/>
              <a:t>;</a:t>
            </a:r>
          </a:p>
          <a:p>
            <a:pPr marL="0" indent="0">
              <a:buNone/>
            </a:pPr>
            <a:endParaRPr lang="en-US" dirty="0"/>
          </a:p>
          <a:p>
            <a:pPr marL="0" indent="0" algn="just">
              <a:buNone/>
            </a:pPr>
            <a:r>
              <a:rPr lang="en-US" dirty="0"/>
              <a:t>E</a:t>
            </a:r>
            <a:r>
              <a:rPr lang="en-US" dirty="0" smtClean="0"/>
              <a:t>xport </a:t>
            </a:r>
            <a:r>
              <a:rPr lang="en-US" dirty="0"/>
              <a:t>of </a:t>
            </a:r>
            <a:r>
              <a:rPr lang="en-US" dirty="0" smtClean="0"/>
              <a:t>ammunition</a:t>
            </a:r>
            <a:r>
              <a:rPr lang="en-US" dirty="0"/>
              <a:t>, munitions, parts and components must be </a:t>
            </a:r>
            <a:r>
              <a:rPr lang="en-US" dirty="0" smtClean="0"/>
              <a:t>controlled - covered by Articles 3 and 4.</a:t>
            </a:r>
          </a:p>
          <a:p>
            <a:pPr marL="0" indent="0">
              <a:buNone/>
            </a:pPr>
            <a:r>
              <a:rPr lang="en-US" dirty="0" smtClean="0"/>
              <a:t> </a:t>
            </a:r>
            <a:endParaRPr lang="en-US" dirty="0"/>
          </a:p>
          <a:p>
            <a:pPr marL="0" indent="0" algn="just">
              <a:buNone/>
            </a:pPr>
            <a:r>
              <a:rPr lang="en-US" dirty="0" smtClean="0"/>
              <a:t>Each State Party shall establish and maintain </a:t>
            </a:r>
            <a:r>
              <a:rPr lang="en-US" dirty="0"/>
              <a:t>a</a:t>
            </a:r>
            <a:r>
              <a:rPr lang="en-US" dirty="0" smtClean="0"/>
              <a:t> national control system to regulate the export of ammunition, parts and components and shall apply the Articles 6 and 7 prior to authorizing the export.</a:t>
            </a:r>
          </a:p>
          <a:p>
            <a:pPr marL="0" indent="0">
              <a:buNone/>
            </a:pPr>
            <a:endParaRPr lang="en-US" dirty="0" smtClean="0"/>
          </a:p>
          <a:p>
            <a:pPr marL="0" indent="0">
              <a:buNone/>
            </a:pPr>
            <a:r>
              <a:rPr lang="en-US" dirty="0" smtClean="0"/>
              <a:t>Other activities-just calls to apply the Articles 6 and 7. </a:t>
            </a:r>
            <a:endParaRPr lang="sr-Latn-RS" dirty="0"/>
          </a:p>
          <a:p>
            <a:pPr marL="0" indent="0">
              <a:buNone/>
            </a:pPr>
            <a:endParaRPr lang="en-US" dirty="0"/>
          </a:p>
        </p:txBody>
      </p:sp>
    </p:spTree>
    <p:extLst>
      <p:ext uri="{BB962C8B-B14F-4D97-AF65-F5344CB8AC3E}">
        <p14:creationId xmlns:p14="http://schemas.microsoft.com/office/powerpoint/2010/main" val="22106508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ATT CRITERIA</a:t>
            </a:r>
            <a:endParaRPr lang="sr-Latn-RS" dirty="0"/>
          </a:p>
        </p:txBody>
      </p:sp>
      <p:sp>
        <p:nvSpPr>
          <p:cNvPr id="3" name="Content Placeholder 2"/>
          <p:cNvSpPr>
            <a:spLocks noGrp="1"/>
          </p:cNvSpPr>
          <p:nvPr>
            <p:ph idx="1"/>
          </p:nvPr>
        </p:nvSpPr>
        <p:spPr/>
        <p:txBody>
          <a:bodyPr>
            <a:normAutofit fontScale="62500" lnSpcReduction="20000"/>
          </a:bodyPr>
          <a:lstStyle/>
          <a:p>
            <a:endParaRPr lang="sr-Latn-RS" dirty="0"/>
          </a:p>
          <a:p>
            <a:endParaRPr lang="sr-Latn-RS" dirty="0"/>
          </a:p>
          <a:p>
            <a:pPr marL="0" indent="0" algn="just">
              <a:buNone/>
            </a:pPr>
            <a:r>
              <a:rPr lang="en-US" dirty="0"/>
              <a:t>A two-stage approach; first consider the Prohibitions under Article 6, and only if none of them apply, conduct a risk assessment under Article </a:t>
            </a:r>
            <a:r>
              <a:rPr lang="en-US" dirty="0" smtClean="0"/>
              <a:t>7</a:t>
            </a:r>
          </a:p>
          <a:p>
            <a:pPr marL="0" indent="0" algn="just">
              <a:buNone/>
            </a:pPr>
            <a:endParaRPr lang="en-US" dirty="0" smtClean="0"/>
          </a:p>
          <a:p>
            <a:pPr marL="0" indent="0" algn="just">
              <a:buNone/>
            </a:pPr>
            <a:r>
              <a:rPr lang="en-US" dirty="0" smtClean="0"/>
              <a:t>Article 6 prohibits export if it will breach the arms embargo or other international obligations by the State.</a:t>
            </a:r>
          </a:p>
          <a:p>
            <a:pPr marL="0" indent="0" algn="just">
              <a:buNone/>
            </a:pPr>
            <a:r>
              <a:rPr lang="en-US" dirty="0" smtClean="0"/>
              <a:t> </a:t>
            </a:r>
          </a:p>
          <a:p>
            <a:pPr marL="0" indent="0" algn="just">
              <a:buNone/>
            </a:pPr>
            <a:r>
              <a:rPr lang="en-US" dirty="0" smtClean="0"/>
              <a:t>The exporting State shall not authorize the export if, after conducting the assessment and considering available mitigating measures it determines that there is an </a:t>
            </a:r>
            <a:r>
              <a:rPr lang="en-US" b="1" dirty="0" smtClean="0"/>
              <a:t>overriding risk </a:t>
            </a:r>
            <a:r>
              <a:rPr lang="en-US" dirty="0" smtClean="0"/>
              <a:t>of any of the negative consequences</a:t>
            </a:r>
            <a:endParaRPr lang="en-US" dirty="0"/>
          </a:p>
          <a:p>
            <a:pPr marL="0" indent="0" algn="just">
              <a:buNone/>
            </a:pPr>
            <a:r>
              <a:rPr lang="en-US" dirty="0" smtClean="0"/>
              <a:t>EU Common Position 944/2008- the potential export</a:t>
            </a:r>
            <a:r>
              <a:rPr lang="en-US" b="1" dirty="0" smtClean="0"/>
              <a:t> might</a:t>
            </a:r>
            <a:r>
              <a:rPr lang="en-US" dirty="0" smtClean="0"/>
              <a:t>……</a:t>
            </a:r>
            <a:endParaRPr lang="en-US" dirty="0"/>
          </a:p>
          <a:p>
            <a:pPr marL="0" indent="0">
              <a:buNone/>
            </a:pPr>
            <a:r>
              <a:rPr lang="en-US" dirty="0" smtClean="0"/>
              <a:t> </a:t>
            </a:r>
            <a:endParaRPr lang="en-US" dirty="0"/>
          </a:p>
          <a:p>
            <a:pPr marL="0" indent="0">
              <a:buNone/>
            </a:pPr>
            <a:endParaRPr lang="sr-Latn-RS" dirty="0"/>
          </a:p>
        </p:txBody>
      </p:sp>
    </p:spTree>
    <p:extLst>
      <p:ext uri="{BB962C8B-B14F-4D97-AF65-F5344CB8AC3E}">
        <p14:creationId xmlns:p14="http://schemas.microsoft.com/office/powerpoint/2010/main" val="8565445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CRITERIA (con.)</a:t>
            </a:r>
            <a:endParaRPr lang="sr-Latn-RS" dirty="0"/>
          </a:p>
        </p:txBody>
      </p:sp>
      <p:sp>
        <p:nvSpPr>
          <p:cNvPr id="3" name="Content Placeholder 2"/>
          <p:cNvSpPr>
            <a:spLocks noGrp="1"/>
          </p:cNvSpPr>
          <p:nvPr>
            <p:ph idx="1"/>
          </p:nvPr>
        </p:nvSpPr>
        <p:spPr/>
        <p:txBody>
          <a:bodyPr>
            <a:normAutofit/>
          </a:bodyPr>
          <a:lstStyle/>
          <a:p>
            <a:pPr marL="0" indent="0">
              <a:buNone/>
            </a:pPr>
            <a:endParaRPr lang="en-US" dirty="0"/>
          </a:p>
          <a:p>
            <a:pPr marL="0" indent="0" algn="just">
              <a:buNone/>
            </a:pPr>
            <a:r>
              <a:rPr lang="en-US" dirty="0" smtClean="0"/>
              <a:t>Article </a:t>
            </a:r>
            <a:r>
              <a:rPr lang="en-US" dirty="0"/>
              <a:t>7 is mainly covering the ground covered by Criterion 2 (human rights), Criterion </a:t>
            </a:r>
            <a:r>
              <a:rPr lang="en-US" dirty="0" smtClean="0"/>
              <a:t>3 (internal </a:t>
            </a:r>
            <a:r>
              <a:rPr lang="en-US" dirty="0"/>
              <a:t>conflicts in the destination country), and Criterion 4 (Preservation of regional </a:t>
            </a:r>
            <a:r>
              <a:rPr lang="en-US" dirty="0" smtClean="0"/>
              <a:t>peace, security </a:t>
            </a:r>
            <a:r>
              <a:rPr lang="en-US" dirty="0"/>
              <a:t>and stability) of the EU Common Position. However, it sets less demanding tests. </a:t>
            </a:r>
          </a:p>
        </p:txBody>
      </p:sp>
    </p:spTree>
    <p:extLst>
      <p:ext uri="{BB962C8B-B14F-4D97-AF65-F5344CB8AC3E}">
        <p14:creationId xmlns:p14="http://schemas.microsoft.com/office/powerpoint/2010/main" val="24615345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2097</TotalTime>
  <Words>2117</Words>
  <Application>Microsoft Office PowerPoint</Application>
  <PresentationFormat>On-screen Show (4:3)</PresentationFormat>
  <Paragraphs>197</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Times New Roman</vt:lpstr>
      <vt:lpstr>Wingdings 2</vt:lpstr>
      <vt:lpstr>Office Theme</vt:lpstr>
      <vt:lpstr>PowerPoint Presentation</vt:lpstr>
      <vt:lpstr>ARMS TRADE TREATY</vt:lpstr>
      <vt:lpstr>SCOPE</vt:lpstr>
      <vt:lpstr>SCOPE (cont.)</vt:lpstr>
      <vt:lpstr>ITEMS</vt:lpstr>
      <vt:lpstr>ITEMS (con.)</vt:lpstr>
      <vt:lpstr>PowerPoint Presentation</vt:lpstr>
      <vt:lpstr>ATT CRITERIA</vt:lpstr>
      <vt:lpstr>CRITERIA (con.)</vt:lpstr>
      <vt:lpstr>Pros and Cons using the ATT criteria</vt:lpstr>
      <vt:lpstr>Pros and Cons using the Common Position Criteria</vt:lpstr>
      <vt:lpstr>IMPORT</vt:lpstr>
      <vt:lpstr>Transit or trans-shipment</vt:lpstr>
      <vt:lpstr>BROKERING</vt:lpstr>
      <vt:lpstr>BROKERING (con.)</vt:lpstr>
      <vt:lpstr>DIVERSION</vt:lpstr>
      <vt:lpstr>DIVERSION (cont.)</vt:lpstr>
      <vt:lpstr>ATT obligations: Record keeping</vt:lpstr>
      <vt:lpstr>RECORD KEEPING (cont.)</vt:lpstr>
      <vt:lpstr>Records and data to be kept</vt:lpstr>
      <vt:lpstr>RECORDS AND DATA (cont.)</vt:lpstr>
      <vt:lpstr>The reporting Situation June 10,2016</vt:lpstr>
      <vt:lpstr>Implementation of ATT-Summary</vt:lpstr>
      <vt:lpstr> </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smajstorovic</dc:creator>
  <cp:lastModifiedBy>РСт</cp:lastModifiedBy>
  <cp:revision>233</cp:revision>
  <dcterms:created xsi:type="dcterms:W3CDTF">2013-10-07T14:35:25Z</dcterms:created>
  <dcterms:modified xsi:type="dcterms:W3CDTF">2016-06-22T22:09:55Z</dcterms:modified>
</cp:coreProperties>
</file>